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261" r:id="rId5"/>
    <p:sldId id="262" r:id="rId6"/>
    <p:sldId id="263" r:id="rId7"/>
    <p:sldId id="257" r:id="rId8"/>
    <p:sldId id="266" r:id="rId9"/>
    <p:sldId id="269" r:id="rId10"/>
    <p:sldId id="272" r:id="rId11"/>
    <p:sldId id="273" r:id="rId12"/>
    <p:sldId id="268"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37B62C-622E-47BE-AAF0-5F808C65DD6B}" v="4" dt="2023-06-09T13:48:17.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373" autoAdjust="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853602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33DD3-2D89-4B33-B7E7-FE0FBEC1C1C5}"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68274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94968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2275574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3242671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328975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393848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517904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4227012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403135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233115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733DD3-2D89-4B33-B7E7-FE0FBEC1C1C5}" type="datetimeFigureOut">
              <a:rPr lang="en-IN" smtClean="0"/>
              <a:t>20-06-2023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306349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733DD3-2D89-4B33-B7E7-FE0FBEC1C1C5}"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187468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733DD3-2D89-4B33-B7E7-FE0FBEC1C1C5}" type="datetimeFigureOut">
              <a:rPr lang="en-IN" smtClean="0"/>
              <a:t>20-06-2023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177422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733DD3-2D89-4B33-B7E7-FE0FBEC1C1C5}" type="datetimeFigureOut">
              <a:rPr lang="en-IN" smtClean="0"/>
              <a:t>20-06-2023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298372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3DD3-2D89-4B33-B7E7-FE0FBEC1C1C5}" type="datetimeFigureOut">
              <a:rPr lang="en-IN" smtClean="0"/>
              <a:t>20-06-2023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130592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33DD3-2D89-4B33-B7E7-FE0FBEC1C1C5}"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359428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733DD3-2D89-4B33-B7E7-FE0FBEC1C1C5}" type="datetimeFigureOut">
              <a:rPr lang="en-IN" smtClean="0"/>
              <a:t>20-06-2023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1CC638-F2F0-482D-9DA5-CB5CFB493CD3}" type="slidenum">
              <a:rPr lang="en-IN" smtClean="0"/>
              <a:t>‹#›</a:t>
            </a:fld>
            <a:endParaRPr lang="en-IN"/>
          </a:p>
        </p:txBody>
      </p:sp>
    </p:spTree>
    <p:extLst>
      <p:ext uri="{BB962C8B-B14F-4D97-AF65-F5344CB8AC3E}">
        <p14:creationId xmlns:p14="http://schemas.microsoft.com/office/powerpoint/2010/main" val="151421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733DD3-2D89-4B33-B7E7-FE0FBEC1C1C5}" type="datetimeFigureOut">
              <a:rPr lang="en-IN" smtClean="0"/>
              <a:t>20-06-2023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1CC638-F2F0-482D-9DA5-CB5CFB493CD3}" type="slidenum">
              <a:rPr lang="en-IN" smtClean="0"/>
              <a:t>‹#›</a:t>
            </a:fld>
            <a:endParaRPr lang="en-IN"/>
          </a:p>
        </p:txBody>
      </p:sp>
    </p:spTree>
    <p:extLst>
      <p:ext uri="{BB962C8B-B14F-4D97-AF65-F5344CB8AC3E}">
        <p14:creationId xmlns:p14="http://schemas.microsoft.com/office/powerpoint/2010/main" val="347180558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F75C-EB9E-7CC6-CFB1-2D20E5DCE51E}"/>
              </a:ext>
            </a:extLst>
          </p:cNvPr>
          <p:cNvSpPr>
            <a:spLocks noGrp="1"/>
          </p:cNvSpPr>
          <p:nvPr>
            <p:ph type="ctrTitle"/>
          </p:nvPr>
        </p:nvSpPr>
        <p:spPr/>
        <p:txBody>
          <a:bodyPr>
            <a:normAutofit fontScale="90000"/>
          </a:bodyPr>
          <a:lstStyle/>
          <a:p>
            <a:r>
              <a:rPr lang="en-IN" dirty="0"/>
              <a:t>A SINGLE LETTER UPPER BOUND TO THE MISMATCH CAPACITY</a:t>
            </a:r>
          </a:p>
        </p:txBody>
      </p:sp>
      <p:sp>
        <p:nvSpPr>
          <p:cNvPr id="3" name="Subtitle 2">
            <a:extLst>
              <a:ext uri="{FF2B5EF4-FFF2-40B4-BE49-F238E27FC236}">
                <a16:creationId xmlns:a16="http://schemas.microsoft.com/office/drawing/2014/main" id="{89410562-F777-A816-BA32-35364691BE39}"/>
              </a:ext>
            </a:extLst>
          </p:cNvPr>
          <p:cNvSpPr>
            <a:spLocks noGrp="1"/>
          </p:cNvSpPr>
          <p:nvPr>
            <p:ph type="subTitle" idx="1"/>
          </p:nvPr>
        </p:nvSpPr>
        <p:spPr/>
        <p:txBody>
          <a:bodyPr>
            <a:normAutofit/>
          </a:bodyPr>
          <a:lstStyle/>
          <a:p>
            <a:r>
              <a:rPr lang="en-IN" b="1" dirty="0"/>
              <a:t>BY 1)MANAS SACHIN DESHMUKH(2022102040)</a:t>
            </a:r>
          </a:p>
          <a:p>
            <a:r>
              <a:rPr lang="en-IN" b="1" dirty="0"/>
              <a:t>      2)PRAKHAR RAJ(2022102066)</a:t>
            </a:r>
          </a:p>
        </p:txBody>
      </p:sp>
    </p:spTree>
    <p:extLst>
      <p:ext uri="{BB962C8B-B14F-4D97-AF65-F5344CB8AC3E}">
        <p14:creationId xmlns:p14="http://schemas.microsoft.com/office/powerpoint/2010/main" val="166715627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57DD-D133-F463-17E8-70004E03D44A}"/>
              </a:ext>
            </a:extLst>
          </p:cNvPr>
          <p:cNvSpPr>
            <a:spLocks noGrp="1"/>
          </p:cNvSpPr>
          <p:nvPr>
            <p:ph type="title"/>
          </p:nvPr>
        </p:nvSpPr>
        <p:spPr/>
        <p:txBody>
          <a:bodyPr>
            <a:normAutofit fontScale="90000"/>
          </a:bodyPr>
          <a:lstStyle/>
          <a:p>
            <a:r>
              <a:rPr lang="en-IN" b="1" u="sng" dirty="0"/>
              <a:t>PROBABILITY DISTRIBUTION DEFINITION AND IMPLICATIONS :-</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BE1E0B65-0E9F-AFD5-0499-F1CE4BB8DF3A}"/>
                  </a:ext>
                </a:extLst>
              </p:cNvPr>
              <p:cNvSpPr>
                <a:spLocks noGrp="1"/>
              </p:cNvSpPr>
              <p:nvPr>
                <p:ph type="body" sz="half" idx="2"/>
              </p:nvPr>
            </p:nvSpPr>
            <p:spPr>
              <a:xfrm>
                <a:off x="1484312" y="2971799"/>
                <a:ext cx="3549121" cy="2959873"/>
              </a:xfrm>
            </p:spPr>
            <p:txBody>
              <a:bodyPr>
                <a:normAutofit/>
              </a:bodyPr>
              <a:lstStyle/>
              <a:p>
                <a:r>
                  <a:rPr lang="en-IN" sz="1900" dirty="0"/>
                  <a:t>We define a joint conditional distribution as shown and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𝑷</m:t>
                        </m:r>
                      </m:e>
                      <m:sub>
                        <m:r>
                          <m:rPr>
                            <m:nor/>
                          </m:rPr>
                          <a:rPr lang="en-IN" sz="2000" b="1" dirty="0"/>
                          <m:t>(</m:t>
                        </m:r>
                        <m:r>
                          <m:rPr>
                            <m:nor/>
                          </m:rPr>
                          <a:rPr lang="en-IN" sz="2000" b="1" dirty="0"/>
                          <m:t>Y</m:t>
                        </m:r>
                        <m:acc>
                          <m:accPr>
                            <m:chr m:val="̂"/>
                            <m:ctrlPr>
                              <a:rPr lang="en-IN" sz="2000" b="1" i="1">
                                <a:latin typeface="Cambria Math" panose="02040503050406030204" pitchFamily="18" charset="0"/>
                              </a:rPr>
                            </m:ctrlPr>
                          </m:accPr>
                          <m:e>
                            <m:r>
                              <a:rPr lang="en-IN" sz="2000" b="1" i="1">
                                <a:latin typeface="Cambria Math" panose="02040503050406030204" pitchFamily="18" charset="0"/>
                              </a:rPr>
                              <m:t>𝒀</m:t>
                            </m:r>
                          </m:e>
                        </m:acc>
                        <m:r>
                          <m:rPr>
                            <m:nor/>
                          </m:rPr>
                          <a:rPr lang="en-IN" sz="2000" b="1" dirty="0"/>
                          <m:t>/</m:t>
                        </m:r>
                        <m:r>
                          <m:rPr>
                            <m:nor/>
                          </m:rPr>
                          <a:rPr lang="en-IN" sz="2000" b="1" dirty="0"/>
                          <m:t>X</m:t>
                        </m:r>
                        <m:r>
                          <m:rPr>
                            <m:nor/>
                          </m:rPr>
                          <a:rPr lang="en-IN" sz="2000" b="1" dirty="0"/>
                          <m:t>)</m:t>
                        </m:r>
                      </m:sub>
                    </m:sSub>
                  </m:oMath>
                </a14:m>
                <a:r>
                  <a:rPr lang="en-IN" sz="2400" b="1" dirty="0"/>
                  <a:t> </a:t>
                </a:r>
                <a:r>
                  <a:rPr lang="en-IN" sz="2400" dirty="0"/>
                  <a:t>( k1,k2/j )</a:t>
                </a:r>
                <a:r>
                  <a:rPr lang="en-IN" sz="1900" dirty="0"/>
                  <a:t> as zero if </a:t>
                </a:r>
              </a:p>
              <a:p>
                <a:r>
                  <a:rPr lang="en-IN" sz="1900" dirty="0"/>
                  <a:t>j₡  </a:t>
                </a:r>
                <a14:m>
                  <m:oMath xmlns:m="http://schemas.openxmlformats.org/officeDocument/2006/math">
                    <m:sSub>
                      <m:sSubPr>
                        <m:ctrlPr>
                          <a:rPr lang="en-IN" sz="2000" b="1" i="1">
                            <a:latin typeface="Cambria Math" panose="02040503050406030204" pitchFamily="18" charset="0"/>
                          </a:rPr>
                        </m:ctrlPr>
                      </m:sSubPr>
                      <m:e>
                        <m:r>
                          <a:rPr lang="en-IN" sz="2000" b="1" i="1">
                            <a:latin typeface="Cambria Math" panose="02040503050406030204" pitchFamily="18" charset="0"/>
                          </a:rPr>
                          <m:t>𝑺</m:t>
                        </m:r>
                      </m:e>
                      <m:sub>
                        <m:r>
                          <a:rPr lang="en-IN" sz="2000" b="1" i="1">
                            <a:latin typeface="Cambria Math" panose="02040503050406030204" pitchFamily="18" charset="0"/>
                          </a:rPr>
                          <m:t>𝒒</m:t>
                        </m:r>
                      </m:sub>
                    </m:sSub>
                    <m:d>
                      <m:dPr>
                        <m:ctrlPr>
                          <a:rPr lang="en-IN" sz="2000" b="1" i="1">
                            <a:latin typeface="Cambria Math" panose="02040503050406030204" pitchFamily="18" charset="0"/>
                          </a:rPr>
                        </m:ctrlPr>
                      </m:dPr>
                      <m:e>
                        <m:r>
                          <a:rPr lang="en-IN" sz="2000" b="1" i="1">
                            <a:latin typeface="Cambria Math" panose="02040503050406030204" pitchFamily="18" charset="0"/>
                          </a:rPr>
                          <m:t> </m:t>
                        </m:r>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𝟏</m:t>
                            </m:r>
                          </m:sub>
                        </m:sSub>
                        <m:r>
                          <a:rPr lang="en-IN" sz="2000" b="1" i="1">
                            <a:latin typeface="Cambria Math" panose="02040503050406030204" pitchFamily="18" charset="0"/>
                          </a:rPr>
                          <m:t> , </m:t>
                        </m:r>
                        <m:sSub>
                          <m:sSubPr>
                            <m:ctrlPr>
                              <a:rPr lang="en-IN" sz="2000" b="1" i="1">
                                <a:latin typeface="Cambria Math" panose="02040503050406030204" pitchFamily="18" charset="0"/>
                              </a:rPr>
                            </m:ctrlPr>
                          </m:sSubPr>
                          <m:e>
                            <m:r>
                              <a:rPr lang="en-IN" sz="2000" b="1" i="1">
                                <a:latin typeface="Cambria Math" panose="02040503050406030204" pitchFamily="18" charset="0"/>
                              </a:rPr>
                              <m:t>𝒌</m:t>
                            </m:r>
                          </m:e>
                          <m:sub>
                            <m:r>
                              <a:rPr lang="en-IN" sz="2000" b="1" i="1">
                                <a:latin typeface="Cambria Math" panose="02040503050406030204" pitchFamily="18" charset="0"/>
                              </a:rPr>
                              <m:t>𝟐</m:t>
                            </m:r>
                          </m:sub>
                        </m:sSub>
                        <m:r>
                          <a:rPr lang="en-IN" sz="2000" b="1" i="1">
                            <a:latin typeface="Cambria Math" panose="02040503050406030204" pitchFamily="18" charset="0"/>
                          </a:rPr>
                          <m:t> </m:t>
                        </m:r>
                      </m:e>
                    </m:d>
                    <m:r>
                      <a:rPr lang="en-IN" sz="2000" b="1" i="1">
                        <a:latin typeface="Cambria Math" panose="02040503050406030204" pitchFamily="18" charset="0"/>
                      </a:rPr>
                      <m:t> </m:t>
                    </m:r>
                  </m:oMath>
                </a14:m>
                <a:r>
                  <a:rPr lang="en-IN" sz="1900" dirty="0"/>
                  <a:t>(as defined). Now for the decoding metric defined before we denote the set of all such joint conditional distributions as </a:t>
                </a:r>
                <a14:m>
                  <m:oMath xmlns:m="http://schemas.openxmlformats.org/officeDocument/2006/math">
                    <m:sSub>
                      <m:sSubPr>
                        <m:ctrlPr>
                          <a:rPr lang="en-IN" sz="1900" i="1" dirty="0" smtClean="0">
                            <a:latin typeface="Cambria Math" panose="02040503050406030204" pitchFamily="18" charset="0"/>
                          </a:rPr>
                        </m:ctrlPr>
                      </m:sSubPr>
                      <m:e>
                        <m:r>
                          <a:rPr lang="en-IN" sz="1900" b="0" i="1" dirty="0" smtClean="0">
                            <a:latin typeface="Cambria Math" panose="02040503050406030204" pitchFamily="18" charset="0"/>
                          </a:rPr>
                          <m:t>𝑀</m:t>
                        </m:r>
                      </m:e>
                      <m:sub>
                        <m:r>
                          <a:rPr lang="en-IN" sz="1900" b="0" i="1" dirty="0" smtClean="0">
                            <a:latin typeface="Cambria Math" panose="02040503050406030204" pitchFamily="18" charset="0"/>
                          </a:rPr>
                          <m:t>𝑚𝑎𝑥</m:t>
                        </m:r>
                      </m:sub>
                    </m:sSub>
                  </m:oMath>
                </a14:m>
                <a:r>
                  <a:rPr lang="en-IN" sz="1900" dirty="0"/>
                  <a:t>(q</a:t>
                </a:r>
                <a:r>
                  <a:rPr lang="en-IN" dirty="0"/>
                  <a:t>)</a:t>
                </a:r>
              </a:p>
            </p:txBody>
          </p:sp>
        </mc:Choice>
        <mc:Fallback xmlns="">
          <p:sp>
            <p:nvSpPr>
              <p:cNvPr id="4" name="Text Placeholder 3">
                <a:extLst>
                  <a:ext uri="{FF2B5EF4-FFF2-40B4-BE49-F238E27FC236}">
                    <a16:creationId xmlns:a16="http://schemas.microsoft.com/office/drawing/2014/main" id="{BE1E0B65-0E9F-AFD5-0499-F1CE4BB8DF3A}"/>
                  </a:ext>
                </a:extLst>
              </p:cNvPr>
              <p:cNvSpPr>
                <a:spLocks noGrp="1" noRot="1" noChangeAspect="1" noMove="1" noResize="1" noEditPoints="1" noAdjustHandles="1" noChangeArrowheads="1" noChangeShapeType="1" noTextEdit="1"/>
              </p:cNvSpPr>
              <p:nvPr>
                <p:ph type="body" sz="half" idx="2"/>
              </p:nvPr>
            </p:nvSpPr>
            <p:spPr>
              <a:xfrm>
                <a:off x="1484312" y="2971799"/>
                <a:ext cx="3549121" cy="2959873"/>
              </a:xfrm>
              <a:blipFill>
                <a:blip r:embed="rId2"/>
                <a:stretch>
                  <a:fillRect l="-515" r="-171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FB14516-2F35-252B-723D-760079F6E393}"/>
              </a:ext>
            </a:extLst>
          </p:cNvPr>
          <p:cNvPicPr>
            <a:picLocks noChangeAspect="1"/>
          </p:cNvPicPr>
          <p:nvPr/>
        </p:nvPicPr>
        <p:blipFill>
          <a:blip r:embed="rId3"/>
          <a:stretch>
            <a:fillRect/>
          </a:stretch>
        </p:blipFill>
        <p:spPr>
          <a:xfrm>
            <a:off x="5144264" y="1133876"/>
            <a:ext cx="6490632" cy="4016623"/>
          </a:xfrm>
          <a:prstGeom prst="rect">
            <a:avLst/>
          </a:prstGeom>
        </p:spPr>
      </p:pic>
    </p:spTree>
    <p:extLst>
      <p:ext uri="{BB962C8B-B14F-4D97-AF65-F5344CB8AC3E}">
        <p14:creationId xmlns:p14="http://schemas.microsoft.com/office/powerpoint/2010/main" val="164637403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7A3C-AA58-1AE7-9B47-AF294CAA232F}"/>
              </a:ext>
            </a:extLst>
          </p:cNvPr>
          <p:cNvSpPr>
            <a:spLocks noGrp="1"/>
          </p:cNvSpPr>
          <p:nvPr>
            <p:ph type="title"/>
          </p:nvPr>
        </p:nvSpPr>
        <p:spPr/>
        <p:txBody>
          <a:bodyPr/>
          <a:lstStyle/>
          <a:p>
            <a:r>
              <a:rPr lang="en-IN" b="1" u="sng" dirty="0"/>
              <a:t>THE MAIN RESULT OF THE PAPER</a:t>
            </a:r>
            <a:r>
              <a:rPr lang="en-IN" dirty="0"/>
              <a:t>:-</a:t>
            </a:r>
          </a:p>
        </p:txBody>
      </p:sp>
      <p:sp>
        <p:nvSpPr>
          <p:cNvPr id="4" name="Content Placeholder 3">
            <a:extLst>
              <a:ext uri="{FF2B5EF4-FFF2-40B4-BE49-F238E27FC236}">
                <a16:creationId xmlns:a16="http://schemas.microsoft.com/office/drawing/2014/main" id="{E26BCF30-5688-9790-FB41-436D251A1B98}"/>
              </a:ext>
            </a:extLst>
          </p:cNvPr>
          <p:cNvSpPr>
            <a:spLocks noGrp="1"/>
          </p:cNvSpPr>
          <p:nvPr>
            <p:ph sz="half" idx="2"/>
          </p:nvPr>
        </p:nvSpPr>
        <p:spPr>
          <a:xfrm>
            <a:off x="6233823" y="2017343"/>
            <a:ext cx="5526156" cy="3914330"/>
          </a:xfrm>
        </p:spPr>
        <p:txBody>
          <a:bodyPr/>
          <a:lstStyle/>
          <a:p>
            <a:r>
              <a:rPr lang="en-IN" dirty="0"/>
              <a:t>Here for a channel  W and decoding metric q we define capacity rate as some function of mutual information of probability distributions of random variables X and Y^/X then we find all </a:t>
            </a:r>
            <a:r>
              <a:rPr lang="en-IN" dirty="0" err="1"/>
              <a:t>minimas</a:t>
            </a:r>
            <a:r>
              <a:rPr lang="en-IN" dirty="0"/>
              <a:t> such that P(Y|X) is from channel W and P(YY^|X) belongs to the mentioned joint conditional distribution</a:t>
            </a:r>
          </a:p>
          <a:p>
            <a:r>
              <a:rPr lang="en-IN" dirty="0"/>
              <a:t>Then we find such* a probability distribution </a:t>
            </a:r>
            <a:r>
              <a:rPr lang="en-IN" dirty="0" err="1"/>
              <a:t>Px</a:t>
            </a:r>
            <a:r>
              <a:rPr lang="en-IN" dirty="0"/>
              <a:t> such that we obtain the maximum of all those minimums.</a:t>
            </a:r>
          </a:p>
        </p:txBody>
      </p:sp>
      <p:pic>
        <p:nvPicPr>
          <p:cNvPr id="9" name="Picture 8">
            <a:extLst>
              <a:ext uri="{FF2B5EF4-FFF2-40B4-BE49-F238E27FC236}">
                <a16:creationId xmlns:a16="http://schemas.microsoft.com/office/drawing/2014/main" id="{96253BF9-64F3-3098-5381-D79F8228C4F4}"/>
              </a:ext>
            </a:extLst>
          </p:cNvPr>
          <p:cNvPicPr>
            <a:picLocks noChangeAspect="1"/>
          </p:cNvPicPr>
          <p:nvPr/>
        </p:nvPicPr>
        <p:blipFill>
          <a:blip r:embed="rId2"/>
          <a:stretch>
            <a:fillRect/>
          </a:stretch>
        </p:blipFill>
        <p:spPr>
          <a:xfrm>
            <a:off x="1147665" y="2635745"/>
            <a:ext cx="4948335" cy="2677525"/>
          </a:xfrm>
          <a:prstGeom prst="rect">
            <a:avLst/>
          </a:prstGeom>
        </p:spPr>
      </p:pic>
    </p:spTree>
    <p:extLst>
      <p:ext uri="{BB962C8B-B14F-4D97-AF65-F5344CB8AC3E}">
        <p14:creationId xmlns:p14="http://schemas.microsoft.com/office/powerpoint/2010/main" val="534487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B3B9-BD36-1BA7-41A6-E29551751793}"/>
              </a:ext>
            </a:extLst>
          </p:cNvPr>
          <p:cNvSpPr>
            <a:spLocks noGrp="1"/>
          </p:cNvSpPr>
          <p:nvPr>
            <p:ph type="title"/>
          </p:nvPr>
        </p:nvSpPr>
        <p:spPr/>
        <p:txBody>
          <a:bodyPr/>
          <a:lstStyle/>
          <a:p>
            <a:r>
              <a:rPr lang="en-IN" u="sng" dirty="0"/>
              <a:t>EXAMPLE:-</a:t>
            </a:r>
          </a:p>
        </p:txBody>
      </p:sp>
      <p:sp>
        <p:nvSpPr>
          <p:cNvPr id="3" name="Content Placeholder 2">
            <a:extLst>
              <a:ext uri="{FF2B5EF4-FFF2-40B4-BE49-F238E27FC236}">
                <a16:creationId xmlns:a16="http://schemas.microsoft.com/office/drawing/2014/main" id="{218BADE4-D400-0A72-A796-63651035F0FF}"/>
              </a:ext>
            </a:extLst>
          </p:cNvPr>
          <p:cNvSpPr>
            <a:spLocks noGrp="1"/>
          </p:cNvSpPr>
          <p:nvPr>
            <p:ph sz="quarter" idx="13"/>
          </p:nvPr>
        </p:nvSpPr>
        <p:spPr>
          <a:xfrm>
            <a:off x="685800" y="2063396"/>
            <a:ext cx="10394707" cy="4345355"/>
          </a:xfrm>
        </p:spPr>
        <p:txBody>
          <a:bodyPr>
            <a:normAutofit/>
          </a:bodyPr>
          <a:lstStyle/>
          <a:p>
            <a:pPr marL="0" indent="0">
              <a:buNone/>
            </a:pPr>
            <a:r>
              <a:rPr lang="en-IN" sz="5000" b="1" dirty="0"/>
              <a:t>BINARY INPUT BINARY OUTPUT CHANNEL</a:t>
            </a:r>
          </a:p>
        </p:txBody>
      </p:sp>
    </p:spTree>
    <p:extLst>
      <p:ext uri="{BB962C8B-B14F-4D97-AF65-F5344CB8AC3E}">
        <p14:creationId xmlns:p14="http://schemas.microsoft.com/office/powerpoint/2010/main" val="177814249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D6663FB-CAD5-0669-7006-4D776EFA3E40}"/>
                  </a:ext>
                </a:extLst>
              </p:cNvPr>
              <p:cNvSpPr>
                <a:spLocks noGrp="1"/>
              </p:cNvSpPr>
              <p:nvPr>
                <p:ph type="title"/>
              </p:nvPr>
            </p:nvSpPr>
            <p:spPr>
              <a:xfrm>
                <a:off x="1474980" y="667139"/>
                <a:ext cx="10018713" cy="1752599"/>
              </a:xfrm>
            </p:spPr>
            <p:txBody>
              <a:bodyPr>
                <a:normAutofit/>
              </a:bodyPr>
              <a:lstStyle/>
              <a:p>
                <a:r>
                  <a:rPr lang="en-IN" b="1" u="sng" dirty="0"/>
                  <a:t>IN THIS EXAMPLE CONSIDER THE FOLLOWING (DISTRIBUTION OF P(Y</a:t>
                </a:r>
                <a14:m>
                  <m:oMath xmlns:m="http://schemas.openxmlformats.org/officeDocument/2006/math">
                    <m:acc>
                      <m:accPr>
                        <m:chr m:val="̂"/>
                        <m:ctrlPr>
                          <a:rPr lang="en-IN" b="1" i="1" u="sng" smtClean="0">
                            <a:latin typeface="Cambria Math" panose="02040503050406030204" pitchFamily="18" charset="0"/>
                          </a:rPr>
                        </m:ctrlPr>
                      </m:accPr>
                      <m:e>
                        <m:r>
                          <a:rPr lang="en-IN" b="1" i="1" u="sng" smtClean="0">
                            <a:latin typeface="Cambria Math" panose="02040503050406030204" pitchFamily="18" charset="0"/>
                          </a:rPr>
                          <m:t>𝒀</m:t>
                        </m:r>
                      </m:e>
                    </m:acc>
                  </m:oMath>
                </a14:m>
                <a:r>
                  <a:rPr lang="en-IN" b="1" u="sng" dirty="0"/>
                  <a:t>/X)):-</a:t>
                </a:r>
              </a:p>
            </p:txBody>
          </p:sp>
        </mc:Choice>
        <mc:Fallback xmlns="">
          <p:sp>
            <p:nvSpPr>
              <p:cNvPr id="2" name="Title 1">
                <a:extLst>
                  <a:ext uri="{FF2B5EF4-FFF2-40B4-BE49-F238E27FC236}">
                    <a16:creationId xmlns:a16="http://schemas.microsoft.com/office/drawing/2014/main" id="{BD6663FB-CAD5-0669-7006-4D776EFA3E40}"/>
                  </a:ext>
                </a:extLst>
              </p:cNvPr>
              <p:cNvSpPr>
                <a:spLocks noGrp="1" noRot="1" noChangeAspect="1" noMove="1" noResize="1" noEditPoints="1" noAdjustHandles="1" noChangeArrowheads="1" noChangeShapeType="1" noTextEdit="1"/>
              </p:cNvSpPr>
              <p:nvPr>
                <p:ph type="title"/>
              </p:nvPr>
            </p:nvSpPr>
            <p:spPr>
              <a:xfrm>
                <a:off x="1474980" y="667139"/>
                <a:ext cx="10018713" cy="1752599"/>
              </a:xfrm>
              <a:blipFill>
                <a:blip r:embed="rId2"/>
                <a:stretch>
                  <a:fillRect l="-548" r="-548" b="-277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AA013FE-3C8D-4A4C-3177-A9F5071D49FA}"/>
              </a:ext>
            </a:extLst>
          </p:cNvPr>
          <p:cNvPicPr>
            <a:picLocks noChangeAspect="1"/>
          </p:cNvPicPr>
          <p:nvPr/>
        </p:nvPicPr>
        <p:blipFill>
          <a:blip r:embed="rId3"/>
          <a:stretch>
            <a:fillRect/>
          </a:stretch>
        </p:blipFill>
        <p:spPr>
          <a:xfrm>
            <a:off x="3174767" y="2822025"/>
            <a:ext cx="6076281" cy="2666124"/>
          </a:xfrm>
          <a:prstGeom prst="rect">
            <a:avLst/>
          </a:prstGeom>
        </p:spPr>
      </p:pic>
    </p:spTree>
    <p:extLst>
      <p:ext uri="{BB962C8B-B14F-4D97-AF65-F5344CB8AC3E}">
        <p14:creationId xmlns:p14="http://schemas.microsoft.com/office/powerpoint/2010/main" val="7694919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3A5F-C4C9-98F7-A268-E623D7B58D8C}"/>
              </a:ext>
            </a:extLst>
          </p:cNvPr>
          <p:cNvSpPr>
            <a:spLocks noGrp="1"/>
          </p:cNvSpPr>
          <p:nvPr>
            <p:ph type="title"/>
          </p:nvPr>
        </p:nvSpPr>
        <p:spPr/>
        <p:txBody>
          <a:bodyPr>
            <a:normAutofit fontScale="90000"/>
          </a:bodyPr>
          <a:lstStyle/>
          <a:p>
            <a:r>
              <a:rPr lang="en-IN" b="1" dirty="0"/>
              <a:t>CONSIDER W AS CHANNEL MATRIX[FIXED] AND Q AS DECODING MATRIX BITS FOR BINARY INPUT BINARY OUTPUT CHANNEL</a:t>
            </a:r>
          </a:p>
        </p:txBody>
      </p:sp>
      <p:pic>
        <p:nvPicPr>
          <p:cNvPr id="4" name="Picture 3">
            <a:extLst>
              <a:ext uri="{FF2B5EF4-FFF2-40B4-BE49-F238E27FC236}">
                <a16:creationId xmlns:a16="http://schemas.microsoft.com/office/drawing/2014/main" id="{9DB040E2-CD62-5CF7-5289-022CFB35A84E}"/>
              </a:ext>
            </a:extLst>
          </p:cNvPr>
          <p:cNvPicPr>
            <a:picLocks noChangeAspect="1"/>
          </p:cNvPicPr>
          <p:nvPr/>
        </p:nvPicPr>
        <p:blipFill>
          <a:blip r:embed="rId2"/>
          <a:stretch>
            <a:fillRect/>
          </a:stretch>
        </p:blipFill>
        <p:spPr>
          <a:xfrm>
            <a:off x="2549373" y="2927301"/>
            <a:ext cx="7700387" cy="1249705"/>
          </a:xfrm>
          <a:prstGeom prst="rect">
            <a:avLst/>
          </a:prstGeom>
        </p:spPr>
      </p:pic>
    </p:spTree>
    <p:extLst>
      <p:ext uri="{BB962C8B-B14F-4D97-AF65-F5344CB8AC3E}">
        <p14:creationId xmlns:p14="http://schemas.microsoft.com/office/powerpoint/2010/main" val="5846391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89B4-5F69-5DE3-CC18-136F101A63A4}"/>
              </a:ext>
            </a:extLst>
          </p:cNvPr>
          <p:cNvSpPr>
            <a:spLocks noGrp="1"/>
          </p:cNvSpPr>
          <p:nvPr>
            <p:ph type="title"/>
          </p:nvPr>
        </p:nvSpPr>
        <p:spPr>
          <a:xfrm>
            <a:off x="1484311" y="685800"/>
            <a:ext cx="10018713" cy="1039633"/>
          </a:xfrm>
        </p:spPr>
        <p:txBody>
          <a:bodyPr>
            <a:normAutofit fontScale="90000"/>
          </a:bodyPr>
          <a:lstStyle/>
          <a:p>
            <a:r>
              <a:rPr lang="en-IN" b="1" u="sng" dirty="0"/>
              <a:t>EXPLANATION FOR THE EXAMPLE:-</a:t>
            </a:r>
            <a:br>
              <a:rPr lang="en-IN" dirty="0"/>
            </a:br>
            <a:br>
              <a:rPr lang="en-IN" dirty="0"/>
            </a:b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D64D96-9AE2-A827-1F9F-85D7CB20505A}"/>
                  </a:ext>
                </a:extLst>
              </p:cNvPr>
              <p:cNvSpPr>
                <a:spLocks noGrp="1"/>
              </p:cNvSpPr>
              <p:nvPr>
                <p:ph idx="1"/>
              </p:nvPr>
            </p:nvSpPr>
            <p:spPr>
              <a:xfrm>
                <a:off x="1791478" y="2365148"/>
                <a:ext cx="9711545" cy="4250256"/>
              </a:xfrm>
            </p:spPr>
            <p:txBody>
              <a:bodyPr>
                <a:normAutofit fontScale="77500" lnSpcReduction="20000"/>
              </a:bodyPr>
              <a:lstStyle/>
              <a:p>
                <a:pPr marL="0" indent="0">
                  <a:buNone/>
                </a:pPr>
                <a:endParaRPr lang="en-IN" dirty="0"/>
              </a:p>
              <a:p>
                <a:pPr marL="0" indent="0">
                  <a:buNone/>
                </a:pPr>
                <a:r>
                  <a:rPr lang="en-IN" dirty="0"/>
                  <a:t>Firstly we assume that  </a:t>
                </a:r>
                <a:r>
                  <a:rPr lang="en-IN" sz="2600" b="1" dirty="0"/>
                  <a:t>a + d </a:t>
                </a:r>
                <a14:m>
                  <m:oMath xmlns:m="http://schemas.openxmlformats.org/officeDocument/2006/math">
                    <m:r>
                      <a:rPr lang="en-IN" sz="2800" i="1">
                        <a:latin typeface="Cambria Math" panose="02040503050406030204" pitchFamily="18" charset="0"/>
                      </a:rPr>
                      <m:t>≥</m:t>
                    </m:r>
                  </m:oMath>
                </a14:m>
                <a:r>
                  <a:rPr lang="en-IN" sz="2600" b="1" dirty="0"/>
                  <a:t> b + c  </a:t>
                </a:r>
                <a:r>
                  <a:rPr lang="en-IN" dirty="0"/>
                  <a:t>then case 1 arises when we pre-assume that            </a:t>
                </a:r>
              </a:p>
              <a:p>
                <a:pPr marL="0" indent="0">
                  <a:buNone/>
                </a:pPr>
                <a:r>
                  <a:rPr lang="en-IN" dirty="0"/>
                  <a:t>   </a:t>
                </a:r>
                <a14:m>
                  <m:oMath xmlns:m="http://schemas.openxmlformats.org/officeDocument/2006/math">
                    <m:acc>
                      <m:accPr>
                        <m:chr m:val="̂"/>
                        <m:ctrlPr>
                          <a:rPr lang="en-IN" sz="2800" b="1" i="1" smtClean="0">
                            <a:latin typeface="Cambria Math" panose="02040503050406030204" pitchFamily="18" charset="0"/>
                          </a:rPr>
                        </m:ctrlPr>
                      </m:accPr>
                      <m:e>
                        <m:r>
                          <a:rPr lang="en-IN" sz="2800" b="1" i="1" smtClean="0">
                            <a:latin typeface="Cambria Math" panose="02040503050406030204" pitchFamily="18" charset="0"/>
                          </a:rPr>
                          <m:t>𝒂</m:t>
                        </m:r>
                      </m:e>
                    </m:acc>
                    <m:r>
                      <a:rPr lang="en-IN" sz="2800" b="1" i="1" smtClean="0">
                        <a:latin typeface="Cambria Math" panose="02040503050406030204" pitchFamily="18" charset="0"/>
                      </a:rPr>
                      <m:t>+</m:t>
                    </m:r>
                    <m:acc>
                      <m:accPr>
                        <m:chr m:val="̂"/>
                        <m:ctrlPr>
                          <a:rPr lang="en-IN" sz="2800" b="1" i="1" smtClean="0">
                            <a:latin typeface="Cambria Math" panose="02040503050406030204" pitchFamily="18" charset="0"/>
                          </a:rPr>
                        </m:ctrlPr>
                      </m:accPr>
                      <m:e>
                        <m:r>
                          <a:rPr lang="en-IN" sz="2800" b="1" i="1" smtClean="0">
                            <a:latin typeface="Cambria Math" panose="02040503050406030204" pitchFamily="18" charset="0"/>
                          </a:rPr>
                          <m:t>𝒅</m:t>
                        </m:r>
                      </m:e>
                    </m:acc>
                    <m:r>
                      <a:rPr lang="en-IN" sz="2800" b="1" i="1" smtClean="0">
                        <a:latin typeface="Cambria Math" panose="02040503050406030204" pitchFamily="18" charset="0"/>
                      </a:rPr>
                      <m:t>&lt; </m:t>
                    </m:r>
                    <m:acc>
                      <m:accPr>
                        <m:chr m:val="̂"/>
                        <m:ctrlPr>
                          <a:rPr lang="en-IN" sz="2800" b="1" i="1" smtClean="0">
                            <a:latin typeface="Cambria Math" panose="02040503050406030204" pitchFamily="18" charset="0"/>
                          </a:rPr>
                        </m:ctrlPr>
                      </m:accPr>
                      <m:e>
                        <m:r>
                          <a:rPr lang="en-IN" sz="2800" b="1" i="1" smtClean="0">
                            <a:latin typeface="Cambria Math" panose="02040503050406030204" pitchFamily="18" charset="0"/>
                          </a:rPr>
                          <m:t>𝒃</m:t>
                        </m:r>
                      </m:e>
                    </m:acc>
                    <m:r>
                      <a:rPr lang="en-IN" sz="2800" b="1" i="1" smtClean="0">
                        <a:latin typeface="Cambria Math" panose="02040503050406030204" pitchFamily="18" charset="0"/>
                      </a:rPr>
                      <m:t>+ </m:t>
                    </m:r>
                    <m:acc>
                      <m:accPr>
                        <m:chr m:val="̂"/>
                        <m:ctrlPr>
                          <a:rPr lang="en-IN" sz="2800" b="1" i="1" smtClean="0">
                            <a:latin typeface="Cambria Math" panose="02040503050406030204" pitchFamily="18" charset="0"/>
                          </a:rPr>
                        </m:ctrlPr>
                      </m:accPr>
                      <m:e>
                        <m:r>
                          <a:rPr lang="en-IN" sz="2800" b="1" i="1" smtClean="0">
                            <a:latin typeface="Cambria Math" panose="02040503050406030204" pitchFamily="18" charset="0"/>
                          </a:rPr>
                          <m:t>𝒄</m:t>
                        </m:r>
                      </m:e>
                    </m:acc>
                  </m:oMath>
                </a14:m>
                <a:r>
                  <a:rPr lang="en-IN" sz="2800" b="1" dirty="0"/>
                  <a:t>   </a:t>
                </a:r>
                <a:r>
                  <a:rPr lang="en-IN" dirty="0"/>
                  <a:t>then for   </a:t>
                </a:r>
                <a14:m>
                  <m:oMath xmlns:m="http://schemas.openxmlformats.org/officeDocument/2006/math">
                    <m:r>
                      <a:rPr lang="en-IN" b="0" i="1" smtClean="0">
                        <a:latin typeface="Cambria Math" panose="02040503050406030204" pitchFamily="18" charset="0"/>
                      </a:rPr>
                      <m:t>0≤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&amp;   0≤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𝑟</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 </m:t>
                    </m:r>
                  </m:oMath>
                </a14:m>
                <a:endParaRPr lang="en-IN" dirty="0"/>
              </a:p>
              <a:p>
                <a:pPr marL="0" indent="0">
                  <a:buNone/>
                </a:pPr>
                <a:r>
                  <a:rPr lang="en-IN" sz="2800" dirty="0"/>
                  <a:t>                           </a:t>
                </a:r>
                <a14:m>
                  <m:oMath xmlns:m="http://schemas.openxmlformats.org/officeDocument/2006/math">
                    <m:nary>
                      <m:naryPr>
                        <m:chr m:val="∑"/>
                        <m:supHide m:val="on"/>
                        <m:ctrlPr>
                          <a:rPr lang="en-IN" sz="2800" i="1" dirty="0" smtClean="0">
                            <a:latin typeface="Cambria Math" panose="02040503050406030204" pitchFamily="18" charset="0"/>
                          </a:rPr>
                        </m:ctrlPr>
                      </m:naryPr>
                      <m:sub>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𝑘</m:t>
                            </m:r>
                          </m:e>
                          <m:sub>
                            <m:r>
                              <a:rPr lang="en-IN" sz="2800" b="0" i="1" dirty="0" smtClean="0">
                                <a:latin typeface="Cambria Math" panose="02040503050406030204" pitchFamily="18" charset="0"/>
                              </a:rPr>
                              <m:t>2</m:t>
                            </m:r>
                          </m:sub>
                        </m:sSub>
                      </m:sub>
                      <m:sup/>
                      <m:e>
                        <m:sSub>
                          <m:sSubPr>
                            <m:ctrlPr>
                              <a:rPr lang="en-IN" sz="2800" i="1" dirty="0">
                                <a:latin typeface="Cambria Math" panose="02040503050406030204" pitchFamily="18" charset="0"/>
                              </a:rPr>
                            </m:ctrlPr>
                          </m:sSubPr>
                          <m:e>
                            <m:r>
                              <a:rPr lang="en-IN" sz="2800" i="1" dirty="0">
                                <a:latin typeface="Cambria Math" panose="02040503050406030204" pitchFamily="18" charset="0"/>
                              </a:rPr>
                              <m:t>𝑃</m:t>
                            </m:r>
                          </m:e>
                          <m:sub>
                            <m:r>
                              <a:rPr lang="en-IN" sz="2800" i="1" dirty="0">
                                <a:latin typeface="Cambria Math" panose="02040503050406030204" pitchFamily="18" charset="0"/>
                              </a:rPr>
                              <m:t>𝑌</m:t>
                            </m:r>
                            <m:r>
                              <a:rPr lang="en-IN" sz="2800" i="1" dirty="0">
                                <a:latin typeface="Cambria Math" panose="02040503050406030204" pitchFamily="18" charset="0"/>
                              </a:rPr>
                              <m:t>|</m:t>
                            </m:r>
                            <m:r>
                              <a:rPr lang="en-IN" sz="2800" i="1" dirty="0">
                                <a:latin typeface="Cambria Math" panose="02040503050406030204" pitchFamily="18" charset="0"/>
                              </a:rPr>
                              <m:t>𝑋</m:t>
                            </m:r>
                          </m:sub>
                        </m:sSub>
                        <m:r>
                          <m:rPr>
                            <m:nor/>
                          </m:rPr>
                          <a:rPr lang="en-IN" sz="2800" dirty="0"/>
                          <m:t> (</m:t>
                        </m:r>
                        <m:r>
                          <a:rPr lang="en-IN" sz="280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1</m:t>
                            </m:r>
                          </m:sub>
                        </m:sSub>
                        <m:r>
                          <m:rPr>
                            <m:nor/>
                          </m:rPr>
                          <a:rPr lang="en-IN" sz="2800" dirty="0"/>
                          <m:t> , </m:t>
                        </m:r>
                        <m:sSub>
                          <m:sSubPr>
                            <m:ctrlPr>
                              <a:rPr lang="en-IN" sz="2800" i="1">
                                <a:latin typeface="Cambria Math" panose="02040503050406030204" pitchFamily="18" charset="0"/>
                              </a:rPr>
                            </m:ctrlPr>
                          </m:sSubPr>
                          <m:e>
                            <m:r>
                              <a:rPr lang="en-IN" sz="2800" i="1">
                                <a:latin typeface="Cambria Math" panose="02040503050406030204" pitchFamily="18" charset="0"/>
                              </a:rPr>
                              <m:t>𝑘</m:t>
                            </m:r>
                          </m:e>
                          <m:sub>
                            <m:r>
                              <a:rPr lang="en-IN" sz="2800" i="1">
                                <a:latin typeface="Cambria Math" panose="02040503050406030204" pitchFamily="18" charset="0"/>
                              </a:rPr>
                              <m:t>2</m:t>
                            </m:r>
                          </m:sub>
                        </m:sSub>
                        <m:r>
                          <m:rPr>
                            <m:nor/>
                          </m:rPr>
                          <a:rPr lang="en-IN" sz="2800" dirty="0"/>
                          <m:t>  | </m:t>
                        </m:r>
                        <m:r>
                          <m:rPr>
                            <m:nor/>
                          </m:rPr>
                          <a:rPr lang="en-IN" sz="2800" dirty="0"/>
                          <m:t>j</m:t>
                        </m:r>
                        <m:r>
                          <m:rPr>
                            <m:nor/>
                          </m:rPr>
                          <a:rPr lang="en-IN" sz="2800" dirty="0"/>
                          <m:t> )</m:t>
                        </m:r>
                      </m:e>
                    </m:nary>
                  </m:oMath>
                </a14:m>
                <a:r>
                  <a:rPr lang="en-IN" sz="2800" dirty="0"/>
                  <a:t>  =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𝑌</m:t>
                        </m:r>
                        <m:r>
                          <a:rPr lang="en-IN" sz="2800" b="0" i="1" smtClean="0">
                            <a:latin typeface="Cambria Math" panose="02040503050406030204" pitchFamily="18" charset="0"/>
                          </a:rPr>
                          <m:t>|</m:t>
                        </m:r>
                        <m:r>
                          <a:rPr lang="en-IN" sz="2800" b="0" i="1" smtClean="0">
                            <a:latin typeface="Cambria Math" panose="02040503050406030204" pitchFamily="18" charset="0"/>
                          </a:rPr>
                          <m:t>𝑋</m:t>
                        </m:r>
                      </m:sub>
                    </m:sSub>
                  </m:oMath>
                </a14:m>
                <a:r>
                  <a:rPr lang="en-IN" sz="2800" dirty="0"/>
                  <a:t> (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𝑘</m:t>
                        </m:r>
                      </m:e>
                      <m:sub>
                        <m:r>
                          <a:rPr lang="en-IN" sz="2800" b="0" i="1" smtClean="0">
                            <a:latin typeface="Cambria Math" panose="02040503050406030204" pitchFamily="18" charset="0"/>
                          </a:rPr>
                          <m:t>1</m:t>
                        </m:r>
                      </m:sub>
                    </m:sSub>
                  </m:oMath>
                </a14:m>
                <a:r>
                  <a:rPr lang="en-IN" sz="2800" dirty="0"/>
                  <a:t> | j ) = W (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𝑘</m:t>
                        </m:r>
                      </m:e>
                      <m:sub>
                        <m:r>
                          <a:rPr lang="en-IN" sz="2800" b="0" i="1" smtClean="0">
                            <a:latin typeface="Cambria Math" panose="02040503050406030204" pitchFamily="18" charset="0"/>
                          </a:rPr>
                          <m:t>1</m:t>
                        </m:r>
                      </m:sub>
                    </m:sSub>
                  </m:oMath>
                </a14:m>
                <a:r>
                  <a:rPr lang="en-IN" sz="2800" dirty="0"/>
                  <a:t> | j )</a:t>
                </a:r>
              </a:p>
              <a:p>
                <a:pPr marL="0" indent="0">
                  <a:buNone/>
                </a:pPr>
                <a:r>
                  <a:rPr lang="en-IN" sz="2800" dirty="0"/>
                  <a:t> </a:t>
                </a:r>
                <a:r>
                  <a:rPr lang="en-IN" dirty="0"/>
                  <a:t>now consider the case when value of k1 and k2 is same(for obtaining maximality) then the function </a:t>
                </a:r>
                <a:r>
                  <a:rPr lang="en-IN" sz="2800" b="1" dirty="0"/>
                  <a:t> </a:t>
                </a:r>
                <a14:m>
                  <m:oMath xmlns:m="http://schemas.openxmlformats.org/officeDocument/2006/math">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𝑺</m:t>
                        </m:r>
                      </m:e>
                      <m:sub>
                        <m:r>
                          <a:rPr lang="en-IN" sz="2800" b="1" i="1" smtClean="0">
                            <a:latin typeface="Cambria Math" panose="02040503050406030204" pitchFamily="18" charset="0"/>
                          </a:rPr>
                          <m:t>𝒒</m:t>
                        </m:r>
                      </m:sub>
                    </m:sSub>
                    <m:d>
                      <m:dPr>
                        <m:ctrlPr>
                          <a:rPr lang="en-IN" sz="2800" b="1" i="1" smtClean="0">
                            <a:latin typeface="Cambria Math" panose="02040503050406030204" pitchFamily="18" charset="0"/>
                          </a:rPr>
                        </m:ctrlPr>
                      </m:dPr>
                      <m:e>
                        <m:r>
                          <a:rPr lang="en-IN" sz="2800" b="1" i="1" smtClean="0">
                            <a:latin typeface="Cambria Math" panose="02040503050406030204" pitchFamily="18" charset="0"/>
                          </a:rPr>
                          <m:t> </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𝒌</m:t>
                            </m:r>
                          </m:e>
                          <m:sub>
                            <m:r>
                              <a:rPr lang="en-IN" sz="2800" b="1" i="1" smtClean="0">
                                <a:latin typeface="Cambria Math" panose="02040503050406030204" pitchFamily="18" charset="0"/>
                              </a:rPr>
                              <m:t>𝟏</m:t>
                            </m:r>
                          </m:sub>
                        </m:sSub>
                        <m:r>
                          <a:rPr lang="en-IN" sz="2800" b="1" i="1" smtClean="0">
                            <a:latin typeface="Cambria Math" panose="02040503050406030204" pitchFamily="18" charset="0"/>
                          </a:rPr>
                          <m:t> , </m:t>
                        </m:r>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𝒌</m:t>
                            </m:r>
                          </m:e>
                          <m:sub>
                            <m:r>
                              <a:rPr lang="en-IN" sz="2800" b="1" i="1" smtClean="0">
                                <a:latin typeface="Cambria Math" panose="02040503050406030204" pitchFamily="18" charset="0"/>
                              </a:rPr>
                              <m:t>𝟐</m:t>
                            </m:r>
                          </m:sub>
                        </m:sSub>
                        <m:r>
                          <a:rPr lang="en-IN" sz="2800" b="1" i="1" smtClean="0">
                            <a:latin typeface="Cambria Math" panose="02040503050406030204" pitchFamily="18" charset="0"/>
                          </a:rPr>
                          <m:t> </m:t>
                        </m:r>
                      </m:e>
                    </m:d>
                  </m:oMath>
                </a14:m>
                <a:r>
                  <a:rPr lang="en-IN" dirty="0"/>
                  <a:t>   defined earlier will become   </a:t>
                </a:r>
                <a:r>
                  <a:rPr lang="en-IN" sz="2800" b="1" dirty="0" err="1"/>
                  <a:t>arg</a:t>
                </a:r>
                <a:r>
                  <a:rPr lang="en-IN" sz="2800" b="1" dirty="0"/>
                  <a:t> </a:t>
                </a:r>
                <a14:m>
                  <m:oMath xmlns:m="http://schemas.openxmlformats.org/officeDocument/2006/math">
                    <m:func>
                      <m:funcPr>
                        <m:ctrlPr>
                          <a:rPr lang="en-IN" sz="2800" b="1" i="1" smtClean="0">
                            <a:latin typeface="Cambria Math" panose="02040503050406030204" pitchFamily="18" charset="0"/>
                          </a:rPr>
                        </m:ctrlPr>
                      </m:funcPr>
                      <m:fName>
                        <m:limLow>
                          <m:limLowPr>
                            <m:ctrlPr>
                              <a:rPr lang="en-IN" sz="2800" b="1" i="1" smtClean="0">
                                <a:latin typeface="Cambria Math" panose="02040503050406030204" pitchFamily="18" charset="0"/>
                              </a:rPr>
                            </m:ctrlPr>
                          </m:limLowPr>
                          <m:e>
                            <m:r>
                              <a:rPr lang="en-IN" sz="2800" b="1" i="0" smtClean="0">
                                <a:latin typeface="Cambria Math" panose="02040503050406030204" pitchFamily="18" charset="0"/>
                              </a:rPr>
                              <m:t>𝐦𝐚𝐱</m:t>
                            </m:r>
                          </m:e>
                          <m:lim>
                            <m:r>
                              <a:rPr lang="en-IN" sz="2800" b="1" i="1" smtClean="0">
                                <a:latin typeface="Cambria Math" panose="02040503050406030204" pitchFamily="18" charset="0"/>
                              </a:rPr>
                              <m:t> </m:t>
                            </m:r>
                            <m:r>
                              <a:rPr lang="en-IN" sz="2800" b="1" i="1" smtClean="0">
                                <a:latin typeface="Cambria Math" panose="02040503050406030204" pitchFamily="18" charset="0"/>
                              </a:rPr>
                              <m:t>𝒋</m:t>
                            </m:r>
                            <m:r>
                              <a:rPr lang="en-IN" sz="2800" b="1" i="1" smtClean="0">
                                <a:latin typeface="Cambria Math" panose="02040503050406030204" pitchFamily="18" charset="0"/>
                              </a:rPr>
                              <m:t> ∈ </m:t>
                            </m:r>
                            <m:r>
                              <a:rPr lang="en-IN" sz="2800" b="1" i="1" smtClean="0">
                                <a:latin typeface="Cambria Math" panose="02040503050406030204" pitchFamily="18" charset="0"/>
                              </a:rPr>
                              <m:t>𝑿</m:t>
                            </m:r>
                          </m:lim>
                        </m:limLow>
                      </m:fName>
                      <m:e>
                        <m:r>
                          <m:rPr>
                            <m:nor/>
                          </m:rPr>
                          <a:rPr lang="en-IN" sz="2800" b="1" dirty="0"/>
                          <m:t>q</m:t>
                        </m:r>
                        <m:r>
                          <m:rPr>
                            <m:nor/>
                          </m:rPr>
                          <a:rPr lang="en-IN" sz="2800" b="1" dirty="0"/>
                          <m:t>( </m:t>
                        </m:r>
                        <m:r>
                          <m:rPr>
                            <m:nor/>
                          </m:rPr>
                          <a:rPr lang="en-IN" sz="2800" b="1" dirty="0"/>
                          <m:t>i</m:t>
                        </m:r>
                        <m:r>
                          <m:rPr>
                            <m:nor/>
                          </m:rPr>
                          <a:rPr lang="en-IN" sz="2800" b="1" i="0" dirty="0" smtClean="0"/>
                          <m:t> </m:t>
                        </m:r>
                        <m:r>
                          <m:rPr>
                            <m:nor/>
                          </m:rPr>
                          <a:rPr lang="en-IN" sz="2800" b="1" dirty="0"/>
                          <m:t>,</m:t>
                        </m:r>
                        <m:r>
                          <m:rPr>
                            <m:nor/>
                          </m:rPr>
                          <a:rPr lang="en-IN" sz="2800" b="1" i="0" dirty="0" smtClean="0"/>
                          <m:t>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𝒌</m:t>
                            </m:r>
                          </m:e>
                          <m:sub>
                            <m:r>
                              <a:rPr lang="en-IN" sz="2800" b="1" i="1" dirty="0" smtClean="0">
                                <a:latin typeface="Cambria Math" panose="02040503050406030204" pitchFamily="18" charset="0"/>
                              </a:rPr>
                              <m:t>𝟐</m:t>
                            </m:r>
                          </m:sub>
                        </m:sSub>
                        <m:r>
                          <m:rPr>
                            <m:nor/>
                          </m:rPr>
                          <a:rPr lang="en-IN" sz="2800" b="1" i="0" dirty="0" smtClean="0"/>
                          <m:t> </m:t>
                        </m:r>
                        <m:r>
                          <m:rPr>
                            <m:nor/>
                          </m:rPr>
                          <a:rPr lang="en-IN" sz="2800" b="1" dirty="0"/>
                          <m:t>)</m:t>
                        </m:r>
                        <m:r>
                          <m:rPr>
                            <m:nor/>
                          </m:rPr>
                          <a:rPr lang="en-IN" sz="2800" b="1" i="0" dirty="0" smtClean="0"/>
                          <m:t> </m:t>
                        </m:r>
                        <m:r>
                          <m:rPr>
                            <m:nor/>
                          </m:rPr>
                          <a:rPr lang="en-IN" sz="2800" b="1" dirty="0"/>
                          <m:t>−</m:t>
                        </m:r>
                        <m:r>
                          <m:rPr>
                            <m:nor/>
                          </m:rPr>
                          <a:rPr lang="en-IN" sz="2800" b="1" i="0" dirty="0" smtClean="0"/>
                          <m:t> </m:t>
                        </m:r>
                        <m:r>
                          <m:rPr>
                            <m:nor/>
                          </m:rPr>
                          <a:rPr lang="en-IN" sz="2800" b="1" dirty="0"/>
                          <m:t>q</m:t>
                        </m:r>
                        <m:r>
                          <m:rPr>
                            <m:nor/>
                          </m:rPr>
                          <a:rPr lang="en-IN" sz="2800" b="1" dirty="0"/>
                          <m:t>( </m:t>
                        </m:r>
                        <m:r>
                          <m:rPr>
                            <m:nor/>
                          </m:rPr>
                          <a:rPr lang="en-IN" sz="2800" b="1" dirty="0"/>
                          <m:t>i</m:t>
                        </m:r>
                        <m:r>
                          <m:rPr>
                            <m:nor/>
                          </m:rPr>
                          <a:rPr lang="en-IN" sz="2800" b="1" i="0" dirty="0" smtClean="0"/>
                          <m:t> </m:t>
                        </m:r>
                        <m:r>
                          <m:rPr>
                            <m:nor/>
                          </m:rPr>
                          <a:rPr lang="en-IN" sz="2800" b="1" dirty="0"/>
                          <m:t>,</m:t>
                        </m:r>
                        <m:r>
                          <m:rPr>
                            <m:nor/>
                          </m:rPr>
                          <a:rPr lang="en-IN" sz="2800" b="1" i="0" dirty="0" smtClean="0"/>
                          <m:t> </m:t>
                        </m:r>
                        <m:sSub>
                          <m:sSubPr>
                            <m:ctrlPr>
                              <a:rPr lang="en-IN" sz="2800" b="1" i="1" dirty="0" smtClean="0">
                                <a:latin typeface="Cambria Math" panose="02040503050406030204" pitchFamily="18" charset="0"/>
                              </a:rPr>
                            </m:ctrlPr>
                          </m:sSubPr>
                          <m:e>
                            <m:r>
                              <a:rPr lang="en-IN" sz="2800" b="1" i="1" dirty="0" smtClean="0">
                                <a:latin typeface="Cambria Math" panose="02040503050406030204" pitchFamily="18" charset="0"/>
                              </a:rPr>
                              <m:t>𝒌</m:t>
                            </m:r>
                          </m:e>
                          <m:sub>
                            <m:r>
                              <a:rPr lang="en-IN" sz="2800" b="1" i="1" dirty="0" smtClean="0">
                                <a:latin typeface="Cambria Math" panose="02040503050406030204" pitchFamily="18" charset="0"/>
                              </a:rPr>
                              <m:t>𝟐</m:t>
                            </m:r>
                          </m:sub>
                        </m:sSub>
                        <m:r>
                          <m:rPr>
                            <m:nor/>
                          </m:rPr>
                          <a:rPr lang="en-IN" sz="2800" b="1" i="0" dirty="0" smtClean="0"/>
                          <m:t> </m:t>
                        </m:r>
                        <m:r>
                          <m:rPr>
                            <m:nor/>
                          </m:rPr>
                          <a:rPr lang="en-IN" sz="2800" b="1" dirty="0"/>
                          <m:t>)</m:t>
                        </m:r>
                        <m:r>
                          <a:rPr lang="en-IN" sz="2800" b="1" i="1" dirty="0" smtClean="0">
                            <a:latin typeface="Cambria Math" panose="02040503050406030204" pitchFamily="18" charset="0"/>
                          </a:rPr>
                          <m:t> </m:t>
                        </m:r>
                      </m:e>
                    </m:func>
                    <m:r>
                      <a:rPr lang="en-IN" sz="2800" b="0" i="1" smtClean="0">
                        <a:latin typeface="Cambria Math" panose="02040503050406030204" pitchFamily="18" charset="0"/>
                      </a:rPr>
                      <m:t>   </m:t>
                    </m:r>
                  </m:oMath>
                </a14:m>
                <a:r>
                  <a:rPr lang="en-IN" dirty="0"/>
                  <a:t> </a:t>
                </a:r>
              </a:p>
              <a:p>
                <a:pPr marL="0" indent="0">
                  <a:buNone/>
                </a:pPr>
                <a:r>
                  <a:rPr lang="en-IN" dirty="0"/>
                  <a:t>which will be zero straightaway when </a:t>
                </a:r>
                <a14:m>
                  <m:oMath xmlns:m="http://schemas.openxmlformats.org/officeDocument/2006/math">
                    <m:sSub>
                      <m:sSubPr>
                        <m:ctrlPr>
                          <a:rPr lang="en-IN" sz="2800" b="1" i="1">
                            <a:latin typeface="Cambria Math" panose="02040503050406030204" pitchFamily="18" charset="0"/>
                          </a:rPr>
                        </m:ctrlPr>
                      </m:sSubPr>
                      <m:e>
                        <m:r>
                          <a:rPr lang="en-IN" sz="2800" b="1" i="1">
                            <a:latin typeface="Cambria Math" panose="02040503050406030204" pitchFamily="18" charset="0"/>
                          </a:rPr>
                          <m:t>𝒌</m:t>
                        </m:r>
                      </m:e>
                      <m:sub>
                        <m:r>
                          <a:rPr lang="en-IN" sz="2800" b="1" i="1">
                            <a:latin typeface="Cambria Math" panose="02040503050406030204" pitchFamily="18" charset="0"/>
                          </a:rPr>
                          <m:t>𝟏</m:t>
                        </m:r>
                      </m:sub>
                    </m:sSub>
                  </m:oMath>
                </a14:m>
                <a:r>
                  <a:rPr lang="en-IN" sz="2800" b="1" dirty="0"/>
                  <a:t> </a:t>
                </a:r>
                <a:r>
                  <a:rPr lang="en-IN"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𝟐</m:t>
                        </m:r>
                      </m:sub>
                    </m:sSub>
                  </m:oMath>
                </a14:m>
                <a:r>
                  <a:rPr lang="en-IN" dirty="0"/>
                  <a:t> for all </a:t>
                </a:r>
                <a14:m>
                  <m:oMath xmlns:m="http://schemas.openxmlformats.org/officeDocument/2006/math">
                    <m:r>
                      <a:rPr lang="en-IN" sz="2800" b="1" i="1" smtClean="0">
                        <a:latin typeface="Cambria Math" panose="02040503050406030204" pitchFamily="18" charset="0"/>
                      </a:rPr>
                      <m:t>𝒊</m:t>
                    </m:r>
                    <m:r>
                      <a:rPr lang="en-IN" sz="2800" b="1" i="1" smtClean="0">
                        <a:latin typeface="Cambria Math" panose="02040503050406030204" pitchFamily="18" charset="0"/>
                      </a:rPr>
                      <m:t> ∈</m:t>
                    </m:r>
                    <m:r>
                      <a:rPr lang="en-IN" sz="2800" b="1" i="1" smtClean="0">
                        <a:latin typeface="Cambria Math" panose="02040503050406030204" pitchFamily="18" charset="0"/>
                      </a:rPr>
                      <m:t>𝑿</m:t>
                    </m:r>
                  </m:oMath>
                </a14:m>
                <a:r>
                  <a:rPr lang="en-IN" sz="2800" b="1" dirty="0"/>
                  <a:t>  </a:t>
                </a:r>
                <a:r>
                  <a:rPr lang="en-IN" dirty="0"/>
                  <a:t>for input random variable so from table </a:t>
                </a:r>
                <a:r>
                  <a:rPr lang="en-IN" sz="2800" b="1" dirty="0"/>
                  <a:t>1</a:t>
                </a:r>
                <a:r>
                  <a:rPr lang="en-IN" dirty="0"/>
                  <a:t> above </a:t>
                </a:r>
                <a:r>
                  <a:rPr lang="en-IN" b="1"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𝑺</m:t>
                        </m:r>
                      </m:e>
                      <m:sub>
                        <m:r>
                          <a:rPr lang="en-IN" b="1" i="1">
                            <a:latin typeface="Cambria Math" panose="02040503050406030204" pitchFamily="18" charset="0"/>
                          </a:rPr>
                          <m:t>𝒒</m:t>
                        </m:r>
                      </m:sub>
                    </m:sSub>
                    <m:d>
                      <m:dPr>
                        <m:ctrlPr>
                          <a:rPr lang="en-IN" b="1" i="1">
                            <a:latin typeface="Cambria Math" panose="02040503050406030204" pitchFamily="18" charset="0"/>
                          </a:rPr>
                        </m:ctrlPr>
                      </m:dPr>
                      <m:e>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𝟏</m:t>
                            </m:r>
                          </m:sub>
                        </m:sSub>
                        <m:r>
                          <a:rPr lang="en-IN" b="1" i="1">
                            <a:latin typeface="Cambria Math" panose="02040503050406030204" pitchFamily="18" charset="0"/>
                          </a:rPr>
                          <m:t> , </m:t>
                        </m:r>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𝟐</m:t>
                            </m:r>
                          </m:sub>
                        </m:sSub>
                        <m:r>
                          <a:rPr lang="en-IN" b="1" i="1">
                            <a:latin typeface="Cambria Math" panose="02040503050406030204" pitchFamily="18" charset="0"/>
                          </a:rPr>
                          <m:t> </m:t>
                        </m:r>
                      </m:e>
                    </m:d>
                  </m:oMath>
                </a14:m>
                <a:r>
                  <a:rPr lang="en-IN" dirty="0"/>
                  <a:t> = </a:t>
                </a:r>
                <a:r>
                  <a:rPr lang="en-IN" sz="2800" b="1" dirty="0"/>
                  <a:t>{1,2}  </a:t>
                </a:r>
                <a:r>
                  <a:rPr lang="en-IN" dirty="0"/>
                  <a:t>(all exhaustive values for </a:t>
                </a:r>
                <a:r>
                  <a:rPr lang="en-IN" dirty="0" err="1"/>
                  <a:t>i</a:t>
                </a:r>
                <a:r>
                  <a:rPr lang="en-IN" dirty="0"/>
                  <a:t>) but we want maximum argument so correspondingly we need to find maximum between     </a:t>
                </a:r>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𝒃</m:t>
                        </m:r>
                      </m:e>
                    </m:acc>
                    <m:r>
                      <a:rPr lang="en-IN" b="1" i="1" smtClean="0">
                        <a:latin typeface="Cambria Math" panose="02040503050406030204" pitchFamily="18" charset="0"/>
                      </a:rPr>
                      <m:t> </m:t>
                    </m:r>
                  </m:oMath>
                </a14:m>
                <a:r>
                  <a:rPr lang="en-IN" dirty="0"/>
                  <a: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𝒂</m:t>
                        </m:r>
                      </m:e>
                    </m:acc>
                  </m:oMath>
                </a14:m>
                <a:r>
                  <a:rPr lang="en-IN" dirty="0"/>
                  <a:t>  (first row of decoding metric) or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𝒅</m:t>
                        </m:r>
                      </m:e>
                    </m:acc>
                    <m:r>
                      <a:rPr lang="en-IN" b="1" i="1">
                        <a:latin typeface="Cambria Math" panose="02040503050406030204" pitchFamily="18" charset="0"/>
                      </a:rPr>
                      <m:t> </m:t>
                    </m:r>
                  </m:oMath>
                </a14:m>
                <a:r>
                  <a:rPr lang="en-IN" dirty="0"/>
                  <a:t> -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𝒄</m:t>
                        </m:r>
                      </m:e>
                    </m:acc>
                  </m:oMath>
                </a14:m>
                <a:r>
                  <a:rPr lang="en-IN" b="1" dirty="0"/>
                  <a:t>  </a:t>
                </a:r>
                <a:r>
                  <a:rPr lang="en-IN" dirty="0"/>
                  <a:t>(second row)  but according to our original assumption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𝒃</m:t>
                        </m:r>
                      </m:e>
                    </m:acc>
                    <m:r>
                      <a:rPr lang="en-IN" b="1" i="1">
                        <a:latin typeface="Cambria Math" panose="02040503050406030204" pitchFamily="18" charset="0"/>
                      </a:rPr>
                      <m:t> </m:t>
                    </m:r>
                  </m:oMath>
                </a14:m>
                <a:r>
                  <a:rPr lang="en-IN" dirty="0"/>
                  <a: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𝒂</m:t>
                        </m:r>
                      </m:e>
                    </m:acc>
                  </m:oMath>
                </a14:m>
                <a:r>
                  <a:rPr lang="en-IN" dirty="0"/>
                  <a:t>  &gt;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𝒅</m:t>
                        </m:r>
                      </m:e>
                    </m:acc>
                    <m:r>
                      <a:rPr lang="en-IN" b="1" i="1">
                        <a:latin typeface="Cambria Math" panose="02040503050406030204" pitchFamily="18" charset="0"/>
                      </a:rPr>
                      <m:t> </m:t>
                    </m:r>
                  </m:oMath>
                </a14:m>
                <a:r>
                  <a:rPr lang="en-IN" dirty="0"/>
                  <a:t> -  </a:t>
                </a:r>
                <a14:m>
                  <m:oMath xmlns:m="http://schemas.openxmlformats.org/officeDocument/2006/math">
                    <m:acc>
                      <m:accPr>
                        <m:chr m:val="̂"/>
                        <m:ctrlPr>
                          <a:rPr lang="en-IN" b="1" i="1">
                            <a:latin typeface="Cambria Math" panose="02040503050406030204" pitchFamily="18" charset="0"/>
                          </a:rPr>
                        </m:ctrlPr>
                      </m:accPr>
                      <m:e>
                        <m:r>
                          <a:rPr lang="en-IN" b="1" i="1">
                            <a:latin typeface="Cambria Math" panose="02040503050406030204" pitchFamily="18" charset="0"/>
                          </a:rPr>
                          <m:t>𝒄</m:t>
                        </m:r>
                      </m:e>
                    </m:acc>
                  </m:oMath>
                </a14:m>
                <a:r>
                  <a:rPr lang="en-IN" b="1" dirty="0"/>
                  <a:t>  </a:t>
                </a:r>
                <a:r>
                  <a:rPr lang="en-IN" dirty="0"/>
                  <a:t> maximum is row 1 so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𝑺</m:t>
                        </m:r>
                      </m:e>
                      <m:sub>
                        <m:r>
                          <a:rPr lang="en-IN" b="1" i="1">
                            <a:latin typeface="Cambria Math" panose="02040503050406030204" pitchFamily="18" charset="0"/>
                          </a:rPr>
                          <m:t>𝒒</m:t>
                        </m:r>
                      </m:sub>
                    </m:sSub>
                    <m:d>
                      <m:dPr>
                        <m:ctrlPr>
                          <a:rPr lang="en-IN" b="1" i="1">
                            <a:latin typeface="Cambria Math" panose="02040503050406030204" pitchFamily="18" charset="0"/>
                          </a:rPr>
                        </m:ctrlPr>
                      </m:dPr>
                      <m:e>
                        <m:r>
                          <a:rPr lang="en-IN" b="1" i="1">
                            <a:latin typeface="Cambria Math" panose="02040503050406030204" pitchFamily="18" charset="0"/>
                          </a:rPr>
                          <m:t> </m:t>
                        </m:r>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𝟏</m:t>
                            </m:r>
                          </m:sub>
                        </m:sSub>
                        <m:r>
                          <a:rPr lang="en-IN" b="1" i="1">
                            <a:latin typeface="Cambria Math" panose="02040503050406030204" pitchFamily="18" charset="0"/>
                          </a:rPr>
                          <m:t> , </m:t>
                        </m:r>
                        <m:sSub>
                          <m:sSubPr>
                            <m:ctrlPr>
                              <a:rPr lang="en-IN" b="1" i="1">
                                <a:latin typeface="Cambria Math" panose="02040503050406030204" pitchFamily="18" charset="0"/>
                              </a:rPr>
                            </m:ctrlPr>
                          </m:sSubPr>
                          <m:e>
                            <m:r>
                              <a:rPr lang="en-IN" b="1" i="1">
                                <a:latin typeface="Cambria Math" panose="02040503050406030204" pitchFamily="18" charset="0"/>
                              </a:rPr>
                              <m:t>𝒌</m:t>
                            </m:r>
                          </m:e>
                          <m:sub>
                            <m:r>
                              <a:rPr lang="en-IN" b="1" i="1">
                                <a:latin typeface="Cambria Math" panose="02040503050406030204" pitchFamily="18" charset="0"/>
                              </a:rPr>
                              <m:t>𝟐</m:t>
                            </m:r>
                          </m:sub>
                        </m:sSub>
                        <m:r>
                          <a:rPr lang="en-IN" b="1" i="1">
                            <a:latin typeface="Cambria Math" panose="02040503050406030204" pitchFamily="18" charset="0"/>
                          </a:rPr>
                          <m:t> </m:t>
                        </m:r>
                      </m:e>
                    </m:d>
                  </m:oMath>
                </a14:m>
                <a:r>
                  <a:rPr lang="en-IN" dirty="0"/>
                  <a:t> = </a:t>
                </a:r>
                <a:r>
                  <a:rPr lang="en-IN" sz="2800" b="1" dirty="0"/>
                  <a:t>{1}.</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C0D64D96-9AE2-A827-1F9F-85D7CB20505A}"/>
                  </a:ext>
                </a:extLst>
              </p:cNvPr>
              <p:cNvSpPr>
                <a:spLocks noGrp="1" noRot="1" noChangeAspect="1" noMove="1" noResize="1" noEditPoints="1" noAdjustHandles="1" noChangeArrowheads="1" noChangeShapeType="1" noTextEdit="1"/>
              </p:cNvSpPr>
              <p:nvPr>
                <p:ph idx="1"/>
              </p:nvPr>
            </p:nvSpPr>
            <p:spPr>
              <a:xfrm>
                <a:off x="1791478" y="2365148"/>
                <a:ext cx="9711545" cy="4250256"/>
              </a:xfrm>
              <a:blipFill>
                <a:blip r:embed="rId2"/>
                <a:stretch>
                  <a:fillRect l="-628" r="-816"/>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DDF08A26-5954-9753-FFA6-7D5CA3779ED2}"/>
              </a:ext>
            </a:extLst>
          </p:cNvPr>
          <p:cNvPicPr>
            <a:picLocks noChangeAspect="1"/>
          </p:cNvPicPr>
          <p:nvPr/>
        </p:nvPicPr>
        <p:blipFill>
          <a:blip r:embed="rId3"/>
          <a:stretch>
            <a:fillRect/>
          </a:stretch>
        </p:blipFill>
        <p:spPr>
          <a:xfrm>
            <a:off x="1959429" y="1152701"/>
            <a:ext cx="4058166" cy="1212446"/>
          </a:xfrm>
          <a:prstGeom prst="rect">
            <a:avLst/>
          </a:prstGeom>
        </p:spPr>
      </p:pic>
      <p:pic>
        <p:nvPicPr>
          <p:cNvPr id="8" name="Picture 7">
            <a:extLst>
              <a:ext uri="{FF2B5EF4-FFF2-40B4-BE49-F238E27FC236}">
                <a16:creationId xmlns:a16="http://schemas.microsoft.com/office/drawing/2014/main" id="{4DFDB250-316D-D414-6E0A-80B56DD11011}"/>
              </a:ext>
            </a:extLst>
          </p:cNvPr>
          <p:cNvPicPr>
            <a:picLocks noChangeAspect="1"/>
          </p:cNvPicPr>
          <p:nvPr/>
        </p:nvPicPr>
        <p:blipFill>
          <a:blip r:embed="rId4"/>
          <a:stretch>
            <a:fillRect/>
          </a:stretch>
        </p:blipFill>
        <p:spPr>
          <a:xfrm>
            <a:off x="7519993" y="929231"/>
            <a:ext cx="3781856" cy="1659387"/>
          </a:xfrm>
          <a:prstGeom prst="rect">
            <a:avLst/>
          </a:prstGeom>
        </p:spPr>
      </p:pic>
    </p:spTree>
    <p:extLst>
      <p:ext uri="{BB962C8B-B14F-4D97-AF65-F5344CB8AC3E}">
        <p14:creationId xmlns:p14="http://schemas.microsoft.com/office/powerpoint/2010/main" val="757609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A9C4-8514-E5B4-1D68-AE3B7ED4632C}"/>
              </a:ext>
            </a:extLst>
          </p:cNvPr>
          <p:cNvSpPr>
            <a:spLocks noGrp="1"/>
          </p:cNvSpPr>
          <p:nvPr>
            <p:ph type="title"/>
          </p:nvPr>
        </p:nvSpPr>
        <p:spPr/>
        <p:txBody>
          <a:bodyPr/>
          <a:lstStyle/>
          <a:p>
            <a:pPr algn="l"/>
            <a:r>
              <a:rPr lang="en-IN" b="1" u="sng" dirty="0"/>
              <a:t>EXPLANATION</a:t>
            </a:r>
            <a:br>
              <a:rPr lang="en-IN" b="1" u="sng" dirty="0"/>
            </a:br>
            <a:r>
              <a:rPr lang="en-IN" b="1" u="sng" dirty="0"/>
              <a:t>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28AE2D-A5AE-E107-681D-0AF04C99454D}"/>
                  </a:ext>
                </a:extLst>
              </p:cNvPr>
              <p:cNvSpPr>
                <a:spLocks noGrp="1"/>
              </p:cNvSpPr>
              <p:nvPr>
                <p:ph idx="1"/>
              </p:nvPr>
            </p:nvSpPr>
            <p:spPr>
              <a:xfrm>
                <a:off x="1484310" y="1950099"/>
                <a:ext cx="10018713" cy="3442995"/>
              </a:xfrm>
            </p:spPr>
            <p:txBody>
              <a:bodyPr/>
              <a:lstStyle/>
              <a:p>
                <a:endParaRPr lang="en-IN" dirty="0"/>
              </a:p>
              <a:p>
                <a:r>
                  <a:rPr lang="en-IN" dirty="0"/>
                  <a:t>Now we find matrix for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𝑷</m:t>
                        </m:r>
                      </m:e>
                      <m:sub>
                        <m:acc>
                          <m:accPr>
                            <m:chr m:val="̂"/>
                            <m:ctrlPr>
                              <a:rPr lang="en-IN" b="1" i="1" dirty="0" smtClean="0">
                                <a:latin typeface="Cambria Math" panose="02040503050406030204" pitchFamily="18" charset="0"/>
                              </a:rPr>
                            </m:ctrlPr>
                          </m:accPr>
                          <m:e>
                            <m:r>
                              <a:rPr lang="en-IN" b="1" i="1" dirty="0" smtClean="0">
                                <a:latin typeface="Cambria Math" panose="02040503050406030204" pitchFamily="18" charset="0"/>
                              </a:rPr>
                              <m:t>𝒀</m:t>
                            </m:r>
                          </m:e>
                        </m:acc>
                        <m:r>
                          <a:rPr lang="en-IN" b="1" i="1" dirty="0" smtClean="0">
                            <a:latin typeface="Cambria Math" panose="02040503050406030204" pitchFamily="18" charset="0"/>
                          </a:rPr>
                          <m:t>|</m:t>
                        </m:r>
                        <m:r>
                          <a:rPr lang="en-IN" b="1" i="1" dirty="0" smtClean="0">
                            <a:latin typeface="Cambria Math" panose="02040503050406030204" pitchFamily="18" charset="0"/>
                          </a:rPr>
                          <m:t>𝑿</m:t>
                        </m:r>
                      </m:sub>
                    </m:sSub>
                    <m:r>
                      <a:rPr lang="en-IN" b="1" i="1" dirty="0" smtClean="0">
                        <a:latin typeface="Cambria Math" panose="02040503050406030204" pitchFamily="18" charset="0"/>
                      </a:rPr>
                      <m:t> </m:t>
                    </m:r>
                  </m:oMath>
                </a14:m>
                <a:r>
                  <a:rPr lang="en-IN" b="1" dirty="0"/>
                  <a:t> </a:t>
                </a:r>
                <a:r>
                  <a:rPr lang="en-IN" dirty="0"/>
                  <a:t>by eliminating y by summing </a:t>
                </a:r>
                <a14:m>
                  <m:oMath xmlns:m="http://schemas.openxmlformats.org/officeDocument/2006/math">
                    <m:sSub>
                      <m:sSubPr>
                        <m:ctrlPr>
                          <a:rPr lang="en-IN" b="1" i="1" dirty="0">
                            <a:latin typeface="Cambria Math" panose="02040503050406030204" pitchFamily="18" charset="0"/>
                          </a:rPr>
                        </m:ctrlPr>
                      </m:sSubPr>
                      <m:e>
                        <m:r>
                          <a:rPr lang="en-IN" b="1" i="1" dirty="0">
                            <a:latin typeface="Cambria Math" panose="02040503050406030204" pitchFamily="18" charset="0"/>
                          </a:rPr>
                          <m:t>𝑷</m:t>
                        </m:r>
                      </m:e>
                      <m:sub>
                        <m:acc>
                          <m:accPr>
                            <m:chr m:val="̂"/>
                            <m:ctrlPr>
                              <a:rPr lang="en-IN" b="1" i="1" dirty="0">
                                <a:latin typeface="Cambria Math" panose="02040503050406030204" pitchFamily="18" charset="0"/>
                              </a:rPr>
                            </m:ctrlPr>
                          </m:accPr>
                          <m:e>
                            <m:r>
                              <a:rPr lang="en-IN" b="1" i="1" dirty="0">
                                <a:latin typeface="Cambria Math" panose="02040503050406030204" pitchFamily="18" charset="0"/>
                              </a:rPr>
                              <m:t>𝒀</m:t>
                            </m:r>
                          </m:e>
                        </m:acc>
                        <m:r>
                          <a:rPr lang="en-IN" b="1" i="1" dirty="0">
                            <a:latin typeface="Cambria Math" panose="02040503050406030204" pitchFamily="18" charset="0"/>
                          </a:rPr>
                          <m:t>|</m:t>
                        </m:r>
                        <m:r>
                          <a:rPr lang="en-IN" b="1" i="1" dirty="0">
                            <a:latin typeface="Cambria Math" panose="02040503050406030204" pitchFamily="18" charset="0"/>
                          </a:rPr>
                          <m:t>𝑿</m:t>
                        </m:r>
                      </m:sub>
                    </m:sSub>
                    <m:r>
                      <a:rPr lang="en-IN" b="1" i="1" dirty="0">
                        <a:latin typeface="Cambria Math" panose="02040503050406030204" pitchFamily="18" charset="0"/>
                      </a:rPr>
                      <m:t> </m:t>
                    </m:r>
                  </m:oMath>
                </a14:m>
                <a:r>
                  <a:rPr lang="en-IN" dirty="0"/>
                  <a:t>for a fixed value of </a:t>
                </a:r>
                <a14:m>
                  <m:oMath xmlns:m="http://schemas.openxmlformats.org/officeDocument/2006/math">
                    <m:acc>
                      <m:accPr>
                        <m:chr m:val="̂"/>
                        <m:ctrlPr>
                          <a:rPr lang="en-IN" i="1" dirty="0" smtClean="0">
                            <a:latin typeface="Cambria Math" panose="02040503050406030204" pitchFamily="18" charset="0"/>
                          </a:rPr>
                        </m:ctrlPr>
                      </m:accPr>
                      <m:e>
                        <m:r>
                          <a:rPr lang="en-IN" b="0" i="1" dirty="0" smtClean="0">
                            <a:latin typeface="Cambria Math" panose="02040503050406030204" pitchFamily="18" charset="0"/>
                          </a:rPr>
                          <m:t>𝑌</m:t>
                        </m:r>
                      </m:e>
                    </m:acc>
                  </m:oMath>
                </a14:m>
                <a:r>
                  <a:rPr lang="en-IN" dirty="0"/>
                  <a:t> and X and summing over all possible values of  Y we get:-</a:t>
                </a:r>
              </a:p>
              <a:p>
                <a:endParaRPr lang="en-IN" dirty="0"/>
              </a:p>
            </p:txBody>
          </p:sp>
        </mc:Choice>
        <mc:Fallback xmlns="">
          <p:sp>
            <p:nvSpPr>
              <p:cNvPr id="3" name="Content Placeholder 2">
                <a:extLst>
                  <a:ext uri="{FF2B5EF4-FFF2-40B4-BE49-F238E27FC236}">
                    <a16:creationId xmlns:a16="http://schemas.microsoft.com/office/drawing/2014/main" id="{3B28AE2D-A5AE-E107-681D-0AF04C99454D}"/>
                  </a:ext>
                </a:extLst>
              </p:cNvPr>
              <p:cNvSpPr>
                <a:spLocks noGrp="1" noRot="1" noChangeAspect="1" noMove="1" noResize="1" noEditPoints="1" noAdjustHandles="1" noChangeArrowheads="1" noChangeShapeType="1" noTextEdit="1"/>
              </p:cNvSpPr>
              <p:nvPr>
                <p:ph idx="1"/>
              </p:nvPr>
            </p:nvSpPr>
            <p:spPr>
              <a:xfrm>
                <a:off x="1484310" y="1950099"/>
                <a:ext cx="10018713" cy="3442995"/>
              </a:xfrm>
              <a:blipFill>
                <a:blip r:embed="rId2"/>
                <a:stretch>
                  <a:fillRect l="-152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F894E24-683F-D073-B9C8-14F4CC70ECBF}"/>
              </a:ext>
            </a:extLst>
          </p:cNvPr>
          <p:cNvPicPr>
            <a:picLocks noChangeAspect="1"/>
          </p:cNvPicPr>
          <p:nvPr/>
        </p:nvPicPr>
        <p:blipFill>
          <a:blip r:embed="rId3"/>
          <a:stretch>
            <a:fillRect/>
          </a:stretch>
        </p:blipFill>
        <p:spPr>
          <a:xfrm>
            <a:off x="5850294" y="575487"/>
            <a:ext cx="4534677" cy="1989707"/>
          </a:xfrm>
          <a:prstGeom prst="rect">
            <a:avLst/>
          </a:prstGeom>
        </p:spPr>
      </p:pic>
      <p:pic>
        <p:nvPicPr>
          <p:cNvPr id="8" name="Picture 7">
            <a:extLst>
              <a:ext uri="{FF2B5EF4-FFF2-40B4-BE49-F238E27FC236}">
                <a16:creationId xmlns:a16="http://schemas.microsoft.com/office/drawing/2014/main" id="{AD1E5EB4-3C9A-5C59-22A5-F634571B97FD}"/>
              </a:ext>
            </a:extLst>
          </p:cNvPr>
          <p:cNvPicPr>
            <a:picLocks noChangeAspect="1"/>
          </p:cNvPicPr>
          <p:nvPr/>
        </p:nvPicPr>
        <p:blipFill>
          <a:blip r:embed="rId4"/>
          <a:stretch>
            <a:fillRect/>
          </a:stretch>
        </p:blipFill>
        <p:spPr>
          <a:xfrm>
            <a:off x="3638939" y="4292806"/>
            <a:ext cx="4220546" cy="1261812"/>
          </a:xfrm>
          <a:prstGeom prst="rect">
            <a:avLst/>
          </a:prstGeom>
        </p:spPr>
      </p:pic>
    </p:spTree>
    <p:extLst>
      <p:ext uri="{BB962C8B-B14F-4D97-AF65-F5344CB8AC3E}">
        <p14:creationId xmlns:p14="http://schemas.microsoft.com/office/powerpoint/2010/main" val="252078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FA87-453F-6D94-D8DE-5FE823A54C4E}"/>
              </a:ext>
            </a:extLst>
          </p:cNvPr>
          <p:cNvSpPr>
            <a:spLocks noGrp="1"/>
          </p:cNvSpPr>
          <p:nvPr>
            <p:ph type="title"/>
          </p:nvPr>
        </p:nvSpPr>
        <p:spPr>
          <a:xfrm>
            <a:off x="1484311" y="685800"/>
            <a:ext cx="10018713" cy="5500396"/>
          </a:xfrm>
        </p:spPr>
        <p:txBody>
          <a:bodyPr/>
          <a:lstStyle/>
          <a:p>
            <a:r>
              <a:rPr lang="en-IN" b="1" u="sng" dirty="0"/>
              <a:t>CONCLUSION AND FINAL STATEMENT:-</a:t>
            </a:r>
            <a:br>
              <a:rPr lang="en-IN" b="1" u="sng" dirty="0"/>
            </a:br>
            <a:r>
              <a:rPr lang="en-IN" b="1" u="sng" dirty="0"/>
              <a:t>1)</a:t>
            </a:r>
            <a:r>
              <a:rPr lang="en-IN" b="1" dirty="0">
                <a:latin typeface="Calibri" panose="020F0502020204030204" pitchFamily="34" charset="0"/>
                <a:ea typeface="Calibri" panose="020F0502020204030204" pitchFamily="34" charset="0"/>
                <a:cs typeface="Calibri" panose="020F0502020204030204" pitchFamily="34" charset="0"/>
              </a:rPr>
              <a:t>P(0|0)=</a:t>
            </a:r>
            <a:r>
              <a:rPr lang="en-IN" b="1" dirty="0" err="1">
                <a:latin typeface="Calibri" panose="020F0502020204030204" pitchFamily="34" charset="0"/>
                <a:ea typeface="Calibri" panose="020F0502020204030204" pitchFamily="34" charset="0"/>
                <a:cs typeface="Calibri" panose="020F0502020204030204" pitchFamily="34" charset="0"/>
              </a:rPr>
              <a:t>a+c</a:t>
            </a:r>
            <a:r>
              <a:rPr lang="en-IN" b="1" dirty="0">
                <a:latin typeface="Calibri" panose="020F0502020204030204" pitchFamily="34" charset="0"/>
                <a:ea typeface="Calibri" panose="020F0502020204030204" pitchFamily="34" charset="0"/>
                <a:cs typeface="Calibri" panose="020F0502020204030204" pitchFamily="34" charset="0"/>
              </a:rPr>
              <a:t>/2 </a:t>
            </a:r>
            <a:br>
              <a:rPr lang="en-IN" b="1" dirty="0"/>
            </a:br>
            <a:r>
              <a:rPr lang="en-IN" b="1" dirty="0"/>
              <a:t>2)P(</a:t>
            </a:r>
            <a:r>
              <a:rPr lang="en-IN" b="1" dirty="0">
                <a:latin typeface="Calibri" panose="020F0502020204030204" pitchFamily="34" charset="0"/>
                <a:ea typeface="Calibri" panose="020F0502020204030204" pitchFamily="34" charset="0"/>
                <a:cs typeface="Calibri" panose="020F0502020204030204" pitchFamily="34" charset="0"/>
              </a:rPr>
              <a:t>0</a:t>
            </a:r>
            <a:r>
              <a:rPr lang="en-IN" b="1" dirty="0"/>
              <a:t>|1)=</a:t>
            </a:r>
            <a:r>
              <a:rPr lang="en-IN" b="1" dirty="0" err="1"/>
              <a:t>a+c</a:t>
            </a:r>
            <a:r>
              <a:rPr lang="en-IN" b="1" dirty="0"/>
              <a:t>/2</a:t>
            </a:r>
            <a:br>
              <a:rPr lang="en-IN" b="1" dirty="0"/>
            </a:br>
            <a:r>
              <a:rPr lang="en-IN" b="1" dirty="0"/>
              <a:t>3)P(1|</a:t>
            </a:r>
            <a:r>
              <a:rPr lang="en-IN" b="1" dirty="0">
                <a:latin typeface="Calibri" panose="020F0502020204030204" pitchFamily="34" charset="0"/>
                <a:ea typeface="Calibri" panose="020F0502020204030204" pitchFamily="34" charset="0"/>
                <a:cs typeface="Calibri" panose="020F0502020204030204" pitchFamily="34" charset="0"/>
              </a:rPr>
              <a:t>0</a:t>
            </a:r>
            <a:r>
              <a:rPr lang="en-IN" b="1" dirty="0"/>
              <a:t>)=P(1|1)=</a:t>
            </a:r>
            <a:r>
              <a:rPr lang="en-IN" b="1" dirty="0" err="1"/>
              <a:t>b+d</a:t>
            </a:r>
            <a:r>
              <a:rPr lang="en-IN" b="1" dirty="0"/>
              <a:t>/2(capacity can be found)         </a:t>
            </a:r>
            <a:br>
              <a:rPr lang="en-IN" b="1" dirty="0"/>
            </a:br>
            <a:r>
              <a:rPr lang="en-IN" b="1" dirty="0"/>
              <a:t>                                                                           </a:t>
            </a:r>
          </a:p>
        </p:txBody>
      </p:sp>
      <p:pic>
        <p:nvPicPr>
          <p:cNvPr id="8" name="Picture 7">
            <a:extLst>
              <a:ext uri="{FF2B5EF4-FFF2-40B4-BE49-F238E27FC236}">
                <a16:creationId xmlns:a16="http://schemas.microsoft.com/office/drawing/2014/main" id="{2CF0935D-65CC-2AAF-12EA-138F1910B8F2}"/>
              </a:ext>
            </a:extLst>
          </p:cNvPr>
          <p:cNvPicPr>
            <a:picLocks noChangeAspect="1"/>
          </p:cNvPicPr>
          <p:nvPr/>
        </p:nvPicPr>
        <p:blipFill>
          <a:blip r:embed="rId2"/>
          <a:stretch>
            <a:fillRect/>
          </a:stretch>
        </p:blipFill>
        <p:spPr>
          <a:xfrm>
            <a:off x="1708486" y="390604"/>
            <a:ext cx="5308134" cy="1352391"/>
          </a:xfrm>
          <a:prstGeom prst="rect">
            <a:avLst/>
          </a:prstGeom>
        </p:spPr>
      </p:pic>
      <p:pic>
        <p:nvPicPr>
          <p:cNvPr id="12" name="Picture 11">
            <a:extLst>
              <a:ext uri="{FF2B5EF4-FFF2-40B4-BE49-F238E27FC236}">
                <a16:creationId xmlns:a16="http://schemas.microsoft.com/office/drawing/2014/main" id="{B63711B5-B388-CCE4-9357-07C51DA8F302}"/>
              </a:ext>
            </a:extLst>
          </p:cNvPr>
          <p:cNvPicPr>
            <a:picLocks noChangeAspect="1"/>
          </p:cNvPicPr>
          <p:nvPr/>
        </p:nvPicPr>
        <p:blipFill>
          <a:blip r:embed="rId3"/>
          <a:stretch>
            <a:fillRect/>
          </a:stretch>
        </p:blipFill>
        <p:spPr>
          <a:xfrm>
            <a:off x="3237722" y="4723369"/>
            <a:ext cx="6161799" cy="992155"/>
          </a:xfrm>
          <a:prstGeom prst="rect">
            <a:avLst/>
          </a:prstGeom>
        </p:spPr>
      </p:pic>
    </p:spTree>
    <p:extLst>
      <p:ext uri="{BB962C8B-B14F-4D97-AF65-F5344CB8AC3E}">
        <p14:creationId xmlns:p14="http://schemas.microsoft.com/office/powerpoint/2010/main" val="126981746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D2E262-D83E-AD58-3E87-B36257E334A0}"/>
                  </a:ext>
                </a:extLst>
              </p:cNvPr>
              <p:cNvSpPr>
                <a:spLocks noGrp="1"/>
              </p:cNvSpPr>
              <p:nvPr>
                <p:ph type="title"/>
              </p:nvPr>
            </p:nvSpPr>
            <p:spPr/>
            <p:txBody>
              <a:bodyPr/>
              <a:lstStyle/>
              <a:p>
                <a:r>
                  <a:rPr lang="en-IN" sz="3200" dirty="0"/>
                  <a:t>SIMILAR ANALYSIS CAN BE PERFORMED FOR THE OTHER CASE THAT </a:t>
                </a:r>
                <a:r>
                  <a:rPr lang="en-IN" sz="3600" dirty="0"/>
                  <a:t>IS</a:t>
                </a:r>
                <a:r>
                  <a:rPr lang="en-IN" dirty="0"/>
                  <a:t> </a:t>
                </a:r>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𝒂</m:t>
                        </m:r>
                      </m:e>
                    </m:acc>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𝒅</m:t>
                        </m:r>
                      </m:e>
                    </m:acc>
                    <m:r>
                      <a:rPr lang="en-IN" b="1" i="1" smtClean="0">
                        <a:latin typeface="Cambria Math" panose="02040503050406030204" pitchFamily="18" charset="0"/>
                      </a:rPr>
                      <m:t>&lt; </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𝒃</m:t>
                        </m:r>
                      </m:e>
                    </m:acc>
                    <m:r>
                      <a:rPr lang="en-IN" b="1" i="1" smtClean="0">
                        <a:latin typeface="Cambria Math" panose="02040503050406030204" pitchFamily="18" charset="0"/>
                      </a:rPr>
                      <m:t>+ </m:t>
                    </m:r>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𝒄</m:t>
                        </m:r>
                      </m:e>
                    </m:acc>
                  </m:oMath>
                </a14:m>
                <a:r>
                  <a:rPr lang="en-IN" b="1" dirty="0"/>
                  <a:t>  :-</a:t>
                </a:r>
                <a:endParaRPr lang="en-IN" dirty="0"/>
              </a:p>
            </p:txBody>
          </p:sp>
        </mc:Choice>
        <mc:Fallback xmlns="">
          <p:sp>
            <p:nvSpPr>
              <p:cNvPr id="2" name="Title 1">
                <a:extLst>
                  <a:ext uri="{FF2B5EF4-FFF2-40B4-BE49-F238E27FC236}">
                    <a16:creationId xmlns:a16="http://schemas.microsoft.com/office/drawing/2014/main" id="{5ED2E262-D83E-AD58-3E87-B36257E334A0}"/>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N">
                    <a:noFill/>
                  </a:rPr>
                  <a:t> </a:t>
                </a:r>
              </a:p>
            </p:txBody>
          </p:sp>
        </mc:Fallback>
      </mc:AlternateContent>
      <p:sp>
        <p:nvSpPr>
          <p:cNvPr id="3" name="Content Placeholder 2">
            <a:extLst>
              <a:ext uri="{FF2B5EF4-FFF2-40B4-BE49-F238E27FC236}">
                <a16:creationId xmlns:a16="http://schemas.microsoft.com/office/drawing/2014/main" id="{02F87AD1-FCA2-E763-8F54-F4062C39CB5E}"/>
              </a:ext>
            </a:extLst>
          </p:cNvPr>
          <p:cNvSpPr>
            <a:spLocks noGrp="1"/>
          </p:cNvSpPr>
          <p:nvPr>
            <p:ph idx="1"/>
          </p:nvPr>
        </p:nvSpPr>
        <p:spPr/>
        <p:txBody>
          <a:bodyPr>
            <a:noAutofit/>
          </a:bodyPr>
          <a:lstStyle/>
          <a:p>
            <a:r>
              <a:rPr lang="en-US" sz="3800" b="1" dirty="0"/>
              <a:t>Therefore, our upper-bound also matches the achievable rate and by the main result also easily we can get a much dynamic and system dependent better upper bound on capacity</a:t>
            </a:r>
          </a:p>
          <a:p>
            <a:r>
              <a:rPr lang="en-US" sz="3800" b="1" dirty="0"/>
              <a:t>THEREFORE OUR GOAL HAS BEEN ACHIEVED!!</a:t>
            </a:r>
          </a:p>
        </p:txBody>
      </p:sp>
    </p:spTree>
    <p:extLst>
      <p:ext uri="{BB962C8B-B14F-4D97-AF65-F5344CB8AC3E}">
        <p14:creationId xmlns:p14="http://schemas.microsoft.com/office/powerpoint/2010/main" val="179548417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716-6785-678A-2217-381500F8CF42}"/>
              </a:ext>
            </a:extLst>
          </p:cNvPr>
          <p:cNvSpPr>
            <a:spLocks noGrp="1"/>
          </p:cNvSpPr>
          <p:nvPr>
            <p:ph type="title"/>
          </p:nvPr>
        </p:nvSpPr>
        <p:spPr>
          <a:xfrm>
            <a:off x="1484311" y="685800"/>
            <a:ext cx="10018713" cy="5229808"/>
          </a:xfrm>
        </p:spPr>
        <p:txBody>
          <a:bodyPr>
            <a:normAutofit/>
          </a:bodyPr>
          <a:lstStyle/>
          <a:p>
            <a:r>
              <a:rPr lang="en-IN" sz="6600" b="1" dirty="0"/>
              <a:t>THANK YOU FOR LISTENING ATTENTIVELY!!</a:t>
            </a:r>
          </a:p>
        </p:txBody>
      </p:sp>
    </p:spTree>
    <p:extLst>
      <p:ext uri="{BB962C8B-B14F-4D97-AF65-F5344CB8AC3E}">
        <p14:creationId xmlns:p14="http://schemas.microsoft.com/office/powerpoint/2010/main" val="70952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0AAC-F335-FD32-B298-B2034921B799}"/>
              </a:ext>
            </a:extLst>
          </p:cNvPr>
          <p:cNvSpPr>
            <a:spLocks noGrp="1"/>
          </p:cNvSpPr>
          <p:nvPr>
            <p:ph type="title"/>
          </p:nvPr>
        </p:nvSpPr>
        <p:spPr/>
        <p:txBody>
          <a:bodyPr>
            <a:normAutofit/>
          </a:bodyPr>
          <a:lstStyle/>
          <a:p>
            <a:r>
              <a:rPr lang="en-IN" dirty="0"/>
              <a:t>BEFORE GOING AHEAD WHAT EXACTLY IS A DISCRETE MEMORYLESS CHANNEL?</a:t>
            </a:r>
          </a:p>
        </p:txBody>
      </p:sp>
      <p:sp>
        <p:nvSpPr>
          <p:cNvPr id="3" name="Content Placeholder 2">
            <a:extLst>
              <a:ext uri="{FF2B5EF4-FFF2-40B4-BE49-F238E27FC236}">
                <a16:creationId xmlns:a16="http://schemas.microsoft.com/office/drawing/2014/main" id="{9C1CC7A3-2BFB-72C2-19D0-AB37DCAF2DF9}"/>
              </a:ext>
            </a:extLst>
          </p:cNvPr>
          <p:cNvSpPr>
            <a:spLocks noGrp="1"/>
          </p:cNvSpPr>
          <p:nvPr>
            <p:ph idx="1"/>
          </p:nvPr>
        </p:nvSpPr>
        <p:spPr/>
        <p:txBody>
          <a:bodyPr/>
          <a:lstStyle/>
          <a:p>
            <a:r>
              <a:rPr lang="en-IN" b="1" dirty="0"/>
              <a:t>A communication channel for which the statistical properties of the output signal at a time t are determined only by the input signal transmitted at this moment t of time and not at all on the past or future inputs is called a Discrete Memoryless Channel(DMC)</a:t>
            </a:r>
          </a:p>
          <a:p>
            <a:r>
              <a:rPr lang="en-US" dirty="0">
                <a:latin typeface="Tw Cen MT (Body)"/>
              </a:rPr>
              <a:t>A discrete channel refers to a communication channel that can transmit information in a distinct and separate manner</a:t>
            </a:r>
          </a:p>
          <a:p>
            <a:pPr marL="0" indent="0">
              <a:buNone/>
            </a:pPr>
            <a:endParaRPr lang="en-US" dirty="0">
              <a:latin typeface="Tw Cen MT (Body)"/>
            </a:endParaRPr>
          </a:p>
          <a:p>
            <a:endParaRPr lang="en-IN" dirty="0"/>
          </a:p>
        </p:txBody>
      </p:sp>
    </p:spTree>
    <p:extLst>
      <p:ext uri="{BB962C8B-B14F-4D97-AF65-F5344CB8AC3E}">
        <p14:creationId xmlns:p14="http://schemas.microsoft.com/office/powerpoint/2010/main" val="3709838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2529-FA38-D948-0451-D2999D221574}"/>
              </a:ext>
            </a:extLst>
          </p:cNvPr>
          <p:cNvSpPr>
            <a:spLocks noGrp="1"/>
          </p:cNvSpPr>
          <p:nvPr>
            <p:ph type="title"/>
          </p:nvPr>
        </p:nvSpPr>
        <p:spPr/>
        <p:txBody>
          <a:bodyPr>
            <a:normAutofit/>
          </a:bodyPr>
          <a:lstStyle/>
          <a:p>
            <a:r>
              <a:rPr lang="en-IN" dirty="0"/>
              <a:t>FORMULA OR MATHEMATICAL CONDITION FOR A CHANNEL TO BE DMC</a:t>
            </a:r>
          </a:p>
        </p:txBody>
      </p:sp>
      <p:pic>
        <p:nvPicPr>
          <p:cNvPr id="5" name="Content Placeholder 4">
            <a:extLst>
              <a:ext uri="{FF2B5EF4-FFF2-40B4-BE49-F238E27FC236}">
                <a16:creationId xmlns:a16="http://schemas.microsoft.com/office/drawing/2014/main" id="{649B5EE7-C20A-F83D-2A36-B68A6661F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069" y="3629025"/>
            <a:ext cx="3505200" cy="1200150"/>
          </a:xfrm>
        </p:spPr>
      </p:pic>
    </p:spTree>
    <p:extLst>
      <p:ext uri="{BB962C8B-B14F-4D97-AF65-F5344CB8AC3E}">
        <p14:creationId xmlns:p14="http://schemas.microsoft.com/office/powerpoint/2010/main" val="173363973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412E-A9E2-C4B6-16D2-0A8F0F00D475}"/>
              </a:ext>
            </a:extLst>
          </p:cNvPr>
          <p:cNvSpPr>
            <a:spLocks noGrp="1"/>
          </p:cNvSpPr>
          <p:nvPr>
            <p:ph type="title"/>
          </p:nvPr>
        </p:nvSpPr>
        <p:spPr/>
        <p:txBody>
          <a:bodyPr/>
          <a:lstStyle/>
          <a:p>
            <a:r>
              <a:rPr lang="en-IN" dirty="0"/>
              <a:t>Objective of the research paper</a:t>
            </a:r>
          </a:p>
        </p:txBody>
      </p:sp>
      <p:sp>
        <p:nvSpPr>
          <p:cNvPr id="3" name="Content Placeholder 2">
            <a:extLst>
              <a:ext uri="{FF2B5EF4-FFF2-40B4-BE49-F238E27FC236}">
                <a16:creationId xmlns:a16="http://schemas.microsoft.com/office/drawing/2014/main" id="{61B79AAE-0D61-02BF-10D9-B27BDFB50735}"/>
              </a:ext>
            </a:extLst>
          </p:cNvPr>
          <p:cNvSpPr>
            <a:spLocks noGrp="1"/>
          </p:cNvSpPr>
          <p:nvPr>
            <p:ph idx="1"/>
          </p:nvPr>
        </p:nvSpPr>
        <p:spPr/>
        <p:txBody>
          <a:bodyPr>
            <a:normAutofit fontScale="92500"/>
          </a:bodyPr>
          <a:lstStyle/>
          <a:p>
            <a:r>
              <a:rPr lang="en-US" dirty="0"/>
              <a:t>The traditional notion of channel capacity assumes perfect decoding, where the receiver can decode the transmitted message without any errors.   </a:t>
            </a:r>
          </a:p>
          <a:p>
            <a:r>
              <a:rPr lang="en-US" dirty="0"/>
              <a:t> However, in practical scenarios, decoding errors can occur due to various factors such as noise, interference, or channel impairments.  </a:t>
            </a:r>
          </a:p>
          <a:p>
            <a:r>
              <a:rPr lang="en-US" dirty="0"/>
              <a:t>  The mismatch capacity accounts for these decoding errors and represents the maximum rate at which information can be reliably transmitted</a:t>
            </a:r>
          </a:p>
          <a:p>
            <a:r>
              <a:rPr lang="en-US" b="0" i="0" dirty="0">
                <a:solidFill>
                  <a:srgbClr val="374151"/>
                </a:solidFill>
                <a:effectLst/>
                <a:latin typeface="Söhne"/>
              </a:rPr>
              <a:t>It helps in improving system design and performance under mismatched conditions.</a:t>
            </a:r>
            <a:endParaRPr lang="en-IN" dirty="0"/>
          </a:p>
        </p:txBody>
      </p:sp>
    </p:spTree>
    <p:extLst>
      <p:ext uri="{BB962C8B-B14F-4D97-AF65-F5344CB8AC3E}">
        <p14:creationId xmlns:p14="http://schemas.microsoft.com/office/powerpoint/2010/main" val="2927497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FAC62-ECE1-9978-1264-4FF90A005151}"/>
              </a:ext>
            </a:extLst>
          </p:cNvPr>
          <p:cNvSpPr>
            <a:spLocks noGrp="1"/>
          </p:cNvSpPr>
          <p:nvPr>
            <p:ph type="title"/>
          </p:nvPr>
        </p:nvSpPr>
        <p:spPr>
          <a:xfrm>
            <a:off x="1406498" y="264319"/>
            <a:ext cx="10396882" cy="1151965"/>
          </a:xfrm>
        </p:spPr>
        <p:txBody>
          <a:bodyPr>
            <a:normAutofit/>
          </a:bodyPr>
          <a:lstStyle/>
          <a:p>
            <a:r>
              <a:rPr lang="en-IN" sz="2400" dirty="0"/>
              <a:t>Optimizing best results from decoder by associating capacity with the particular channel</a:t>
            </a:r>
          </a:p>
        </p:txBody>
      </p:sp>
      <p:sp>
        <p:nvSpPr>
          <p:cNvPr id="3" name="Content Placeholder 2">
            <a:extLst>
              <a:ext uri="{FF2B5EF4-FFF2-40B4-BE49-F238E27FC236}">
                <a16:creationId xmlns:a16="http://schemas.microsoft.com/office/drawing/2014/main" id="{85BE86EF-18E1-395E-E683-9F14F42A0CA5}"/>
              </a:ext>
            </a:extLst>
          </p:cNvPr>
          <p:cNvSpPr>
            <a:spLocks noGrp="1"/>
          </p:cNvSpPr>
          <p:nvPr>
            <p:ph idx="1"/>
          </p:nvPr>
        </p:nvSpPr>
        <p:spPr>
          <a:xfrm>
            <a:off x="388620" y="800100"/>
            <a:ext cx="10694063" cy="4574485"/>
          </a:xfrm>
        </p:spPr>
        <p:txBody>
          <a:bodyPr>
            <a:normAutofit fontScale="25000" lnSpcReduction="20000"/>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5500" dirty="0"/>
              <a:t>                 In certain situations, where the decoder is unaware of the channel law, or </a:t>
            </a:r>
          </a:p>
          <a:p>
            <a:r>
              <a:rPr lang="en-US" sz="5500" dirty="0"/>
              <a:t>               is unable to compute it, it is not possible to use ML decoding and instead, </a:t>
            </a:r>
          </a:p>
          <a:p>
            <a:r>
              <a:rPr lang="en-US" sz="5500" dirty="0"/>
              <a:t>              the decoder produces the message estimate                as  </a:t>
            </a:r>
          </a:p>
          <a:p>
            <a:endParaRPr lang="en-US" sz="5500" dirty="0"/>
          </a:p>
          <a:p>
            <a:endParaRPr lang="en-US" sz="5500" dirty="0"/>
          </a:p>
          <a:p>
            <a:pPr marL="0" indent="0">
              <a:buNone/>
            </a:pPr>
            <a:r>
              <a:rPr lang="en-US" sz="5500" dirty="0"/>
              <a:t>                                                                                          where  q :</a:t>
            </a:r>
          </a:p>
          <a:p>
            <a:pPr marL="0" indent="0">
              <a:buNone/>
            </a:pPr>
            <a:r>
              <a:rPr lang="en-US" sz="5500" dirty="0"/>
              <a:t>               Here q is a decoding metric</a:t>
            </a:r>
          </a:p>
          <a:p>
            <a:pPr marL="0" indent="0">
              <a:buNone/>
            </a:pPr>
            <a:r>
              <a:rPr lang="en-US" sz="5500" dirty="0"/>
              <a:t>                  From </a:t>
            </a:r>
            <a:r>
              <a:rPr lang="en-US" sz="5500" dirty="0" err="1"/>
              <a:t>XxY</a:t>
            </a:r>
            <a:r>
              <a:rPr lang="en-US" sz="5500" dirty="0"/>
              <a:t>-&gt;R</a:t>
            </a:r>
          </a:p>
          <a:p>
            <a:pPr marL="0" indent="0">
              <a:buNone/>
            </a:pPr>
            <a:endParaRPr lang="en-US" sz="5500" dirty="0"/>
          </a:p>
          <a:p>
            <a:r>
              <a:rPr lang="en-US" sz="5500" dirty="0"/>
              <a:t>       The average and maximal error probabilities of codebook Cn under q-decoding are respectively denoted by </a:t>
            </a:r>
            <a:r>
              <a:rPr lang="en-US" sz="5500" dirty="0" err="1"/>
              <a:t>Pe</a:t>
            </a:r>
            <a:r>
              <a:rPr lang="en-US" sz="5500" baseline="30000" dirty="0" err="1"/>
              <a:t>q</a:t>
            </a:r>
            <a:r>
              <a:rPr lang="en-US" sz="5500" dirty="0"/>
              <a:t> (Cn) and </a:t>
            </a:r>
            <a:r>
              <a:rPr lang="en-US" sz="5500" dirty="0" err="1"/>
              <a:t>Pe</a:t>
            </a:r>
            <a:r>
              <a:rPr lang="en-US" sz="5500" baseline="30000" dirty="0" err="1"/>
              <a:t>q</a:t>
            </a:r>
            <a:r>
              <a:rPr lang="en-US" sz="5500" dirty="0" err="1"/>
              <a:t>,max</a:t>
            </a:r>
            <a:r>
              <a:rPr lang="en-US" sz="5500" dirty="0"/>
              <a:t>(Cn).        The mismatch capacity </a:t>
            </a:r>
            <a:r>
              <a:rPr lang="en-US" sz="5500" dirty="0" err="1"/>
              <a:t>Cq</a:t>
            </a:r>
            <a:r>
              <a:rPr lang="en-US" sz="5500" dirty="0"/>
              <a:t>(W) or </a:t>
            </a:r>
            <a:r>
              <a:rPr lang="en-US" sz="5500" dirty="0" err="1"/>
              <a:t>Cq</a:t>
            </a:r>
            <a:r>
              <a:rPr lang="en-US" sz="5500" dirty="0"/>
              <a:t>(W) is defined as supremum of all achievable rates with q-decoding.</a:t>
            </a:r>
          </a:p>
          <a:p>
            <a:endParaRPr lang="en-IN" sz="2200" dirty="0"/>
          </a:p>
          <a:p>
            <a:endParaRPr lang="en-IN" sz="1400" dirty="0"/>
          </a:p>
          <a:p>
            <a:endParaRPr lang="en-IN" sz="1400" dirty="0"/>
          </a:p>
          <a:p>
            <a:endParaRPr lang="en-IN" sz="1400" dirty="0"/>
          </a:p>
          <a:p>
            <a:endParaRPr lang="en-IN" sz="1400" dirty="0"/>
          </a:p>
          <a:p>
            <a:endParaRPr lang="en-IN" sz="1400" dirty="0"/>
          </a:p>
        </p:txBody>
      </p:sp>
      <p:pic>
        <p:nvPicPr>
          <p:cNvPr id="5" name="Picture 4">
            <a:extLst>
              <a:ext uri="{FF2B5EF4-FFF2-40B4-BE49-F238E27FC236}">
                <a16:creationId xmlns:a16="http://schemas.microsoft.com/office/drawing/2014/main" id="{A7A3215F-386F-E291-701A-B85729F6E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970" y="2201064"/>
            <a:ext cx="3590925" cy="1047750"/>
          </a:xfrm>
          <a:prstGeom prst="rect">
            <a:avLst/>
          </a:prstGeom>
        </p:spPr>
      </p:pic>
      <p:pic>
        <p:nvPicPr>
          <p:cNvPr id="7" name="Picture 6">
            <a:extLst>
              <a:ext uri="{FF2B5EF4-FFF2-40B4-BE49-F238E27FC236}">
                <a16:creationId xmlns:a16="http://schemas.microsoft.com/office/drawing/2014/main" id="{95B380AA-6893-1AC6-94A0-ECD0F8E61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073" y="3184433"/>
            <a:ext cx="3676650" cy="1009650"/>
          </a:xfrm>
          <a:prstGeom prst="rect">
            <a:avLst/>
          </a:prstGeom>
        </p:spPr>
      </p:pic>
      <p:pic>
        <p:nvPicPr>
          <p:cNvPr id="6" name="Picture 5">
            <a:extLst>
              <a:ext uri="{FF2B5EF4-FFF2-40B4-BE49-F238E27FC236}">
                <a16:creationId xmlns:a16="http://schemas.microsoft.com/office/drawing/2014/main" id="{CF20BA74-3878-CBDD-9732-1D4F0B689C50}"/>
              </a:ext>
            </a:extLst>
          </p:cNvPr>
          <p:cNvPicPr>
            <a:picLocks noChangeAspect="1"/>
          </p:cNvPicPr>
          <p:nvPr/>
        </p:nvPicPr>
        <p:blipFill>
          <a:blip r:embed="rId4"/>
          <a:stretch>
            <a:fillRect/>
          </a:stretch>
        </p:blipFill>
        <p:spPr>
          <a:xfrm>
            <a:off x="4622373" y="2201064"/>
            <a:ext cx="291769" cy="314213"/>
          </a:xfrm>
          <a:prstGeom prst="rect">
            <a:avLst/>
          </a:prstGeom>
        </p:spPr>
      </p:pic>
    </p:spTree>
    <p:extLst>
      <p:ext uri="{BB962C8B-B14F-4D97-AF65-F5344CB8AC3E}">
        <p14:creationId xmlns:p14="http://schemas.microsoft.com/office/powerpoint/2010/main" val="35056146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A5AD-9AD4-8C37-83BE-394FD1AF9AF5}"/>
              </a:ext>
            </a:extLst>
          </p:cNvPr>
          <p:cNvSpPr>
            <a:spLocks noGrp="1"/>
          </p:cNvSpPr>
          <p:nvPr>
            <p:ph type="title"/>
          </p:nvPr>
        </p:nvSpPr>
        <p:spPr>
          <a:xfrm>
            <a:off x="685801" y="1089660"/>
            <a:ext cx="10396882" cy="1151965"/>
          </a:xfrm>
        </p:spPr>
        <p:txBody>
          <a:bodyPr>
            <a:normAutofit/>
          </a:bodyPr>
          <a:lstStyle/>
          <a:p>
            <a:r>
              <a:rPr lang="en-US" sz="2000" b="1" u="sng" dirty="0">
                <a:solidFill>
                  <a:schemeClr val="tx1"/>
                </a:solidFill>
              </a:rPr>
              <a:t>KEY INSIGHT</a:t>
            </a:r>
            <a:endParaRPr lang="en-IN" sz="2000" b="1" u="sng" dirty="0">
              <a:solidFill>
                <a:schemeClr val="tx1"/>
              </a:solidFill>
            </a:endParaRPr>
          </a:p>
        </p:txBody>
      </p:sp>
      <p:sp>
        <p:nvSpPr>
          <p:cNvPr id="3" name="Content Placeholder 2">
            <a:extLst>
              <a:ext uri="{FF2B5EF4-FFF2-40B4-BE49-F238E27FC236}">
                <a16:creationId xmlns:a16="http://schemas.microsoft.com/office/drawing/2014/main" id="{CB7D025A-A705-B596-87E1-4646EDECAD76}"/>
              </a:ext>
            </a:extLst>
          </p:cNvPr>
          <p:cNvSpPr>
            <a:spLocks noGrp="1"/>
          </p:cNvSpPr>
          <p:nvPr>
            <p:ph idx="1"/>
          </p:nvPr>
        </p:nvSpPr>
        <p:spPr/>
        <p:txBody>
          <a:bodyPr>
            <a:normAutofit fontScale="92500"/>
          </a:bodyPr>
          <a:lstStyle/>
          <a:p>
            <a:pPr algn="l">
              <a:buFont typeface="+mj-lt"/>
              <a:buAutoNum type="arabicPeriod"/>
            </a:pPr>
            <a:r>
              <a:rPr lang="en-US" b="0" i="0" dirty="0">
                <a:solidFill>
                  <a:srgbClr val="374151"/>
                </a:solidFill>
                <a:effectLst/>
                <a:latin typeface="Söhne"/>
              </a:rPr>
              <a:t>The key insight is that the bound is expressed as the mutual information of an auxiliary channel such that if a maximum-likelihood decoding error occurs on the auxiliary channel (obtained through the channel transformation), it implies that a mismatched-decoding error would occur on the original channel. This relationship between decoding errors is essential for deriving the upper bound.</a:t>
            </a:r>
          </a:p>
          <a:p>
            <a:pPr algn="l">
              <a:buFont typeface="+mj-lt"/>
              <a:buAutoNum type="arabicPeriod"/>
            </a:pPr>
            <a:r>
              <a:rPr lang="en-US" b="0" i="0" dirty="0">
                <a:solidFill>
                  <a:srgbClr val="374151"/>
                </a:solidFill>
                <a:effectLst/>
                <a:latin typeface="Söhne"/>
              </a:rPr>
              <a:t> The derived single-letter upper bound offers strict improvements over the traditional matched capacity in cases where the actual mismatched-decoding capacity is unknown. </a:t>
            </a:r>
          </a:p>
        </p:txBody>
      </p:sp>
    </p:spTree>
    <p:extLst>
      <p:ext uri="{BB962C8B-B14F-4D97-AF65-F5344CB8AC3E}">
        <p14:creationId xmlns:p14="http://schemas.microsoft.com/office/powerpoint/2010/main" val="29531231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BBF-9F7D-073C-366A-B49DE5B99497}"/>
              </a:ext>
            </a:extLst>
          </p:cNvPr>
          <p:cNvSpPr>
            <a:spLocks noGrp="1"/>
          </p:cNvSpPr>
          <p:nvPr>
            <p:ph type="title"/>
          </p:nvPr>
        </p:nvSpPr>
        <p:spPr/>
        <p:txBody>
          <a:bodyPr>
            <a:normAutofit/>
          </a:bodyPr>
          <a:lstStyle/>
          <a:p>
            <a:r>
              <a:rPr lang="en-IN" dirty="0"/>
              <a:t>WHAT EXACTLY IS CAPACITY OF A CHANNEL?</a:t>
            </a:r>
          </a:p>
        </p:txBody>
      </p:sp>
      <p:sp>
        <p:nvSpPr>
          <p:cNvPr id="3" name="Content Placeholder 2">
            <a:extLst>
              <a:ext uri="{FF2B5EF4-FFF2-40B4-BE49-F238E27FC236}">
                <a16:creationId xmlns:a16="http://schemas.microsoft.com/office/drawing/2014/main" id="{9D70E754-4769-7F74-1005-098265CACADD}"/>
              </a:ext>
            </a:extLst>
          </p:cNvPr>
          <p:cNvSpPr>
            <a:spLocks noGrp="1"/>
          </p:cNvSpPr>
          <p:nvPr>
            <p:ph idx="1"/>
          </p:nvPr>
        </p:nvSpPr>
        <p:spPr/>
        <p:txBody>
          <a:bodyPr>
            <a:normAutofit/>
          </a:bodyPr>
          <a:lstStyle/>
          <a:p>
            <a:r>
              <a:rPr lang="en-US" sz="2200" b="0" i="0" dirty="0">
                <a:solidFill>
                  <a:srgbClr val="5B6C77"/>
                </a:solidFill>
                <a:effectLst/>
                <a:highlight>
                  <a:srgbClr val="FFFF00"/>
                </a:highlight>
                <a:latin typeface="Raleway" panose="020F0502020204030204" pitchFamily="2" charset="0"/>
              </a:rPr>
              <a:t>The maximum rate at which data can be correctly communicated over a channel in presence of noise and distortion is known as its channel capacity. </a:t>
            </a:r>
            <a:endParaRPr lang="en-US" sz="2200" dirty="0">
              <a:solidFill>
                <a:srgbClr val="5B6C77"/>
              </a:solidFill>
              <a:highlight>
                <a:srgbClr val="FFFF00"/>
              </a:highlight>
              <a:latin typeface="Raleway" panose="020F0502020204030204" pitchFamily="2" charset="0"/>
            </a:endParaRPr>
          </a:p>
          <a:p>
            <a:r>
              <a:rPr lang="en-US" dirty="0">
                <a:solidFill>
                  <a:srgbClr val="5B6C77"/>
                </a:solidFill>
                <a:highlight>
                  <a:srgbClr val="FFFF00"/>
                </a:highlight>
                <a:latin typeface="Raleway" panose="020F0502020204030204" pitchFamily="2" charset="0"/>
              </a:rPr>
              <a:t>FOR A DISCRETE MEMORYLESS CHANNEL IT IS DEFINED AS PROBABILITY DISTRIBUTION  </a:t>
            </a:r>
            <a:r>
              <a:rPr lang="en-US" dirty="0" err="1">
                <a:solidFill>
                  <a:srgbClr val="5B6C77"/>
                </a:solidFill>
                <a:highlight>
                  <a:srgbClr val="FFFF00"/>
                </a:highlight>
                <a:latin typeface="Raleway" panose="020F0502020204030204" pitchFamily="2" charset="0"/>
              </a:rPr>
              <a:t>Px</a:t>
            </a:r>
            <a:r>
              <a:rPr lang="en-US" dirty="0">
                <a:solidFill>
                  <a:srgbClr val="5B6C77"/>
                </a:solidFill>
                <a:highlight>
                  <a:srgbClr val="FFFF00"/>
                </a:highlight>
                <a:latin typeface="Raleway" panose="020F0502020204030204" pitchFamily="2" charset="0"/>
              </a:rPr>
              <a:t> FOR WHICH MUTUAL INFORMATION I(X;Y) IS MAXIMUM </a:t>
            </a:r>
          </a:p>
          <a:p>
            <a:pPr marL="0" indent="0">
              <a:buNone/>
            </a:pPr>
            <a:endParaRPr lang="en-IN" dirty="0">
              <a:highlight>
                <a:srgbClr val="FFFF00"/>
              </a:highlight>
            </a:endParaRPr>
          </a:p>
        </p:txBody>
      </p:sp>
    </p:spTree>
    <p:extLst>
      <p:ext uri="{BB962C8B-B14F-4D97-AF65-F5344CB8AC3E}">
        <p14:creationId xmlns:p14="http://schemas.microsoft.com/office/powerpoint/2010/main" val="21241813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AFE8-1C31-DAB6-E2A1-81C5B332496A}"/>
              </a:ext>
            </a:extLst>
          </p:cNvPr>
          <p:cNvSpPr>
            <a:spLocks noGrp="1"/>
          </p:cNvSpPr>
          <p:nvPr>
            <p:ph type="title"/>
          </p:nvPr>
        </p:nvSpPr>
        <p:spPr>
          <a:xfrm>
            <a:off x="2478700" y="361830"/>
            <a:ext cx="6099046" cy="645500"/>
          </a:xfrm>
        </p:spPr>
        <p:txBody>
          <a:bodyPr>
            <a:normAutofit fontScale="90000"/>
          </a:bodyPr>
          <a:lstStyle/>
          <a:p>
            <a:r>
              <a:rPr lang="en-US" b="1" u="sng" dirty="0"/>
              <a:t>        PROBABILITY OF ERROR</a:t>
            </a:r>
            <a:endParaRPr lang="en-IN" sz="2000" b="1" u="sng" dirty="0">
              <a:solidFill>
                <a:schemeClr val="tx1"/>
              </a:solidFill>
            </a:endParaRPr>
          </a:p>
        </p:txBody>
      </p:sp>
      <p:sp>
        <p:nvSpPr>
          <p:cNvPr id="3" name="Content Placeholder 2">
            <a:extLst>
              <a:ext uri="{FF2B5EF4-FFF2-40B4-BE49-F238E27FC236}">
                <a16:creationId xmlns:a16="http://schemas.microsoft.com/office/drawing/2014/main" id="{C78816CA-B592-FFC3-FC0E-BF0A0B65E23B}"/>
              </a:ext>
            </a:extLst>
          </p:cNvPr>
          <p:cNvSpPr>
            <a:spLocks noGrp="1"/>
          </p:cNvSpPr>
          <p:nvPr>
            <p:ph idx="1"/>
          </p:nvPr>
        </p:nvSpPr>
        <p:spPr>
          <a:xfrm>
            <a:off x="924560" y="1412241"/>
            <a:ext cx="10027920" cy="4463628"/>
          </a:xfrm>
        </p:spPr>
        <p:txBody>
          <a:bodyPr>
            <a:normAutofit fontScale="55000" lnSpcReduction="20000"/>
          </a:bodyPr>
          <a:lstStyle/>
          <a:p>
            <a:pPr>
              <a:buFont typeface="Wingdings" panose="05000000000000000000" pitchFamily="2" charset="2"/>
              <a:buChar char="Ø"/>
            </a:pPr>
            <a:r>
              <a:rPr lang="en-US" sz="3300" b="0" i="0" dirty="0">
                <a:solidFill>
                  <a:srgbClr val="374151"/>
                </a:solidFill>
                <a:effectLst/>
                <a:latin typeface="Söhne"/>
              </a:rPr>
              <a:t>The probability of error is directly related to the achievable rates and the capacity of the channel. As the probability of error decreases, the achievable rate approaches the capacity of the channel and vice versa.</a:t>
            </a:r>
          </a:p>
          <a:p>
            <a:pPr algn="l">
              <a:buFont typeface="+mj-lt"/>
              <a:buAutoNum type="arabicPeriod"/>
            </a:pPr>
            <a:endParaRPr lang="en-US" sz="3000" b="0" i="0" dirty="0">
              <a:solidFill>
                <a:srgbClr val="374151"/>
              </a:solidFill>
              <a:effectLst/>
              <a:latin typeface="Söhne"/>
            </a:endParaRPr>
          </a:p>
          <a:p>
            <a:pPr lvl="1" algn="l">
              <a:buFont typeface="Wingdings" panose="05000000000000000000" pitchFamily="2" charset="2"/>
              <a:buChar char="v"/>
            </a:pPr>
            <a:r>
              <a:rPr lang="en-US" sz="3500" b="1" i="0" u="sng" dirty="0">
                <a:solidFill>
                  <a:srgbClr val="374151"/>
                </a:solidFill>
                <a:effectLst/>
                <a:latin typeface="Söhne"/>
              </a:rPr>
              <a:t>If there are M possible transmitted </a:t>
            </a:r>
          </a:p>
          <a:p>
            <a:pPr marL="457200" lvl="1" indent="0" algn="l">
              <a:buNone/>
            </a:pPr>
            <a:r>
              <a:rPr lang="en-US" sz="3500" b="1" i="0" u="sng" dirty="0">
                <a:solidFill>
                  <a:srgbClr val="374151"/>
                </a:solidFill>
                <a:effectLst/>
                <a:latin typeface="Söhne"/>
              </a:rPr>
              <a:t>symbols, the average error probability</a:t>
            </a:r>
          </a:p>
          <a:p>
            <a:pPr marL="457200" lvl="1" indent="0" algn="l">
              <a:buNone/>
            </a:pPr>
            <a:r>
              <a:rPr lang="en-US" sz="3500" b="1" i="0" u="sng" dirty="0">
                <a:solidFill>
                  <a:srgbClr val="374151"/>
                </a:solidFill>
                <a:effectLst/>
                <a:latin typeface="Söhne"/>
              </a:rPr>
              <a:t> can be expressed as:</a:t>
            </a:r>
          </a:p>
          <a:p>
            <a:r>
              <a:rPr lang="en-US" sz="3300" b="0" i="0" dirty="0">
                <a:solidFill>
                  <a:srgbClr val="374151"/>
                </a:solidFill>
                <a:effectLst/>
                <a:latin typeface="Söhne"/>
              </a:rPr>
              <a:t>                       The average error probability represents the probability of the estimate (         )  being incorrect, given the</a:t>
            </a:r>
          </a:p>
          <a:p>
            <a:pPr marL="0" indent="0">
              <a:buNone/>
            </a:pPr>
            <a:r>
              <a:rPr lang="en-US" sz="3300" dirty="0">
                <a:solidFill>
                  <a:srgbClr val="374151"/>
                </a:solidFill>
                <a:latin typeface="Söhne"/>
              </a:rPr>
              <a:t>                       </a:t>
            </a:r>
            <a:r>
              <a:rPr lang="en-US" sz="3300" b="0" i="0" dirty="0">
                <a:solidFill>
                  <a:srgbClr val="374151"/>
                </a:solidFill>
                <a:effectLst/>
                <a:latin typeface="Söhne"/>
              </a:rPr>
              <a:t>true transmitted symbol (m = </a:t>
            </a:r>
            <a:r>
              <a:rPr lang="en-US" sz="3300" b="0" i="0" dirty="0" err="1">
                <a:solidFill>
                  <a:srgbClr val="374151"/>
                </a:solidFill>
                <a:effectLst/>
                <a:latin typeface="Söhne"/>
              </a:rPr>
              <a:t>i</a:t>
            </a:r>
            <a:r>
              <a:rPr lang="en-US" sz="3300" b="0" i="0" dirty="0">
                <a:solidFill>
                  <a:srgbClr val="374151"/>
                </a:solidFill>
                <a:effectLst/>
                <a:latin typeface="Söhne"/>
              </a:rPr>
              <a:t>).</a:t>
            </a:r>
          </a:p>
          <a:p>
            <a:r>
              <a:rPr lang="en-US" sz="3300" b="0" i="0" dirty="0">
                <a:solidFill>
                  <a:srgbClr val="374151"/>
                </a:solidFill>
                <a:effectLst/>
                <a:latin typeface="Söhne"/>
              </a:rPr>
              <a:t>                        This probability is calculated by summing the probabilities of all incorrect estimates over the total number    </a:t>
            </a:r>
          </a:p>
          <a:p>
            <a:pPr marL="0" indent="0">
              <a:buNone/>
            </a:pPr>
            <a:r>
              <a:rPr lang="en-US" sz="3300" dirty="0">
                <a:solidFill>
                  <a:srgbClr val="374151"/>
                </a:solidFill>
                <a:latin typeface="Söhne"/>
              </a:rPr>
              <a:t>                         </a:t>
            </a:r>
            <a:r>
              <a:rPr lang="en-US" sz="3300" b="0" i="0" dirty="0">
                <a:solidFill>
                  <a:srgbClr val="374151"/>
                </a:solidFill>
                <a:effectLst/>
                <a:latin typeface="Söhne"/>
              </a:rPr>
              <a:t>of possible estimates.</a:t>
            </a:r>
          </a:p>
          <a:p>
            <a:pPr marL="457200" lvl="1" indent="0" algn="l">
              <a:buNone/>
            </a:pPr>
            <a:endParaRPr lang="en-US" b="0" i="0" dirty="0">
              <a:solidFill>
                <a:srgbClr val="374151"/>
              </a:solidFill>
              <a:effectLst/>
              <a:latin typeface="Söhne"/>
            </a:endParaRPr>
          </a:p>
          <a:p>
            <a:endParaRPr lang="en-IN" dirty="0"/>
          </a:p>
        </p:txBody>
      </p:sp>
      <p:pic>
        <p:nvPicPr>
          <p:cNvPr id="5" name="Picture 4">
            <a:extLst>
              <a:ext uri="{FF2B5EF4-FFF2-40B4-BE49-F238E27FC236}">
                <a16:creationId xmlns:a16="http://schemas.microsoft.com/office/drawing/2014/main" id="{96DBF20B-409C-9B1A-F6FA-EDD6107E78AA}"/>
              </a:ext>
            </a:extLst>
          </p:cNvPr>
          <p:cNvPicPr>
            <a:picLocks noChangeAspect="1"/>
          </p:cNvPicPr>
          <p:nvPr/>
        </p:nvPicPr>
        <p:blipFill>
          <a:blip r:embed="rId2"/>
          <a:stretch>
            <a:fillRect/>
          </a:stretch>
        </p:blipFill>
        <p:spPr>
          <a:xfrm>
            <a:off x="5165898" y="4896946"/>
            <a:ext cx="3543607" cy="815411"/>
          </a:xfrm>
          <a:prstGeom prst="rect">
            <a:avLst/>
          </a:prstGeom>
        </p:spPr>
      </p:pic>
      <p:pic>
        <p:nvPicPr>
          <p:cNvPr id="7" name="Picture 6">
            <a:extLst>
              <a:ext uri="{FF2B5EF4-FFF2-40B4-BE49-F238E27FC236}">
                <a16:creationId xmlns:a16="http://schemas.microsoft.com/office/drawing/2014/main" id="{ABF1C4F4-9296-AD25-6EED-698C8CD415FA}"/>
              </a:ext>
            </a:extLst>
          </p:cNvPr>
          <p:cNvPicPr>
            <a:picLocks noChangeAspect="1"/>
          </p:cNvPicPr>
          <p:nvPr/>
        </p:nvPicPr>
        <p:blipFill>
          <a:blip r:embed="rId3"/>
          <a:stretch>
            <a:fillRect/>
          </a:stretch>
        </p:blipFill>
        <p:spPr>
          <a:xfrm>
            <a:off x="7798836" y="5727331"/>
            <a:ext cx="1821338" cy="320068"/>
          </a:xfrm>
          <a:prstGeom prst="rect">
            <a:avLst/>
          </a:prstGeom>
        </p:spPr>
      </p:pic>
      <p:pic>
        <p:nvPicPr>
          <p:cNvPr id="9" name="Picture 8">
            <a:extLst>
              <a:ext uri="{FF2B5EF4-FFF2-40B4-BE49-F238E27FC236}">
                <a16:creationId xmlns:a16="http://schemas.microsoft.com/office/drawing/2014/main" id="{B7BE718B-7213-B557-1C33-3814C18253F3}"/>
              </a:ext>
            </a:extLst>
          </p:cNvPr>
          <p:cNvPicPr>
            <a:picLocks noChangeAspect="1"/>
          </p:cNvPicPr>
          <p:nvPr/>
        </p:nvPicPr>
        <p:blipFill>
          <a:blip r:embed="rId4"/>
          <a:stretch>
            <a:fillRect/>
          </a:stretch>
        </p:blipFill>
        <p:spPr>
          <a:xfrm>
            <a:off x="9456966" y="3612244"/>
            <a:ext cx="243704" cy="235152"/>
          </a:xfrm>
          <a:prstGeom prst="rect">
            <a:avLst/>
          </a:prstGeom>
        </p:spPr>
      </p:pic>
    </p:spTree>
    <p:extLst>
      <p:ext uri="{BB962C8B-B14F-4D97-AF65-F5344CB8AC3E}">
        <p14:creationId xmlns:p14="http://schemas.microsoft.com/office/powerpoint/2010/main" val="173601573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1557-6BBC-51DD-53BA-B49BA389A824}"/>
              </a:ext>
            </a:extLst>
          </p:cNvPr>
          <p:cNvSpPr>
            <a:spLocks noGrp="1"/>
          </p:cNvSpPr>
          <p:nvPr>
            <p:ph type="title"/>
          </p:nvPr>
        </p:nvSpPr>
        <p:spPr/>
        <p:txBody>
          <a:bodyPr/>
          <a:lstStyle/>
          <a:p>
            <a:r>
              <a:rPr lang="en-IN" b="1" u="sng" dirty="0"/>
              <a:t>INTRODUCTION OF THE AUXILIARY CHANNEL and the main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E4A367-9C0B-EA28-9D85-D8EEEDBC73CC}"/>
                  </a:ext>
                </a:extLst>
              </p:cNvPr>
              <p:cNvSpPr>
                <a:spLocks noGrp="1"/>
              </p:cNvSpPr>
              <p:nvPr>
                <p:ph idx="1"/>
              </p:nvPr>
            </p:nvSpPr>
            <p:spPr/>
            <p:txBody>
              <a:bodyPr>
                <a:normAutofit fontScale="92500"/>
              </a:bodyPr>
              <a:lstStyle/>
              <a:p>
                <a:r>
                  <a:rPr lang="en-IN" dirty="0"/>
                  <a:t>In this paper we know the trivial upper bound capacity of our original channel which is theoretically max I(</a:t>
                </a:r>
                <a:r>
                  <a:rPr lang="en-IN" dirty="0" err="1"/>
                  <a:t>x;y</a:t>
                </a:r>
                <a:r>
                  <a:rPr lang="en-IN" dirty="0"/>
                  <a:t>)  (mutual information) for a special probability distribution </a:t>
                </a:r>
                <a:r>
                  <a:rPr lang="en-IN" dirty="0" err="1"/>
                  <a:t>Px</a:t>
                </a:r>
                <a:r>
                  <a:rPr lang="en-IN" dirty="0"/>
                  <a:t>*</a:t>
                </a:r>
              </a:p>
              <a:p>
                <a:r>
                  <a:rPr lang="en-IN" dirty="0"/>
                  <a:t>We take help of the auxiliary channel whose properties are completely unknown to us this channel gives output as </a:t>
                </a: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𝑌</m:t>
                        </m:r>
                      </m:e>
                    </m:acc>
                  </m:oMath>
                </a14:m>
                <a:r>
                  <a:rPr lang="en-IN" dirty="0"/>
                  <a:t> when same input random variable passes through it and then we obtain a much more dynamic and better channel dependent capacity with help of probability distribution of  </a:t>
                </a:r>
                <a14:m>
                  <m:oMath xmlns:m="http://schemas.openxmlformats.org/officeDocument/2006/math">
                    <m:sSub>
                      <m:sSubPr>
                        <m:ctrlPr>
                          <a:rPr lang="en-IN" b="1" i="1" dirty="0" smtClean="0">
                            <a:latin typeface="Cambria Math" panose="02040503050406030204" pitchFamily="18" charset="0"/>
                          </a:rPr>
                        </m:ctrlPr>
                      </m:sSubPr>
                      <m:e>
                        <m:r>
                          <a:rPr lang="en-IN" b="1" i="1" dirty="0" smtClean="0">
                            <a:latin typeface="Cambria Math" panose="02040503050406030204" pitchFamily="18" charset="0"/>
                          </a:rPr>
                          <m:t>𝑷</m:t>
                        </m:r>
                      </m:e>
                      <m:sub>
                        <m:acc>
                          <m:accPr>
                            <m:chr m:val="̂"/>
                            <m:ctrlPr>
                              <a:rPr lang="en-IN" b="1" i="1" dirty="0" smtClean="0">
                                <a:latin typeface="Cambria Math" panose="02040503050406030204" pitchFamily="18" charset="0"/>
                              </a:rPr>
                            </m:ctrlPr>
                          </m:accPr>
                          <m:e>
                            <m:r>
                              <a:rPr lang="en-IN" b="1" i="1" dirty="0" smtClean="0">
                                <a:latin typeface="Cambria Math" panose="02040503050406030204" pitchFamily="18" charset="0"/>
                              </a:rPr>
                              <m:t>𝒀</m:t>
                            </m:r>
                          </m:e>
                        </m:acc>
                        <m:r>
                          <a:rPr lang="en-IN" b="1" i="1" dirty="0">
                            <a:latin typeface="Cambria Math" panose="02040503050406030204" pitchFamily="18" charset="0"/>
                          </a:rPr>
                          <m:t>/</m:t>
                        </m:r>
                        <m:r>
                          <a:rPr lang="en-IN" i="1" dirty="0">
                            <a:latin typeface="Cambria Math" panose="02040503050406030204" pitchFamily="18" charset="0"/>
                          </a:rPr>
                          <m:t>𝑋</m:t>
                        </m:r>
                      </m:sub>
                    </m:sSub>
                    <m:r>
                      <a:rPr lang="en-IN" i="1" dirty="0">
                        <a:latin typeface="Cambria Math" panose="02040503050406030204" pitchFamily="18" charset="0"/>
                      </a:rPr>
                      <m:t>.</m:t>
                    </m:r>
                  </m:oMath>
                </a14:m>
                <a:endParaRPr lang="en-IN" dirty="0"/>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7BE4A367-9C0B-EA28-9D85-D8EEEDBC73CC}"/>
                  </a:ext>
                </a:extLst>
              </p:cNvPr>
              <p:cNvSpPr>
                <a:spLocks noGrp="1" noRot="1" noChangeAspect="1" noMove="1" noResize="1" noEditPoints="1" noAdjustHandles="1" noChangeArrowheads="1" noChangeShapeType="1" noTextEdit="1"/>
              </p:cNvSpPr>
              <p:nvPr>
                <p:ph idx="1"/>
              </p:nvPr>
            </p:nvSpPr>
            <p:spPr>
              <a:blipFill>
                <a:blip r:embed="rId2"/>
                <a:stretch>
                  <a:fillRect l="-1338" t="-5263" r="-669"/>
                </a:stretch>
              </a:blipFill>
            </p:spPr>
            <p:txBody>
              <a:bodyPr/>
              <a:lstStyle/>
              <a:p>
                <a:r>
                  <a:rPr lang="en-IN">
                    <a:noFill/>
                  </a:rPr>
                  <a:t> </a:t>
                </a:r>
              </a:p>
            </p:txBody>
          </p:sp>
        </mc:Fallback>
      </mc:AlternateContent>
    </p:spTree>
    <p:extLst>
      <p:ext uri="{BB962C8B-B14F-4D97-AF65-F5344CB8AC3E}">
        <p14:creationId xmlns:p14="http://schemas.microsoft.com/office/powerpoint/2010/main" val="4106509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1442</TotalTime>
  <Words>1189</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Corbel</vt:lpstr>
      <vt:lpstr>Raleway</vt:lpstr>
      <vt:lpstr>Söhne</vt:lpstr>
      <vt:lpstr>Tw Cen MT (Body)</vt:lpstr>
      <vt:lpstr>Wingdings</vt:lpstr>
      <vt:lpstr>Parallax</vt:lpstr>
      <vt:lpstr>A SINGLE LETTER UPPER BOUND TO THE MISMATCH CAPACITY</vt:lpstr>
      <vt:lpstr>BEFORE GOING AHEAD WHAT EXACTLY IS A DISCRETE MEMORYLESS CHANNEL?</vt:lpstr>
      <vt:lpstr>FORMULA OR MATHEMATICAL CONDITION FOR A CHANNEL TO BE DMC</vt:lpstr>
      <vt:lpstr>Objective of the research paper</vt:lpstr>
      <vt:lpstr>Optimizing best results from decoder by associating capacity with the particular channel</vt:lpstr>
      <vt:lpstr>KEY INSIGHT</vt:lpstr>
      <vt:lpstr>WHAT EXACTLY IS CAPACITY OF A CHANNEL?</vt:lpstr>
      <vt:lpstr>        PROBABILITY OF ERROR</vt:lpstr>
      <vt:lpstr>INTRODUCTION OF THE AUXILIARY CHANNEL and the main idea</vt:lpstr>
      <vt:lpstr>PROBABILITY DISTRIBUTION DEFINITION AND IMPLICATIONS :-</vt:lpstr>
      <vt:lpstr>THE MAIN RESULT OF THE PAPER:-</vt:lpstr>
      <vt:lpstr>EXAMPLE:-</vt:lpstr>
      <vt:lpstr>IN THIS EXAMPLE CONSIDER THE FOLLOWING (DISTRIBUTION OF P(YY ̂/X)):-</vt:lpstr>
      <vt:lpstr>CONSIDER W AS CHANNEL MATRIX[FIXED] AND Q AS DECODING MATRIX BITS FOR BINARY INPUT BINARY OUTPUT CHANNEL</vt:lpstr>
      <vt:lpstr>EXPLANATION FOR THE EXAMPLE:-  </vt:lpstr>
      <vt:lpstr>EXPLANATION  CONTINUED:-</vt:lpstr>
      <vt:lpstr>CONCLUSION AND FINAL STATEMENT:- 1)P(0|0)=a+c/2  2)P(0|1)=a+c/2 3)P(1|0)=P(1|1)=b+d/2(capacity can be found)                                                                                     </vt:lpstr>
      <vt:lpstr>SIMILAR ANALYSIS CAN BE PERFORMED FOR THE OTHER CASE THAT IS a ̂+d ̂&lt; b ̂+ c ̂  :-</vt:lpstr>
      <vt:lpstr>THANK YOU FOR LISTENING ATTENTIVELY!!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SINGLE LETTER UPPER BOUND TO THE MISMATCH CAPACITY</dc:title>
  <dc:creator>manas deshmukh</dc:creator>
  <cp:lastModifiedBy>PRAKHAR RAJ</cp:lastModifiedBy>
  <cp:revision>7</cp:revision>
  <dcterms:created xsi:type="dcterms:W3CDTF">2023-06-09T07:16:28Z</dcterms:created>
  <dcterms:modified xsi:type="dcterms:W3CDTF">2023-06-20T21:39:20Z</dcterms:modified>
</cp:coreProperties>
</file>