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AAE86B-A956-4608-9EC0-EADC09CB4AC4}"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F6A661E-53C2-4488-8F04-2E124D0F243E}" type="slidenum">
              <a:rPr lang="en-IN" smtClean="0"/>
              <a:t>‹#›</a:t>
            </a:fld>
            <a:endParaRPr lang="en-IN"/>
          </a:p>
        </p:txBody>
      </p:sp>
    </p:spTree>
    <p:extLst>
      <p:ext uri="{BB962C8B-B14F-4D97-AF65-F5344CB8AC3E}">
        <p14:creationId xmlns:p14="http://schemas.microsoft.com/office/powerpoint/2010/main" val="12447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AE86B-A956-4608-9EC0-EADC09CB4AC4}"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A661E-53C2-4488-8F04-2E124D0F243E}" type="slidenum">
              <a:rPr lang="en-IN" smtClean="0"/>
              <a:t>‹#›</a:t>
            </a:fld>
            <a:endParaRPr lang="en-IN"/>
          </a:p>
        </p:txBody>
      </p:sp>
    </p:spTree>
    <p:extLst>
      <p:ext uri="{BB962C8B-B14F-4D97-AF65-F5344CB8AC3E}">
        <p14:creationId xmlns:p14="http://schemas.microsoft.com/office/powerpoint/2010/main" val="216264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AE86B-A956-4608-9EC0-EADC09CB4AC4}"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A661E-53C2-4488-8F04-2E124D0F243E}" type="slidenum">
              <a:rPr lang="en-IN" smtClean="0"/>
              <a:t>‹#›</a:t>
            </a:fld>
            <a:endParaRPr lang="en-IN"/>
          </a:p>
        </p:txBody>
      </p:sp>
    </p:spTree>
    <p:extLst>
      <p:ext uri="{BB962C8B-B14F-4D97-AF65-F5344CB8AC3E}">
        <p14:creationId xmlns:p14="http://schemas.microsoft.com/office/powerpoint/2010/main" val="284789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AE86B-A956-4608-9EC0-EADC09CB4AC4}"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A661E-53C2-4488-8F04-2E124D0F243E}" type="slidenum">
              <a:rPr lang="en-IN" smtClean="0"/>
              <a:t>‹#›</a:t>
            </a:fld>
            <a:endParaRPr lang="en-IN"/>
          </a:p>
        </p:txBody>
      </p:sp>
    </p:spTree>
    <p:extLst>
      <p:ext uri="{BB962C8B-B14F-4D97-AF65-F5344CB8AC3E}">
        <p14:creationId xmlns:p14="http://schemas.microsoft.com/office/powerpoint/2010/main" val="3624338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BAAE86B-A956-4608-9EC0-EADC09CB4AC4}" type="datetimeFigureOut">
              <a:rPr lang="en-IN" smtClean="0"/>
              <a:t>04-12-2023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F6A661E-53C2-4488-8F04-2E124D0F243E}" type="slidenum">
              <a:rPr lang="en-IN" smtClean="0"/>
              <a:t>‹#›</a:t>
            </a:fld>
            <a:endParaRPr lang="en-IN"/>
          </a:p>
        </p:txBody>
      </p:sp>
    </p:spTree>
    <p:extLst>
      <p:ext uri="{BB962C8B-B14F-4D97-AF65-F5344CB8AC3E}">
        <p14:creationId xmlns:p14="http://schemas.microsoft.com/office/powerpoint/2010/main" val="3919747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AAE86B-A956-4608-9EC0-EADC09CB4AC4}"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6A661E-53C2-4488-8F04-2E124D0F243E}" type="slidenum">
              <a:rPr lang="en-IN" smtClean="0"/>
              <a:t>‹#›</a:t>
            </a:fld>
            <a:endParaRPr lang="en-IN"/>
          </a:p>
        </p:txBody>
      </p:sp>
    </p:spTree>
    <p:extLst>
      <p:ext uri="{BB962C8B-B14F-4D97-AF65-F5344CB8AC3E}">
        <p14:creationId xmlns:p14="http://schemas.microsoft.com/office/powerpoint/2010/main" val="3141359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AAE86B-A956-4608-9EC0-EADC09CB4AC4}" type="datetimeFigureOut">
              <a:rPr lang="en-IN" smtClean="0"/>
              <a:t>04-12-2023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6A661E-53C2-4488-8F04-2E124D0F243E}" type="slidenum">
              <a:rPr lang="en-IN" smtClean="0"/>
              <a:t>‹#›</a:t>
            </a:fld>
            <a:endParaRPr lang="en-IN"/>
          </a:p>
        </p:txBody>
      </p:sp>
    </p:spTree>
    <p:extLst>
      <p:ext uri="{BB962C8B-B14F-4D97-AF65-F5344CB8AC3E}">
        <p14:creationId xmlns:p14="http://schemas.microsoft.com/office/powerpoint/2010/main" val="142836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AAE86B-A956-4608-9EC0-EADC09CB4AC4}" type="datetimeFigureOut">
              <a:rPr lang="en-IN" smtClean="0"/>
              <a:t>04-12-2023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6A661E-53C2-4488-8F04-2E124D0F243E}" type="slidenum">
              <a:rPr lang="en-IN" smtClean="0"/>
              <a:t>‹#›</a:t>
            </a:fld>
            <a:endParaRPr lang="en-IN"/>
          </a:p>
        </p:txBody>
      </p:sp>
    </p:spTree>
    <p:extLst>
      <p:ext uri="{BB962C8B-B14F-4D97-AF65-F5344CB8AC3E}">
        <p14:creationId xmlns:p14="http://schemas.microsoft.com/office/powerpoint/2010/main" val="263896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AE86B-A956-4608-9EC0-EADC09CB4AC4}" type="datetimeFigureOut">
              <a:rPr lang="en-IN" smtClean="0"/>
              <a:t>04-12-2023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6A661E-53C2-4488-8F04-2E124D0F243E}" type="slidenum">
              <a:rPr lang="en-IN" smtClean="0"/>
              <a:t>‹#›</a:t>
            </a:fld>
            <a:endParaRPr lang="en-IN"/>
          </a:p>
        </p:txBody>
      </p:sp>
    </p:spTree>
    <p:extLst>
      <p:ext uri="{BB962C8B-B14F-4D97-AF65-F5344CB8AC3E}">
        <p14:creationId xmlns:p14="http://schemas.microsoft.com/office/powerpoint/2010/main" val="45183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AAE86B-A956-4608-9EC0-EADC09CB4AC4}"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F6A661E-53C2-4488-8F04-2E124D0F243E}" type="slidenum">
              <a:rPr lang="en-IN" smtClean="0"/>
              <a:t>‹#›</a:t>
            </a:fld>
            <a:endParaRPr lang="en-IN"/>
          </a:p>
        </p:txBody>
      </p:sp>
    </p:spTree>
    <p:extLst>
      <p:ext uri="{BB962C8B-B14F-4D97-AF65-F5344CB8AC3E}">
        <p14:creationId xmlns:p14="http://schemas.microsoft.com/office/powerpoint/2010/main" val="357300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AAE86B-A956-4608-9EC0-EADC09CB4AC4}" type="datetimeFigureOut">
              <a:rPr lang="en-IN" smtClean="0"/>
              <a:t>04-12-2023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F6A661E-53C2-4488-8F04-2E124D0F243E}" type="slidenum">
              <a:rPr lang="en-IN" smtClean="0"/>
              <a:t>‹#›</a:t>
            </a:fld>
            <a:endParaRPr lang="en-IN"/>
          </a:p>
        </p:txBody>
      </p:sp>
    </p:spTree>
    <p:extLst>
      <p:ext uri="{BB962C8B-B14F-4D97-AF65-F5344CB8AC3E}">
        <p14:creationId xmlns:p14="http://schemas.microsoft.com/office/powerpoint/2010/main" val="291356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BAAE86B-A956-4608-9EC0-EADC09CB4AC4}" type="datetimeFigureOut">
              <a:rPr lang="en-IN" smtClean="0"/>
              <a:t>04-12-2023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F6A661E-53C2-4488-8F04-2E124D0F243E}" type="slidenum">
              <a:rPr lang="en-IN" smtClean="0"/>
              <a:t>‹#›</a:t>
            </a:fld>
            <a:endParaRPr lang="en-IN"/>
          </a:p>
        </p:txBody>
      </p:sp>
    </p:spTree>
    <p:extLst>
      <p:ext uri="{BB962C8B-B14F-4D97-AF65-F5344CB8AC3E}">
        <p14:creationId xmlns:p14="http://schemas.microsoft.com/office/powerpoint/2010/main" val="191426272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2480-D1F2-3266-FD2E-E67A627840C2}"/>
              </a:ext>
            </a:extLst>
          </p:cNvPr>
          <p:cNvSpPr>
            <a:spLocks noGrp="1"/>
          </p:cNvSpPr>
          <p:nvPr>
            <p:ph type="ctrTitle"/>
          </p:nvPr>
        </p:nvSpPr>
        <p:spPr/>
        <p:txBody>
          <a:bodyPr/>
          <a:lstStyle/>
          <a:p>
            <a:r>
              <a:rPr lang="en-IN" dirty="0"/>
              <a:t>SIGNAL PROCESSING MONSOON PROJECT</a:t>
            </a:r>
          </a:p>
        </p:txBody>
      </p:sp>
      <p:sp>
        <p:nvSpPr>
          <p:cNvPr id="3" name="Subtitle 2">
            <a:extLst>
              <a:ext uri="{FF2B5EF4-FFF2-40B4-BE49-F238E27FC236}">
                <a16:creationId xmlns:a16="http://schemas.microsoft.com/office/drawing/2014/main" id="{CAB1C1A6-D828-4809-A1D8-543C3320EE49}"/>
              </a:ext>
            </a:extLst>
          </p:cNvPr>
          <p:cNvSpPr>
            <a:spLocks noGrp="1"/>
          </p:cNvSpPr>
          <p:nvPr>
            <p:ph type="subTitle" idx="1"/>
          </p:nvPr>
        </p:nvSpPr>
        <p:spPr/>
        <p:txBody>
          <a:bodyPr>
            <a:normAutofit fontScale="55000" lnSpcReduction="20000"/>
          </a:bodyPr>
          <a:lstStyle/>
          <a:p>
            <a:r>
              <a:rPr lang="en-IN" dirty="0"/>
              <a:t>GRP NAME:- SP DESIGNERS</a:t>
            </a:r>
          </a:p>
          <a:p>
            <a:pPr marL="457200" indent="-457200">
              <a:buAutoNum type="arabicParenR"/>
            </a:pPr>
            <a:r>
              <a:rPr lang="en-IN" dirty="0"/>
              <a:t>YASH NITIN DUSANE(2022102078)</a:t>
            </a:r>
          </a:p>
          <a:p>
            <a:pPr marL="457200" indent="-457200">
              <a:buAutoNum type="arabicParenR"/>
            </a:pPr>
            <a:r>
              <a:rPr lang="en-IN" dirty="0"/>
              <a:t>MANAS SACHIN DESHMUKH(2022102040)</a:t>
            </a:r>
          </a:p>
          <a:p>
            <a:pPr marL="457200" indent="-457200">
              <a:buAutoNum type="arabicParenR"/>
            </a:pPr>
            <a:r>
              <a:rPr lang="en-IN" dirty="0"/>
              <a:t>ARYAMAN MAHAJAN(2022102034)</a:t>
            </a:r>
          </a:p>
        </p:txBody>
      </p:sp>
    </p:spTree>
    <p:extLst>
      <p:ext uri="{BB962C8B-B14F-4D97-AF65-F5344CB8AC3E}">
        <p14:creationId xmlns:p14="http://schemas.microsoft.com/office/powerpoint/2010/main" val="1100732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BA4E-24F1-664F-DC74-770E7DBF7B62}"/>
              </a:ext>
            </a:extLst>
          </p:cNvPr>
          <p:cNvSpPr>
            <a:spLocks noGrp="1"/>
          </p:cNvSpPr>
          <p:nvPr>
            <p:ph type="title"/>
          </p:nvPr>
        </p:nvSpPr>
        <p:spPr/>
        <p:txBody>
          <a:bodyPr/>
          <a:lstStyle/>
          <a:p>
            <a:r>
              <a:rPr lang="en-IN" dirty="0"/>
              <a:t>LMS ALGORITHM</a:t>
            </a:r>
          </a:p>
        </p:txBody>
      </p:sp>
      <p:sp>
        <p:nvSpPr>
          <p:cNvPr id="3" name="Content Placeholder 2">
            <a:extLst>
              <a:ext uri="{FF2B5EF4-FFF2-40B4-BE49-F238E27FC236}">
                <a16:creationId xmlns:a16="http://schemas.microsoft.com/office/drawing/2014/main" id="{3FCD0265-1BAB-CBFE-9C0C-C8EBEDF53ACC}"/>
              </a:ext>
            </a:extLst>
          </p:cNvPr>
          <p:cNvSpPr>
            <a:spLocks noGrp="1"/>
          </p:cNvSpPr>
          <p:nvPr>
            <p:ph idx="1"/>
          </p:nvPr>
        </p:nvSpPr>
        <p:spPr/>
        <p:txBody>
          <a:bodyPr>
            <a:normAutofit fontScale="92500" lnSpcReduction="20000"/>
          </a:bodyPr>
          <a:lstStyle/>
          <a:p>
            <a:pPr marL="66675" algn="just">
              <a:lnSpc>
                <a:spcPts val="1365"/>
              </a:lnSpc>
            </a:pP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For</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a:t>
            </a:r>
            <a:r>
              <a:rPr lang="en-US" sz="1800" spc="-3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ﬁlter</a:t>
            </a:r>
            <a:r>
              <a:rPr lang="en-US" sz="1800" spc="-3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as</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shown</a:t>
            </a:r>
            <a:r>
              <a:rPr lang="en-US" sz="1800" spc="-3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in</a:t>
            </a:r>
            <a:r>
              <a:rPr lang="en-US" sz="1800" spc="-3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the</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ﬁgure</a:t>
            </a:r>
            <a:r>
              <a:rPr lang="en-US" sz="1800" spc="-3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the</a:t>
            </a:r>
            <a:r>
              <a:rPr lang="en-US" sz="1800" spc="-3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output</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92075" algn="just">
              <a:lnSpc>
                <a:spcPts val="1435"/>
              </a:lnSpc>
            </a:pP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y</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4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is</a:t>
            </a:r>
            <a:r>
              <a:rPr lang="en-US" sz="1800" spc="7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given</a:t>
            </a:r>
            <a:r>
              <a:rPr lang="en-US" sz="1800" spc="7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by</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92075" algn="just">
              <a:spcBef>
                <a:spcPts val="1095"/>
              </a:spcBef>
              <a:spcAft>
                <a:spcPts val="0"/>
              </a:spcAft>
            </a:pP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y</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8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9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0</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x</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1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1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1</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x</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i="1" spc="1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Verdana" panose="020B0604030504040204" pitchFamily="34" charset="0"/>
                <a:ea typeface="Roboto" panose="02000000000000000000" pitchFamily="2" charset="0"/>
                <a:cs typeface="Roboto" panose="02000000000000000000" pitchFamily="2" charset="0"/>
              </a:rPr>
              <a:t>­</a:t>
            </a:r>
            <a:r>
              <a:rPr lang="en-US" sz="1800" spc="-95" dirty="0">
                <a:solidFill>
                  <a:srgbClr val="666666"/>
                </a:solidFill>
                <a:effectLst/>
                <a:latin typeface="Verdana" panose="020B0604030504040204" pitchFamily="34"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1)</a:t>
            </a:r>
            <a:r>
              <a:rPr lang="en-US" sz="1800" spc="1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1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Verdana" panose="020B0604030504040204" pitchFamily="34" charset="0"/>
                <a:ea typeface="Roboto" panose="02000000000000000000" pitchFamily="2" charset="0"/>
                <a:cs typeface="Roboto" panose="02000000000000000000" pitchFamily="2" charset="0"/>
              </a:rPr>
              <a:t>·</a:t>
            </a:r>
            <a:r>
              <a:rPr lang="en-US" sz="1800" spc="-175" dirty="0">
                <a:solidFill>
                  <a:srgbClr val="666666"/>
                </a:solidFill>
                <a:effectLst/>
                <a:latin typeface="Verdana" panose="020B0604030504040204" pitchFamily="34" charset="0"/>
                <a:ea typeface="Roboto" panose="02000000000000000000" pitchFamily="2" charset="0"/>
                <a:cs typeface="Roboto" panose="02000000000000000000" pitchFamily="2" charset="0"/>
              </a:rPr>
              <a:t> </a:t>
            </a:r>
            <a:r>
              <a:rPr lang="en-US" sz="1800" dirty="0">
                <a:solidFill>
                  <a:srgbClr val="666666"/>
                </a:solidFill>
                <a:effectLst/>
                <a:latin typeface="Verdana" panose="020B0604030504040204" pitchFamily="34" charset="0"/>
                <a:ea typeface="Roboto" panose="02000000000000000000" pitchFamily="2" charset="0"/>
                <a:cs typeface="Roboto" panose="02000000000000000000" pitchFamily="2" charset="0"/>
              </a:rPr>
              <a:t>·</a:t>
            </a:r>
            <a:r>
              <a:rPr lang="en-US" sz="1800" spc="-175" dirty="0">
                <a:solidFill>
                  <a:srgbClr val="666666"/>
                </a:solidFill>
                <a:effectLst/>
                <a:latin typeface="Verdana" panose="020B0604030504040204" pitchFamily="34" charset="0"/>
                <a:ea typeface="Roboto" panose="02000000000000000000" pitchFamily="2" charset="0"/>
                <a:cs typeface="Roboto" panose="02000000000000000000" pitchFamily="2" charset="0"/>
              </a:rPr>
              <a:t> </a:t>
            </a:r>
            <a:r>
              <a:rPr lang="en-US" sz="1800" dirty="0">
                <a:solidFill>
                  <a:srgbClr val="666666"/>
                </a:solidFill>
                <a:effectLst/>
                <a:latin typeface="Verdana" panose="020B0604030504040204" pitchFamily="34" charset="0"/>
                <a:ea typeface="Roboto" panose="02000000000000000000" pitchFamily="2" charset="0"/>
                <a:cs typeface="Roboto" panose="02000000000000000000" pitchFamily="2" charset="0"/>
              </a:rPr>
              <a:t>·</a:t>
            </a:r>
            <a:r>
              <a:rPr lang="en-US" sz="1800" spc="-90" dirty="0">
                <a:solidFill>
                  <a:srgbClr val="666666"/>
                </a:solidFill>
                <a:effectLst/>
                <a:latin typeface="Verdana" panose="020B0604030504040204" pitchFamily="34"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1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i="1" baseline="-25000"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p</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x</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i="1" spc="1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Verdana" panose="020B0604030504040204" pitchFamily="34" charset="0"/>
                <a:ea typeface="Roboto" panose="02000000000000000000" pitchFamily="2" charset="0"/>
                <a:cs typeface="Roboto" panose="02000000000000000000" pitchFamily="2" charset="0"/>
              </a:rPr>
              <a:t>­</a:t>
            </a:r>
            <a:r>
              <a:rPr lang="en-US" sz="1800" spc="-95" dirty="0">
                <a:solidFill>
                  <a:srgbClr val="666666"/>
                </a:solidFill>
                <a:effectLst/>
                <a:latin typeface="Verdana" panose="020B0604030504040204" pitchFamily="34" charset="0"/>
                <a:ea typeface="Roboto" panose="02000000000000000000" pitchFamily="2" charset="0"/>
                <a:cs typeface="Roboto" panose="02000000000000000000" pitchFamily="2" charset="0"/>
              </a:rPr>
              <a:t> </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i="1" spc="-14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363220">
              <a:spcBef>
                <a:spcPts val="875"/>
              </a:spcBef>
              <a:spcAft>
                <a:spcPts val="0"/>
              </a:spcAft>
            </a:pP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4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i="1" baseline="30000"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T</a:t>
            </a:r>
            <a:r>
              <a:rPr lang="en-US" sz="1800" i="1" spc="-11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x</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66675" marR="117475">
              <a:lnSpc>
                <a:spcPct val="98000"/>
              </a:lnSpc>
              <a:spcBef>
                <a:spcPts val="1090"/>
              </a:spcBef>
              <a:spcAft>
                <a:spcPts val="0"/>
              </a:spcAft>
            </a:pP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as</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w</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and</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x(n)</a:t>
            </a:r>
            <a:r>
              <a:rPr lang="en-US" sz="1800" spc="-3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are</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both</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column</a:t>
            </a:r>
            <a:r>
              <a:rPr lang="en-US" sz="1800" spc="-3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vectors</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and</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to</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produce</a:t>
            </a:r>
            <a:r>
              <a:rPr lang="en-US" sz="1800" spc="-3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required</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result</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we</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need</a:t>
            </a:r>
            <a:r>
              <a:rPr lang="en-US" sz="1800" spc="-3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transpose</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of</a:t>
            </a:r>
            <a:r>
              <a:rPr lang="en-US" sz="1800" spc="-28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w</a:t>
            </a:r>
            <a:endParaRPr lang="en-IN" sz="1800" dirty="0">
              <a:effectLst/>
              <a:latin typeface="Roboto" panose="02000000000000000000" pitchFamily="2" charset="0"/>
              <a:ea typeface="Roboto" panose="02000000000000000000" pitchFamily="2" charset="0"/>
              <a:cs typeface="Roboto" panose="02000000000000000000" pitchFamily="2" charset="0"/>
            </a:endParaRPr>
          </a:p>
          <a:p>
            <a:r>
              <a:rPr lang="en-US" dirty="0"/>
              <a:t>Now we consider as system as</a:t>
            </a:r>
          </a:p>
          <a:p>
            <a:r>
              <a:rPr lang="en-US" dirty="0"/>
              <a:t>shown where we want y(n) to be</a:t>
            </a:r>
          </a:p>
          <a:p>
            <a:r>
              <a:rPr lang="en-US" dirty="0"/>
              <a:t>an estimate of a target signal</a:t>
            </a:r>
          </a:p>
          <a:p>
            <a:r>
              <a:rPr lang="en-US" dirty="0"/>
              <a:t>d(n)</a:t>
            </a:r>
          </a:p>
          <a:p>
            <a:r>
              <a:rPr lang="en-US" dirty="0"/>
              <a:t>If x(n) is stationary then y(n) is</a:t>
            </a:r>
          </a:p>
          <a:p>
            <a:r>
              <a:rPr lang="en-US" dirty="0"/>
              <a:t>also stationary. x(n) and d(n) will</a:t>
            </a:r>
          </a:p>
          <a:p>
            <a:r>
              <a:rPr lang="en-US" dirty="0"/>
              <a:t>be jointly stationary.</a:t>
            </a:r>
            <a:endParaRPr lang="en-IN" dirty="0"/>
          </a:p>
        </p:txBody>
      </p:sp>
    </p:spTree>
    <p:extLst>
      <p:ext uri="{BB962C8B-B14F-4D97-AF65-F5344CB8AC3E}">
        <p14:creationId xmlns:p14="http://schemas.microsoft.com/office/powerpoint/2010/main" val="317288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8EDF-1F6E-2AD6-E941-BD1E00B0A543}"/>
              </a:ext>
            </a:extLst>
          </p:cNvPr>
          <p:cNvSpPr>
            <a:spLocks noGrp="1"/>
          </p:cNvSpPr>
          <p:nvPr>
            <p:ph type="title"/>
          </p:nvPr>
        </p:nvSpPr>
        <p:spPr/>
        <p:txBody>
          <a:bodyPr/>
          <a:lstStyle/>
          <a:p>
            <a:r>
              <a:rPr lang="en-IN" dirty="0"/>
              <a:t>LMS ALGORITHM(CONTUINUED)</a:t>
            </a:r>
          </a:p>
        </p:txBody>
      </p:sp>
      <p:sp>
        <p:nvSpPr>
          <p:cNvPr id="3" name="Content Placeholder 2">
            <a:extLst>
              <a:ext uri="{FF2B5EF4-FFF2-40B4-BE49-F238E27FC236}">
                <a16:creationId xmlns:a16="http://schemas.microsoft.com/office/drawing/2014/main" id="{D4877333-3088-4BCC-9D09-EF41DE34189C}"/>
              </a:ext>
            </a:extLst>
          </p:cNvPr>
          <p:cNvSpPr>
            <a:spLocks noGrp="1"/>
          </p:cNvSpPr>
          <p:nvPr>
            <p:ph idx="1"/>
          </p:nvPr>
        </p:nvSpPr>
        <p:spPr/>
        <p:txBody>
          <a:bodyPr/>
          <a:lstStyle/>
          <a:p>
            <a:pPr marL="66675">
              <a:lnSpc>
                <a:spcPts val="1525"/>
              </a:lnSpc>
              <a:spcBef>
                <a:spcPts val="475"/>
              </a:spcBef>
              <a:spcAft>
                <a:spcPts val="0"/>
              </a:spcAft>
            </a:pP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Taking</a:t>
            </a:r>
            <a:r>
              <a:rPr lang="en-US" sz="1800" spc="9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autocorrelation</a:t>
            </a:r>
            <a:r>
              <a:rPr lang="en-US" sz="1800" spc="10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we</a:t>
            </a:r>
            <a:r>
              <a:rPr lang="en-US" sz="1800" spc="9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get</a:t>
            </a:r>
            <a:r>
              <a:rPr lang="en-US" sz="1800" spc="3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RXX</a:t>
            </a:r>
            <a:r>
              <a:rPr lang="en-US" sz="1800" i="1" spc="38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14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E</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x</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10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x</a:t>
            </a:r>
            <a:r>
              <a:rPr lang="en-US" sz="1800" i="1" baseline="30000"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T</a:t>
            </a:r>
            <a:r>
              <a:rPr lang="en-US" sz="1800" i="1" spc="-6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14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14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R</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66675">
              <a:lnSpc>
                <a:spcPts val="1415"/>
              </a:lnSpc>
            </a:pP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Taking</a:t>
            </a:r>
            <a:r>
              <a:rPr lang="en-US" sz="1800" spc="-4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cross-correlation</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we</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get</a:t>
            </a:r>
            <a:r>
              <a:rPr lang="en-US" sz="1800" spc="13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P</a:t>
            </a:r>
            <a:r>
              <a:rPr lang="en-US" sz="1800" i="1" spc="28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column</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vector</a:t>
            </a:r>
            <a:r>
              <a:rPr lang="en-US" sz="1800" spc="-4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such</a:t>
            </a:r>
            <a:r>
              <a:rPr lang="en-US" sz="1800" spc="-4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that</a:t>
            </a:r>
            <a:r>
              <a:rPr lang="en-US" sz="1800" spc="13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P</a:t>
            </a:r>
            <a:r>
              <a:rPr lang="en-US" sz="1800" i="1" spc="13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1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E</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d</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x</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66675" marR="115570">
              <a:lnSpc>
                <a:spcPct val="98000"/>
              </a:lnSpc>
              <a:spcAft>
                <a:spcPts val="0"/>
              </a:spcAft>
            </a:pP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We</a:t>
            </a:r>
            <a:r>
              <a:rPr lang="en-US" sz="1800" spc="10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need</a:t>
            </a:r>
            <a:r>
              <a:rPr lang="en-US" sz="1800" spc="10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to</a:t>
            </a:r>
            <a:r>
              <a:rPr lang="en-US" sz="1800" spc="10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minimize</a:t>
            </a:r>
            <a:r>
              <a:rPr lang="en-US" sz="1800" spc="9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e</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2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to</a:t>
            </a:r>
            <a:r>
              <a:rPr lang="en-US" sz="1800" spc="11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ensure</a:t>
            </a:r>
            <a:r>
              <a:rPr lang="en-US" sz="1800" spc="9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y</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2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is</a:t>
            </a:r>
            <a:r>
              <a:rPr lang="en-US" sz="1800" spc="10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a:t>
            </a:r>
            <a:r>
              <a:rPr lang="en-US" sz="1800" spc="10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close</a:t>
            </a:r>
            <a:r>
              <a:rPr lang="en-US" sz="1800" spc="11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estimate</a:t>
            </a:r>
            <a:r>
              <a:rPr lang="en-US" sz="1800" spc="10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of</a:t>
            </a:r>
            <a:r>
              <a:rPr lang="en-US" sz="1800" spc="9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d</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2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t>
            </a:r>
            <a:r>
              <a:rPr lang="en-US" sz="1800" spc="10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Taking</a:t>
            </a:r>
            <a:r>
              <a:rPr lang="en-US" sz="1800" spc="10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mean</a:t>
            </a:r>
            <a:r>
              <a:rPr lang="en-US" sz="1800" spc="11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squared</a:t>
            </a:r>
            <a:r>
              <a:rPr lang="en-US" sz="1800" spc="-27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error</a:t>
            </a:r>
            <a:r>
              <a:rPr lang="en-US" sz="1800" spc="-1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or</a:t>
            </a:r>
            <a:r>
              <a:rPr lang="en-US" sz="1800" spc="-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expected</a:t>
            </a:r>
            <a:r>
              <a:rPr lang="en-US" sz="1800" spc="-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value</a:t>
            </a:r>
            <a:r>
              <a:rPr lang="en-US" sz="1800" spc="-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of</a:t>
            </a:r>
            <a:r>
              <a:rPr lang="en-US" sz="1800" spc="19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e</a:t>
            </a:r>
            <a:r>
              <a:rPr lang="en-US" sz="1800" baseline="300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2</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a:spcBef>
                <a:spcPts val="20"/>
              </a:spcBef>
            </a:pPr>
            <a:r>
              <a:rPr lang="en-US" sz="1800" dirty="0">
                <a:effectLst/>
                <a:latin typeface="Times New Roman" panose="02020603050405020304" pitchFamily="18" charset="0"/>
                <a:ea typeface="Roboto" panose="02000000000000000000" pitchFamily="2" charset="0"/>
                <a:cs typeface="Roboto" panose="02000000000000000000" pitchFamily="2" charset="0"/>
              </a:rPr>
              <a:t> </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92075">
              <a:spcBef>
                <a:spcPts val="490"/>
              </a:spcBef>
              <a:spcAft>
                <a:spcPts val="0"/>
              </a:spcAft>
              <a:tabLst>
                <a:tab pos="3736975" algn="l"/>
              </a:tabLst>
            </a:pP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E</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e</a:t>
            </a:r>
            <a:r>
              <a:rPr lang="en-US" sz="1800" baseline="300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2</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11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11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E</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7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d</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3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Verdana" panose="020B0604030504040204" pitchFamily="34" charset="0"/>
                <a:ea typeface="Roboto" panose="02000000000000000000" pitchFamily="2" charset="0"/>
                <a:cs typeface="Roboto" panose="02000000000000000000" pitchFamily="2" charset="0"/>
              </a:rPr>
              <a:t>­</a:t>
            </a:r>
            <a:r>
              <a:rPr lang="en-US" sz="1800" spc="-75" dirty="0">
                <a:solidFill>
                  <a:srgbClr val="666666"/>
                </a:solidFill>
                <a:effectLst/>
                <a:latin typeface="Verdana" panose="020B0604030504040204" pitchFamily="34" charset="0"/>
                <a:ea typeface="Roboto" panose="02000000000000000000" pitchFamily="2" charset="0"/>
                <a:cs typeface="Roboto" panose="02000000000000000000" pitchFamily="2" charset="0"/>
              </a:rPr>
              <a:t> </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i="1" baseline="30000"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T</a:t>
            </a:r>
            <a:r>
              <a:rPr lang="en-US" sz="1800" i="1" spc="-8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x</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7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d</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3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Verdana" panose="020B0604030504040204" pitchFamily="34" charset="0"/>
                <a:ea typeface="Roboto" panose="02000000000000000000" pitchFamily="2" charset="0"/>
                <a:cs typeface="Roboto" panose="02000000000000000000" pitchFamily="2" charset="0"/>
              </a:rPr>
              <a:t>­</a:t>
            </a:r>
            <a:r>
              <a:rPr lang="en-US" sz="1800" spc="-75" dirty="0">
                <a:solidFill>
                  <a:srgbClr val="666666"/>
                </a:solidFill>
                <a:effectLst/>
                <a:latin typeface="Verdana" panose="020B0604030504040204" pitchFamily="34" charset="0"/>
                <a:ea typeface="Roboto" panose="02000000000000000000" pitchFamily="2" charset="0"/>
                <a:cs typeface="Roboto" panose="02000000000000000000" pitchFamily="2" charset="0"/>
              </a:rPr>
              <a:t> </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i="1" baseline="30000"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T</a:t>
            </a:r>
            <a:r>
              <a:rPr lang="en-US" sz="1800" i="1" spc="-8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x</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baseline="300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T</a:t>
            </a:r>
            <a:r>
              <a:rPr lang="en-US" sz="1800" i="1" spc="-8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substituting</a:t>
            </a:r>
            <a:r>
              <a:rPr lang="en-US" sz="1800" spc="35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y</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2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as</a:t>
            </a:r>
            <a:r>
              <a:rPr lang="en-US" sz="1800" spc="35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i="1" baseline="30000"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T</a:t>
            </a:r>
            <a:r>
              <a:rPr lang="en-US" sz="1800" i="1" spc="-5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x</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endParaRPr lang="en-IN" sz="1800" dirty="0">
              <a:effectLst/>
              <a:latin typeface="Roboto" panose="02000000000000000000" pitchFamily="2" charset="0"/>
              <a:ea typeface="Roboto" panose="02000000000000000000" pitchFamily="2" charset="0"/>
              <a:cs typeface="Roboto" panose="02000000000000000000" pitchFamily="2" charset="0"/>
            </a:endParaRPr>
          </a:p>
          <a:p>
            <a:r>
              <a:rPr lang="en-US" sz="1800" dirty="0">
                <a:effectLst/>
                <a:latin typeface="Times New Roman" panose="02020603050405020304" pitchFamily="18" charset="0"/>
                <a:ea typeface="Roboto" panose="02000000000000000000" pitchFamily="2" charset="0"/>
                <a:cs typeface="Roboto" panose="02000000000000000000" pitchFamily="2" charset="0"/>
              </a:rPr>
              <a:t> </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92075">
              <a:spcBef>
                <a:spcPts val="575"/>
              </a:spcBef>
              <a:spcAft>
                <a:spcPts val="0"/>
              </a:spcAft>
            </a:pP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E</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e</a:t>
            </a:r>
            <a:r>
              <a:rPr lang="en-US" sz="1800" baseline="300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2</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9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1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E</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d</a:t>
            </a:r>
            <a:r>
              <a:rPr lang="en-US" sz="1800" baseline="300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2</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2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Verdana" panose="020B0604030504040204" pitchFamily="34" charset="0"/>
                <a:ea typeface="Roboto" panose="02000000000000000000" pitchFamily="2" charset="0"/>
                <a:cs typeface="Roboto" panose="02000000000000000000" pitchFamily="2" charset="0"/>
              </a:rPr>
              <a:t>­</a:t>
            </a:r>
            <a:r>
              <a:rPr lang="en-US" sz="1800" spc="-85" dirty="0">
                <a:solidFill>
                  <a:srgbClr val="666666"/>
                </a:solidFill>
                <a:effectLst/>
                <a:latin typeface="Verdana" panose="020B0604030504040204" pitchFamily="34"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2</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E</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i="1" baseline="30000"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T</a:t>
            </a:r>
            <a:r>
              <a:rPr lang="en-US" sz="1800" i="1" spc="-8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x</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6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d</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2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2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E</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i="1" baseline="30000"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T</a:t>
            </a:r>
            <a:r>
              <a:rPr lang="en-US" sz="1800" i="1" spc="-9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x</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6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x</a:t>
            </a:r>
            <a:r>
              <a:rPr lang="en-US" sz="1800" i="1" baseline="30000"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T</a:t>
            </a:r>
            <a:r>
              <a:rPr lang="en-US" sz="1800" i="1" spc="-8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2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i="1" spc="1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p>
          <a:p>
            <a:pPr marL="66675" marR="1590040">
              <a:lnSpc>
                <a:spcPct val="98000"/>
              </a:lnSpc>
              <a:spcAft>
                <a:spcPts val="0"/>
              </a:spcAft>
            </a:pP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Using</a:t>
            </a:r>
            <a:r>
              <a:rPr lang="en-US" sz="1800" spc="-7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properties</a:t>
            </a:r>
            <a:r>
              <a:rPr lang="en-US" sz="1800" spc="-6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of</a:t>
            </a:r>
            <a:r>
              <a:rPr lang="en-US" sz="1800" spc="-6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expectation</a:t>
            </a:r>
            <a:r>
              <a:rPr lang="en-US" sz="1800" spc="-6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and</a:t>
            </a:r>
            <a:r>
              <a:rPr lang="en-US" sz="1800" spc="-6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substituting</a:t>
            </a:r>
            <a:r>
              <a:rPr lang="en-US" sz="1800" spc="-6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cross</a:t>
            </a:r>
            <a:r>
              <a:rPr lang="en-US" sz="1800" spc="-6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correlation</a:t>
            </a:r>
            <a:r>
              <a:rPr lang="en-US" sz="1800" spc="-6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and</a:t>
            </a:r>
            <a:r>
              <a:rPr lang="en-US" sz="1800" spc="-28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autocorrelation</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92075">
              <a:spcBef>
                <a:spcPts val="1175"/>
              </a:spcBef>
              <a:spcAft>
                <a:spcPts val="0"/>
              </a:spcAft>
            </a:pP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E</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e</a:t>
            </a:r>
            <a:r>
              <a:rPr lang="en-US" sz="1800" baseline="300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2</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11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11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E</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d</a:t>
            </a:r>
            <a:r>
              <a:rPr lang="en-US" sz="1800" baseline="300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2</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3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Verdana" panose="020B0604030504040204" pitchFamily="34" charset="0"/>
                <a:ea typeface="Roboto" panose="02000000000000000000" pitchFamily="2" charset="0"/>
                <a:cs typeface="Roboto" panose="02000000000000000000" pitchFamily="2" charset="0"/>
              </a:rPr>
              <a:t>­</a:t>
            </a:r>
            <a:r>
              <a:rPr lang="en-US" sz="1800" spc="-75" dirty="0">
                <a:solidFill>
                  <a:srgbClr val="666666"/>
                </a:solidFill>
                <a:effectLst/>
                <a:latin typeface="Verdana" panose="020B0604030504040204" pitchFamily="34"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2</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i="1" baseline="300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T</a:t>
            </a:r>
            <a:r>
              <a:rPr lang="en-US" sz="1800" i="1" spc="-8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P</a:t>
            </a:r>
            <a:r>
              <a:rPr lang="en-US" sz="1800" i="1" spc="24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3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i="1" baseline="30000"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T</a:t>
            </a:r>
            <a:r>
              <a:rPr lang="en-US" sz="1800" i="1" spc="-8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Rw</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66675">
              <a:spcBef>
                <a:spcPts val="930"/>
              </a:spcBef>
              <a:spcAft>
                <a:spcPts val="0"/>
              </a:spcAft>
            </a:pP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Taking</a:t>
            </a:r>
            <a:r>
              <a:rPr lang="en-US" sz="1800" spc="-5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gradient</a:t>
            </a:r>
            <a:r>
              <a:rPr lang="en-US" sz="1800" spc="-4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of</a:t>
            </a:r>
            <a:r>
              <a:rPr lang="en-US" sz="1800" spc="-5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this</a:t>
            </a:r>
            <a:r>
              <a:rPr lang="en-US" sz="1800" spc="-4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vector</a:t>
            </a:r>
            <a:r>
              <a:rPr lang="en-US" sz="1800" spc="-50"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we</a:t>
            </a:r>
            <a:r>
              <a:rPr lang="en-US" sz="1800" spc="-4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get</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92075">
              <a:spcBef>
                <a:spcPts val="575"/>
              </a:spcBef>
              <a:spcAft>
                <a:spcPts val="0"/>
              </a:spcAft>
            </a:pPr>
            <a:endParaRPr lang="en-IN" sz="1800" dirty="0">
              <a:effectLst/>
              <a:latin typeface="Roboto" panose="02000000000000000000" pitchFamily="2" charset="0"/>
              <a:ea typeface="Roboto" panose="02000000000000000000" pitchFamily="2" charset="0"/>
              <a:cs typeface="Roboto" panose="02000000000000000000" pitchFamily="2" charset="0"/>
            </a:endParaRPr>
          </a:p>
          <a:p>
            <a:endParaRPr lang="en-IN" dirty="0"/>
          </a:p>
        </p:txBody>
      </p:sp>
    </p:spTree>
    <p:extLst>
      <p:ext uri="{BB962C8B-B14F-4D97-AF65-F5344CB8AC3E}">
        <p14:creationId xmlns:p14="http://schemas.microsoft.com/office/powerpoint/2010/main" val="574002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15C1-1DED-805D-42A5-2DE87C296C40}"/>
              </a:ext>
            </a:extLst>
          </p:cNvPr>
          <p:cNvSpPr>
            <a:spLocks noGrp="1"/>
          </p:cNvSpPr>
          <p:nvPr>
            <p:ph type="title"/>
          </p:nvPr>
        </p:nvSpPr>
        <p:spPr/>
        <p:txBody>
          <a:bodyPr/>
          <a:lstStyle/>
          <a:p>
            <a:r>
              <a:rPr lang="en-IN" dirty="0"/>
              <a:t>LMS ALGORITHM(CONTINUED)</a:t>
            </a:r>
          </a:p>
        </p:txBody>
      </p:sp>
      <p:sp>
        <p:nvSpPr>
          <p:cNvPr id="3" name="Content Placeholder 2">
            <a:extLst>
              <a:ext uri="{FF2B5EF4-FFF2-40B4-BE49-F238E27FC236}">
                <a16:creationId xmlns:a16="http://schemas.microsoft.com/office/drawing/2014/main" id="{03D63A9E-EAFF-A5F5-E6F5-ED84D8E45ABF}"/>
              </a:ext>
            </a:extLst>
          </p:cNvPr>
          <p:cNvSpPr>
            <a:spLocks noGrp="1"/>
          </p:cNvSpPr>
          <p:nvPr>
            <p:ph idx="1"/>
          </p:nvPr>
        </p:nvSpPr>
        <p:spPr/>
        <p:txBody>
          <a:bodyPr>
            <a:normAutofit fontScale="62500" lnSpcReduction="20000"/>
          </a:bodyPr>
          <a:lstStyle/>
          <a:p>
            <a:pPr marL="92075">
              <a:spcBef>
                <a:spcPts val="430"/>
              </a:spcBef>
              <a:spcAft>
                <a:spcPts val="0"/>
              </a:spcAft>
            </a:pPr>
            <a:r>
              <a:rPr lang="en-US" sz="1800" dirty="0">
                <a:solidFill>
                  <a:srgbClr val="666666"/>
                </a:solidFill>
                <a:effectLst/>
                <a:latin typeface="Lucida Sans Unicode" panose="020B0602030504020204" pitchFamily="34" charset="0"/>
                <a:ea typeface="Roboto" panose="02000000000000000000" pitchFamily="2" charset="0"/>
                <a:cs typeface="Roboto" panose="02000000000000000000" pitchFamily="2" charset="0"/>
              </a:rPr>
              <a:t>∇</a:t>
            </a:r>
            <a:r>
              <a:rPr lang="en-US" sz="1800" i="1" baseline="-25000"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E</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e</a:t>
            </a:r>
            <a:r>
              <a:rPr lang="en-US" sz="1800" baseline="300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2</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9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9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0</a:t>
            </a:r>
            <a:r>
              <a:rPr lang="en-US" sz="1800" spc="37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Verdana" panose="020B0604030504040204" pitchFamily="34" charset="0"/>
                <a:ea typeface="Roboto" panose="02000000000000000000" pitchFamily="2" charset="0"/>
                <a:cs typeface="Roboto" panose="02000000000000000000" pitchFamily="2" charset="0"/>
              </a:rPr>
              <a:t>­</a:t>
            </a:r>
            <a:r>
              <a:rPr lang="en-US" sz="1800" spc="-90" dirty="0">
                <a:solidFill>
                  <a:srgbClr val="666666"/>
                </a:solidFill>
                <a:effectLst/>
                <a:latin typeface="Verdana" panose="020B0604030504040204" pitchFamily="34"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2</a:t>
            </a:r>
            <a:r>
              <a:rPr lang="en-US" sz="1800" dirty="0">
                <a:solidFill>
                  <a:srgbClr val="666666"/>
                </a:solidFill>
                <a:effectLst/>
                <a:latin typeface="Lucida Sans Unicode" panose="020B0602030504020204" pitchFamily="34" charset="0"/>
                <a:ea typeface="Roboto" panose="02000000000000000000" pitchFamily="2" charset="0"/>
                <a:cs typeface="Roboto" panose="02000000000000000000" pitchFamily="2" charset="0"/>
              </a:rPr>
              <a:t>∇</a:t>
            </a:r>
            <a:r>
              <a:rPr lang="en-US" sz="1800" i="1" baseline="-250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a:t>
            </a:r>
            <a:r>
              <a:rPr lang="en-US" sz="1800" i="1" spc="1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1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Lucida Sans Unicode" panose="020B0602030504020204" pitchFamily="34" charset="0"/>
                <a:ea typeface="Roboto" panose="02000000000000000000" pitchFamily="2" charset="0"/>
                <a:cs typeface="Roboto" panose="02000000000000000000" pitchFamily="2" charset="0"/>
              </a:rPr>
              <a:t>∇</a:t>
            </a:r>
            <a:r>
              <a:rPr lang="en-US" sz="1800" i="1" baseline="-25000"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B</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66675">
              <a:spcBef>
                <a:spcPts val="680"/>
              </a:spcBef>
              <a:spcAft>
                <a:spcPts val="0"/>
              </a:spcAft>
            </a:pP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Here,</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66675">
              <a:spcBef>
                <a:spcPts val="475"/>
              </a:spcBef>
              <a:spcAft>
                <a:spcPts val="0"/>
              </a:spcAft>
            </a:pPr>
            <a:br>
              <a:rPr lang="en-US" sz="1800" dirty="0">
                <a:effectLst/>
                <a:latin typeface="Roboto" panose="02000000000000000000" pitchFamily="2" charset="0"/>
                <a:ea typeface="Roboto" panose="02000000000000000000" pitchFamily="2" charset="0"/>
                <a:cs typeface="Roboto" panose="02000000000000000000" pitchFamily="2" charset="0"/>
              </a:rPr>
            </a:b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where</a:t>
            </a:r>
            <a:r>
              <a:rPr lang="en-US" sz="1800" spc="-4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a:t>
            </a:r>
            <a:r>
              <a:rPr lang="en-US" sz="1800" spc="-4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and</a:t>
            </a:r>
            <a:r>
              <a:rPr lang="en-US" sz="1800" spc="-4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B</a:t>
            </a:r>
            <a:r>
              <a:rPr lang="en-US" sz="1800" spc="-4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are</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66675">
              <a:spcBef>
                <a:spcPts val="495"/>
              </a:spcBef>
              <a:spcAft>
                <a:spcPts val="0"/>
              </a:spcAft>
            </a:pPr>
            <a:br>
              <a:rPr lang="en-US" sz="1800" dirty="0">
                <a:effectLst/>
                <a:latin typeface="Roboto" panose="02000000000000000000" pitchFamily="2" charset="0"/>
                <a:ea typeface="Roboto" panose="02000000000000000000" pitchFamily="2" charset="0"/>
                <a:cs typeface="Roboto" panose="02000000000000000000" pitchFamily="2" charset="0"/>
              </a:rPr>
            </a:br>
            <a:r>
              <a:rPr lang="en-US" sz="1800" i="1" spc="-15"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i="1" spc="-15" baseline="30000"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T</a:t>
            </a:r>
            <a:r>
              <a:rPr lang="en-US" sz="1800" i="1" spc="-12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spc="-1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P</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59055">
              <a:spcBef>
                <a:spcPts val="475"/>
              </a:spcBef>
              <a:spcAft>
                <a:spcPts val="0"/>
              </a:spcAft>
            </a:pPr>
            <a:br>
              <a:rPr lang="en-US" sz="1800" dirty="0">
                <a:effectLst/>
                <a:latin typeface="Roboto" panose="02000000000000000000" pitchFamily="2" charset="0"/>
                <a:ea typeface="Roboto" panose="02000000000000000000" pitchFamily="2" charset="0"/>
                <a:cs typeface="Roboto" panose="02000000000000000000" pitchFamily="2" charset="0"/>
              </a:rPr>
            </a:br>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and</a:t>
            </a:r>
            <a:r>
              <a:rPr lang="en-US" sz="1800" spc="445" dirty="0">
                <a:solidFill>
                  <a:srgbClr val="666666"/>
                </a:solidFill>
                <a:effectLst/>
                <a:latin typeface="Roboto" panose="02000000000000000000" pitchFamily="2" charset="0"/>
                <a:ea typeface="Roboto" panose="02000000000000000000" pitchFamily="2" charset="0"/>
                <a:cs typeface="Roboto" panose="02000000000000000000" pitchFamily="2" charset="0"/>
              </a:rPr>
              <a:t> </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i="1" baseline="30000"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T</a:t>
            </a:r>
            <a:r>
              <a:rPr lang="en-US" sz="1800" i="1" spc="-2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Rw</a:t>
            </a:r>
            <a:r>
              <a:rPr lang="en-US" sz="1800" i="1" spc="7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a:spcBef>
                <a:spcPts val="45"/>
              </a:spcBef>
            </a:pPr>
            <a:br>
              <a:rPr lang="en-US" sz="1800" dirty="0">
                <a:effectLst/>
                <a:latin typeface="Roboto" panose="02000000000000000000" pitchFamily="2" charset="0"/>
                <a:ea typeface="Roboto" panose="02000000000000000000" pitchFamily="2" charset="0"/>
                <a:cs typeface="Roboto" panose="02000000000000000000" pitchFamily="2" charset="0"/>
              </a:rPr>
            </a:br>
            <a:r>
              <a:rPr lang="en-US" sz="1800" dirty="0">
                <a:effectLst/>
                <a:latin typeface="Roboto" panose="02000000000000000000" pitchFamily="2" charset="0"/>
                <a:ea typeface="Roboto" panose="02000000000000000000" pitchFamily="2" charset="0"/>
                <a:cs typeface="Roboto" panose="02000000000000000000" pitchFamily="2" charset="0"/>
              </a:rPr>
              <a:t> </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66675"/>
            <a:r>
              <a:rPr lang="en-US" sz="1800" dirty="0">
                <a:solidFill>
                  <a:srgbClr val="666666"/>
                </a:solidFill>
                <a:effectLst/>
                <a:latin typeface="Roboto" panose="02000000000000000000" pitchFamily="2" charset="0"/>
                <a:ea typeface="Roboto" panose="02000000000000000000" pitchFamily="2" charset="0"/>
                <a:cs typeface="Roboto" panose="02000000000000000000" pitchFamily="2" charset="0"/>
              </a:rPr>
              <a:t>where,</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66675">
              <a:spcBef>
                <a:spcPts val="80"/>
              </a:spcBef>
              <a:spcAft>
                <a:spcPts val="0"/>
              </a:spcAft>
            </a:pPr>
            <a:br>
              <a:rPr lang="en-US" sz="1800" dirty="0">
                <a:effectLst/>
                <a:latin typeface="Roboto" panose="02000000000000000000" pitchFamily="2" charset="0"/>
                <a:ea typeface="Roboto" panose="02000000000000000000" pitchFamily="2" charset="0"/>
                <a:cs typeface="Roboto" panose="02000000000000000000" pitchFamily="2" charset="0"/>
              </a:rPr>
            </a:b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a:t>
            </a:r>
            <a:r>
              <a:rPr lang="en-US" sz="1800" i="1" spc="31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31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i="1" baseline="30000"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T</a:t>
            </a:r>
            <a:r>
              <a:rPr lang="en-US" sz="1800" i="1" spc="7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P</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66675">
              <a:spcBef>
                <a:spcPts val="45"/>
              </a:spcBef>
              <a:spcAft>
                <a:spcPts val="0"/>
              </a:spcAft>
            </a:pPr>
            <a:br>
              <a:rPr lang="en-US" sz="1800" dirty="0">
                <a:effectLst/>
                <a:latin typeface="Roboto" panose="02000000000000000000" pitchFamily="2" charset="0"/>
                <a:ea typeface="Roboto" panose="02000000000000000000" pitchFamily="2" charset="0"/>
                <a:cs typeface="Roboto" panose="02000000000000000000" pitchFamily="2" charset="0"/>
              </a:rPr>
            </a:b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38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w</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0</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P</a:t>
            </a:r>
            <a:r>
              <a:rPr lang="en-US" sz="1800" i="1" spc="-10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(0)</a:t>
            </a:r>
            <a:r>
              <a:rPr lang="en-US" sz="1800" spc="26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Verdana" panose="020B0604030504040204" pitchFamily="34" charset="0"/>
                <a:ea typeface="Roboto" panose="02000000000000000000" pitchFamily="2" charset="0"/>
                <a:cs typeface="Roboto" panose="02000000000000000000" pitchFamily="2" charset="0"/>
              </a:rPr>
              <a:t>·</a:t>
            </a:r>
            <a:r>
              <a:rPr lang="en-US" sz="1800" spc="-175" dirty="0">
                <a:solidFill>
                  <a:srgbClr val="666666"/>
                </a:solidFill>
                <a:effectLst/>
                <a:latin typeface="Verdana" panose="020B0604030504040204" pitchFamily="34" charset="0"/>
                <a:ea typeface="Roboto" panose="02000000000000000000" pitchFamily="2" charset="0"/>
                <a:cs typeface="Roboto" panose="02000000000000000000" pitchFamily="2" charset="0"/>
              </a:rPr>
              <a:t> </a:t>
            </a:r>
            <a:r>
              <a:rPr lang="en-US" sz="1800" dirty="0">
                <a:solidFill>
                  <a:srgbClr val="666666"/>
                </a:solidFill>
                <a:effectLst/>
                <a:latin typeface="Verdana" panose="020B0604030504040204" pitchFamily="34" charset="0"/>
                <a:ea typeface="Roboto" panose="02000000000000000000" pitchFamily="2" charset="0"/>
                <a:cs typeface="Roboto" panose="02000000000000000000" pitchFamily="2" charset="0"/>
              </a:rPr>
              <a:t>·</a:t>
            </a:r>
            <a:r>
              <a:rPr lang="en-US" sz="1800" spc="-170" dirty="0">
                <a:solidFill>
                  <a:srgbClr val="666666"/>
                </a:solidFill>
                <a:effectLst/>
                <a:latin typeface="Verdana" panose="020B0604030504040204" pitchFamily="34" charset="0"/>
                <a:ea typeface="Roboto" panose="02000000000000000000" pitchFamily="2" charset="0"/>
                <a:cs typeface="Roboto" panose="02000000000000000000" pitchFamily="2" charset="0"/>
              </a:rPr>
              <a:t> </a:t>
            </a:r>
            <a:r>
              <a:rPr lang="en-US" sz="1800" dirty="0">
                <a:solidFill>
                  <a:srgbClr val="666666"/>
                </a:solidFill>
                <a:effectLst/>
                <a:latin typeface="Verdana" panose="020B0604030504040204" pitchFamily="34" charset="0"/>
                <a:ea typeface="Roboto" panose="02000000000000000000" pitchFamily="2" charset="0"/>
                <a:cs typeface="Roboto" panose="02000000000000000000" pitchFamily="2" charset="0"/>
              </a:rPr>
              <a:t>·</a:t>
            </a:r>
            <a:r>
              <a:rPr lang="en-US" sz="1800" spc="-95" dirty="0">
                <a:solidFill>
                  <a:srgbClr val="666666"/>
                </a:solidFill>
                <a:effectLst/>
                <a:latin typeface="Verdana" panose="020B0604030504040204" pitchFamily="34"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46355">
              <a:spcBef>
                <a:spcPts val="80"/>
              </a:spcBef>
              <a:spcAft>
                <a:spcPts val="0"/>
              </a:spcAft>
            </a:pPr>
            <a:br>
              <a:rPr lang="en-US" sz="1800" dirty="0">
                <a:effectLst/>
                <a:latin typeface="Roboto" panose="02000000000000000000" pitchFamily="2" charset="0"/>
                <a:ea typeface="Roboto" panose="02000000000000000000" pitchFamily="2" charset="0"/>
                <a:cs typeface="Roboto" panose="02000000000000000000" pitchFamily="2" charset="0"/>
              </a:rPr>
            </a:b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wk</a:t>
            </a:r>
            <a:r>
              <a:rPr lang="en-US" sz="1800" i="1" spc="17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P</a:t>
            </a:r>
            <a:r>
              <a:rPr lang="en-US" sz="1800" i="1" spc="-7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k</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46355">
              <a:spcBef>
                <a:spcPts val="45"/>
              </a:spcBef>
              <a:spcAft>
                <a:spcPts val="0"/>
              </a:spcAft>
            </a:pPr>
            <a:br>
              <a:rPr lang="en-US" sz="1800" dirty="0">
                <a:effectLst/>
                <a:latin typeface="Roboto" panose="02000000000000000000" pitchFamily="2" charset="0"/>
                <a:ea typeface="Roboto" panose="02000000000000000000" pitchFamily="2" charset="0"/>
                <a:cs typeface="Roboto" panose="02000000000000000000" pitchFamily="2" charset="0"/>
              </a:rPr>
            </a:br>
            <a:r>
              <a:rPr lang="en-US" sz="1800" spc="-2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46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spc="-15" dirty="0">
                <a:solidFill>
                  <a:srgbClr val="666666"/>
                </a:solidFill>
                <a:effectLst/>
                <a:latin typeface="Verdana" panose="020B0604030504040204" pitchFamily="34" charset="0"/>
                <a:ea typeface="Roboto" panose="02000000000000000000" pitchFamily="2" charset="0"/>
                <a:cs typeface="Roboto" panose="02000000000000000000" pitchFamily="2" charset="0"/>
              </a:rPr>
              <a:t>·</a:t>
            </a:r>
            <a:r>
              <a:rPr lang="en-US" sz="1800" spc="-190" dirty="0">
                <a:solidFill>
                  <a:srgbClr val="666666"/>
                </a:solidFill>
                <a:effectLst/>
                <a:latin typeface="Verdana" panose="020B0604030504040204" pitchFamily="34" charset="0"/>
                <a:ea typeface="Roboto" panose="02000000000000000000" pitchFamily="2" charset="0"/>
                <a:cs typeface="Roboto" panose="02000000000000000000" pitchFamily="2" charset="0"/>
              </a:rPr>
              <a:t> </a:t>
            </a:r>
            <a:r>
              <a:rPr lang="en-US" sz="1800" spc="-15" dirty="0">
                <a:solidFill>
                  <a:srgbClr val="666666"/>
                </a:solidFill>
                <a:effectLst/>
                <a:latin typeface="Verdana" panose="020B0604030504040204" pitchFamily="34" charset="0"/>
                <a:ea typeface="Roboto" panose="02000000000000000000" pitchFamily="2" charset="0"/>
                <a:cs typeface="Roboto" panose="02000000000000000000" pitchFamily="2" charset="0"/>
              </a:rPr>
              <a:t>·</a:t>
            </a:r>
            <a:r>
              <a:rPr lang="en-US" sz="1800" spc="-190" dirty="0">
                <a:solidFill>
                  <a:srgbClr val="666666"/>
                </a:solidFill>
                <a:effectLst/>
                <a:latin typeface="Verdana" panose="020B0604030504040204" pitchFamily="34" charset="0"/>
                <a:ea typeface="Roboto" panose="02000000000000000000" pitchFamily="2" charset="0"/>
                <a:cs typeface="Roboto" panose="02000000000000000000" pitchFamily="2" charset="0"/>
              </a:rPr>
              <a:t> </a:t>
            </a:r>
            <a:r>
              <a:rPr lang="en-US" sz="1800" spc="-15" dirty="0">
                <a:solidFill>
                  <a:srgbClr val="666666"/>
                </a:solidFill>
                <a:effectLst/>
                <a:latin typeface="Verdana" panose="020B0604030504040204" pitchFamily="34" charset="0"/>
                <a:ea typeface="Roboto" panose="02000000000000000000" pitchFamily="2" charset="0"/>
                <a:cs typeface="Roboto" panose="02000000000000000000" pitchFamily="2" charset="0"/>
              </a:rPr>
              <a:t>·</a:t>
            </a:r>
            <a:r>
              <a:rPr lang="en-US" sz="1800" spc="-120" dirty="0">
                <a:solidFill>
                  <a:srgbClr val="666666"/>
                </a:solidFill>
                <a:effectLst/>
                <a:latin typeface="Verdana" panose="020B0604030504040204" pitchFamily="34" charset="0"/>
                <a:ea typeface="Roboto" panose="02000000000000000000" pitchFamily="2" charset="0"/>
                <a:cs typeface="Roboto" panose="02000000000000000000" pitchFamily="2" charset="0"/>
              </a:rPr>
              <a:t> </a:t>
            </a:r>
            <a:r>
              <a:rPr lang="en-US" sz="1800" spc="-1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46355">
              <a:spcBef>
                <a:spcPts val="80"/>
              </a:spcBef>
              <a:spcAft>
                <a:spcPts val="0"/>
              </a:spcAft>
            </a:pPr>
            <a:br>
              <a:rPr lang="en-US" sz="1800" dirty="0">
                <a:effectLst/>
                <a:latin typeface="Roboto" panose="02000000000000000000" pitchFamily="2" charset="0"/>
                <a:ea typeface="Roboto" panose="02000000000000000000" pitchFamily="2" charset="0"/>
                <a:cs typeface="Roboto" panose="02000000000000000000" pitchFamily="2" charset="0"/>
              </a:rPr>
            </a:b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wN</a:t>
            </a:r>
            <a:r>
              <a:rPr lang="en-US" sz="1800" i="1" spc="1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P</a:t>
            </a:r>
            <a:r>
              <a:rPr lang="en-US" sz="1800" i="1" spc="-45"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N</a:t>
            </a:r>
            <a:r>
              <a:rPr lang="en-US" sz="1800" i="1" spc="-9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2869565" indent="24130" algn="r">
              <a:lnSpc>
                <a:spcPct val="91000"/>
              </a:lnSpc>
            </a:pPr>
            <a:br>
              <a:rPr lang="en-US" sz="1800" dirty="0">
                <a:effectLst/>
                <a:latin typeface="Times New Roman" panose="02020603050405020304" pitchFamily="18" charset="0"/>
                <a:ea typeface="Roboto" panose="02000000000000000000" pitchFamily="2" charset="0"/>
                <a:cs typeface="Roboto" panose="02000000000000000000" pitchFamily="2" charset="0"/>
              </a:rPr>
            </a:br>
            <a:r>
              <a:rPr lang="en-US" sz="1800" u="sng" dirty="0" err="1">
                <a:solidFill>
                  <a:srgbClr val="666666"/>
                </a:solidFill>
                <a:effectLst/>
                <a:uFill>
                  <a:solidFill>
                    <a:srgbClr val="666666"/>
                  </a:solidFill>
                </a:uFill>
                <a:latin typeface="Times New Roman" panose="02020603050405020304" pitchFamily="18" charset="0"/>
                <a:ea typeface="Roboto" panose="02000000000000000000" pitchFamily="2" charset="0"/>
                <a:cs typeface="Roboto" panose="02000000000000000000" pitchFamily="2" charset="0"/>
              </a:rPr>
              <a:t>δ</a:t>
            </a:r>
            <a:r>
              <a:rPr lang="en-US" sz="1800" i="1" u="sng" dirty="0" err="1">
                <a:solidFill>
                  <a:srgbClr val="666666"/>
                </a:solidFill>
                <a:effectLst/>
                <a:uFill>
                  <a:solidFill>
                    <a:srgbClr val="666666"/>
                  </a:solidFill>
                </a:uFill>
                <a:latin typeface="Times New Roman" panose="02020603050405020304" pitchFamily="18" charset="0"/>
                <a:ea typeface="Roboto" panose="02000000000000000000" pitchFamily="2" charset="0"/>
                <a:cs typeface="Roboto" panose="02000000000000000000" pitchFamily="2" charset="0"/>
              </a:rPr>
              <a:t>A</a:t>
            </a:r>
            <a:r>
              <a:rPr lang="en-US" sz="1800" i="1" spc="-21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δ</a:t>
            </a:r>
            <a:r>
              <a:rPr lang="en-US" sz="1800" i="1" dirty="0" err="1">
                <a:solidFill>
                  <a:srgbClr val="666666"/>
                </a:solidFill>
                <a:effectLst/>
                <a:latin typeface="Times New Roman" panose="02020603050405020304" pitchFamily="18" charset="0"/>
                <a:ea typeface="Roboto" panose="02000000000000000000" pitchFamily="2" charset="0"/>
                <a:cs typeface="Roboto" panose="02000000000000000000" pitchFamily="2" charset="0"/>
              </a:rPr>
              <a:t>wk</a:t>
            </a:r>
            <a:endParaRPr lang="en-IN" sz="1800" dirty="0">
              <a:effectLst/>
              <a:latin typeface="Roboto" panose="02000000000000000000" pitchFamily="2" charset="0"/>
              <a:ea typeface="Roboto" panose="02000000000000000000" pitchFamily="2" charset="0"/>
              <a:cs typeface="Roboto" panose="02000000000000000000" pitchFamily="2" charset="0"/>
            </a:endParaRPr>
          </a:p>
          <a:p>
            <a:pPr marL="41910">
              <a:spcBef>
                <a:spcPts val="10"/>
              </a:spcBef>
              <a:spcAft>
                <a:spcPts val="0"/>
              </a:spcAft>
            </a:pPr>
            <a:br>
              <a:rPr lang="en-US" sz="1800" dirty="0">
                <a:effectLst/>
                <a:latin typeface="Roboto" panose="02000000000000000000" pitchFamily="2" charset="0"/>
                <a:ea typeface="Roboto" panose="02000000000000000000" pitchFamily="2" charset="0"/>
                <a:cs typeface="Roboto" panose="02000000000000000000" pitchFamily="2" charset="0"/>
              </a:rPr>
            </a:b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spc="5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P</a:t>
            </a:r>
            <a:r>
              <a:rPr lang="en-US" sz="1800" i="1" spc="-12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 </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r>
              <a:rPr lang="en-US" sz="1800" i="1"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k</a:t>
            </a:r>
            <a:r>
              <a:rPr lang="en-US" sz="1800" dirty="0">
                <a:solidFill>
                  <a:srgbClr val="666666"/>
                </a:solidFill>
                <a:effectLst/>
                <a:latin typeface="Times New Roman" panose="02020603050405020304" pitchFamily="18" charset="0"/>
                <a:ea typeface="Roboto" panose="02000000000000000000" pitchFamily="2" charset="0"/>
                <a:cs typeface="Roboto" panose="02000000000000000000" pitchFamily="2" charset="0"/>
              </a:rPr>
              <a:t>)</a:t>
            </a:r>
            <a:endParaRPr lang="en-IN" sz="1800" dirty="0">
              <a:effectLst/>
              <a:latin typeface="Roboto" panose="02000000000000000000" pitchFamily="2" charset="0"/>
              <a:ea typeface="Roboto" panose="02000000000000000000" pitchFamily="2" charset="0"/>
              <a:cs typeface="Roboto" panose="02000000000000000000" pitchFamily="2" charset="0"/>
            </a:endParaRPr>
          </a:p>
          <a:p>
            <a:endParaRPr lang="en-IN" dirty="0"/>
          </a:p>
        </p:txBody>
      </p:sp>
    </p:spTree>
    <p:extLst>
      <p:ext uri="{BB962C8B-B14F-4D97-AF65-F5344CB8AC3E}">
        <p14:creationId xmlns:p14="http://schemas.microsoft.com/office/powerpoint/2010/main" val="182735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D659-343A-63AF-94A2-50FB3BAF5CD4}"/>
              </a:ext>
            </a:extLst>
          </p:cNvPr>
          <p:cNvSpPr>
            <a:spLocks noGrp="1"/>
          </p:cNvSpPr>
          <p:nvPr>
            <p:ph type="title"/>
          </p:nvPr>
        </p:nvSpPr>
        <p:spPr/>
        <p:txBody>
          <a:bodyPr/>
          <a:lstStyle/>
          <a:p>
            <a:r>
              <a:rPr lang="en-IN" dirty="0"/>
              <a:t>WHAT IS AN ECHO?	</a:t>
            </a:r>
          </a:p>
        </p:txBody>
      </p:sp>
      <p:sp>
        <p:nvSpPr>
          <p:cNvPr id="3" name="Content Placeholder 2">
            <a:extLst>
              <a:ext uri="{FF2B5EF4-FFF2-40B4-BE49-F238E27FC236}">
                <a16:creationId xmlns:a16="http://schemas.microsoft.com/office/drawing/2014/main" id="{34E5917D-055E-50D2-78DD-35E1DA73B92B}"/>
              </a:ext>
            </a:extLst>
          </p:cNvPr>
          <p:cNvSpPr>
            <a:spLocks noGrp="1"/>
          </p:cNvSpPr>
          <p:nvPr>
            <p:ph idx="1"/>
          </p:nvPr>
        </p:nvSpPr>
        <p:spPr/>
        <p:txBody>
          <a:bodyPr/>
          <a:lstStyle/>
          <a:p>
            <a:r>
              <a:rPr lang="en-IN" dirty="0"/>
              <a:t>Q1) Part 1 - Echo creation:-</a:t>
            </a:r>
          </a:p>
          <a:p>
            <a:r>
              <a:rPr lang="en-US" dirty="0"/>
              <a:t>“ECHO" refers to a delayed and attenuated version of a sound or</a:t>
            </a:r>
          </a:p>
          <a:p>
            <a:r>
              <a:rPr lang="en-US" dirty="0"/>
              <a:t>signal that is heard after the original sound. It is a time-delayed replication of the original signal,</a:t>
            </a:r>
          </a:p>
          <a:p>
            <a:r>
              <a:rPr lang="en-US" dirty="0"/>
              <a:t>where the delayed version is often quieter than the original due to the signal being reflected off</a:t>
            </a:r>
          </a:p>
          <a:p>
            <a:r>
              <a:rPr lang="en-US" dirty="0"/>
              <a:t>surfaces or travelling a longer path</a:t>
            </a:r>
            <a:endParaRPr lang="en-IN" dirty="0"/>
          </a:p>
        </p:txBody>
      </p:sp>
    </p:spTree>
    <p:extLst>
      <p:ext uri="{BB962C8B-B14F-4D97-AF65-F5344CB8AC3E}">
        <p14:creationId xmlns:p14="http://schemas.microsoft.com/office/powerpoint/2010/main" val="440310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7299-5A33-EFEF-69B9-6391C5BB93CE}"/>
              </a:ext>
            </a:extLst>
          </p:cNvPr>
          <p:cNvSpPr>
            <a:spLocks noGrp="1"/>
          </p:cNvSpPr>
          <p:nvPr>
            <p:ph type="title"/>
          </p:nvPr>
        </p:nvSpPr>
        <p:spPr/>
        <p:txBody>
          <a:bodyPr/>
          <a:lstStyle/>
          <a:p>
            <a:r>
              <a:rPr lang="en-IN" dirty="0"/>
              <a:t>ECHO VERSUS ORIGINAL SIGNAL</a:t>
            </a:r>
          </a:p>
        </p:txBody>
      </p:sp>
      <p:sp>
        <p:nvSpPr>
          <p:cNvPr id="3" name="Content Placeholder 2">
            <a:extLst>
              <a:ext uri="{FF2B5EF4-FFF2-40B4-BE49-F238E27FC236}">
                <a16:creationId xmlns:a16="http://schemas.microsoft.com/office/drawing/2014/main" id="{CA66735E-EEBF-D0DD-D5B6-172EB9069495}"/>
              </a:ext>
            </a:extLst>
          </p:cNvPr>
          <p:cNvSpPr>
            <a:spLocks noGrp="1"/>
          </p:cNvSpPr>
          <p:nvPr>
            <p:ph idx="1"/>
          </p:nvPr>
        </p:nvSpPr>
        <p:spPr/>
        <p:txBody>
          <a:bodyPr>
            <a:normAutofit fontScale="85000" lnSpcReduction="10000"/>
          </a:bodyPr>
          <a:lstStyle/>
          <a:p>
            <a:r>
              <a:rPr lang="en-US" dirty="0"/>
              <a:t>An echo is a reflection of sound that arrives at the listener after bouncing off a surface. When comparing an original sound signal to its echo, there are several properties that can be different:</a:t>
            </a:r>
          </a:p>
          <a:p>
            <a:pPr>
              <a:buFont typeface="+mj-lt"/>
              <a:buAutoNum type="arabicPeriod"/>
            </a:pPr>
            <a:r>
              <a:rPr lang="en-US" b="1" dirty="0"/>
              <a:t>Time Delay:</a:t>
            </a:r>
            <a:endParaRPr lang="en-US" dirty="0"/>
          </a:p>
          <a:p>
            <a:pPr marL="742950" lvl="1" indent="-285750">
              <a:buFont typeface="+mj-lt"/>
              <a:buAutoNum type="arabicPeriod"/>
            </a:pPr>
            <a:r>
              <a:rPr lang="en-US" b="1" dirty="0"/>
              <a:t>Original Signal:</a:t>
            </a:r>
            <a:r>
              <a:rPr lang="en-US" dirty="0"/>
              <a:t> The sound is emitted and reaches the listener directly.</a:t>
            </a:r>
          </a:p>
          <a:p>
            <a:pPr marL="742950" lvl="1" indent="-285750">
              <a:buFont typeface="+mj-lt"/>
              <a:buAutoNum type="arabicPeriod"/>
            </a:pPr>
            <a:r>
              <a:rPr lang="en-US" b="1" dirty="0"/>
              <a:t>Echo Signal:</a:t>
            </a:r>
            <a:r>
              <a:rPr lang="en-US" dirty="0"/>
              <a:t> The sound reflects off a surface and then reaches the listener. There is a delay between the original signal and the echo, which is known as the echo delay or time delay.</a:t>
            </a:r>
          </a:p>
          <a:p>
            <a:pPr>
              <a:buFont typeface="+mj-lt"/>
              <a:buAutoNum type="arabicPeriod"/>
            </a:pPr>
            <a:r>
              <a:rPr lang="en-US" b="1" dirty="0"/>
              <a:t>Amplitude:</a:t>
            </a:r>
            <a:endParaRPr lang="en-US" dirty="0"/>
          </a:p>
          <a:p>
            <a:pPr marL="742950" lvl="1" indent="-285750">
              <a:buFont typeface="+mj-lt"/>
              <a:buAutoNum type="arabicPeriod"/>
            </a:pPr>
            <a:r>
              <a:rPr lang="en-US" b="1" dirty="0"/>
              <a:t>Original Signal:</a:t>
            </a:r>
            <a:r>
              <a:rPr lang="en-US" dirty="0"/>
              <a:t> The initial amplitude of the sound.</a:t>
            </a:r>
          </a:p>
          <a:p>
            <a:pPr marL="742950" lvl="1" indent="-285750">
              <a:buFont typeface="+mj-lt"/>
              <a:buAutoNum type="arabicPeriod"/>
            </a:pPr>
            <a:r>
              <a:rPr lang="en-US" b="1" dirty="0"/>
              <a:t>Echo Signal:</a:t>
            </a:r>
            <a:r>
              <a:rPr lang="en-US" dirty="0"/>
              <a:t> The amplitude of the echo can be different from the original signal. It may be weaker due to absorption by the reflecting surface or air, or it could be stronger if there's an amplifying surface.</a:t>
            </a:r>
          </a:p>
          <a:p>
            <a:pPr>
              <a:buFont typeface="+mj-lt"/>
              <a:buAutoNum type="arabicPeriod"/>
            </a:pPr>
            <a:r>
              <a:rPr lang="en-US" b="1" dirty="0"/>
              <a:t>Frequency Response:</a:t>
            </a:r>
            <a:endParaRPr lang="en-US" dirty="0"/>
          </a:p>
          <a:p>
            <a:pPr marL="742950" lvl="1" indent="-285750">
              <a:buFont typeface="+mj-lt"/>
              <a:buAutoNum type="arabicPeriod"/>
            </a:pPr>
            <a:r>
              <a:rPr lang="en-US" b="1" dirty="0"/>
              <a:t>Original Signal:</a:t>
            </a:r>
            <a:r>
              <a:rPr lang="en-US" dirty="0"/>
              <a:t> The frequency content of the original sound.</a:t>
            </a:r>
          </a:p>
          <a:p>
            <a:pPr marL="742950" lvl="1" indent="-285750">
              <a:buFont typeface="+mj-lt"/>
              <a:buAutoNum type="arabicPeriod"/>
            </a:pPr>
            <a:r>
              <a:rPr lang="en-US" b="1" dirty="0"/>
              <a:t>Echo Signal:</a:t>
            </a:r>
            <a:r>
              <a:rPr lang="en-US" dirty="0"/>
              <a:t> The frequency response of the echo may differ due to absorption of certain frequencies by the reflecting surface. High-frequency components may be attenuated more than low-frequency components</a:t>
            </a:r>
          </a:p>
          <a:p>
            <a:endParaRPr lang="en-IN" dirty="0"/>
          </a:p>
          <a:p>
            <a:endParaRPr lang="en-IN" dirty="0"/>
          </a:p>
        </p:txBody>
      </p:sp>
    </p:spTree>
    <p:extLst>
      <p:ext uri="{BB962C8B-B14F-4D97-AF65-F5344CB8AC3E}">
        <p14:creationId xmlns:p14="http://schemas.microsoft.com/office/powerpoint/2010/main" val="1136233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DFBC-7B04-C109-46EB-2DEB411493FE}"/>
              </a:ext>
            </a:extLst>
          </p:cNvPr>
          <p:cNvSpPr>
            <a:spLocks noGrp="1"/>
          </p:cNvSpPr>
          <p:nvPr>
            <p:ph type="title"/>
          </p:nvPr>
        </p:nvSpPr>
        <p:spPr/>
        <p:txBody>
          <a:bodyPr/>
          <a:lstStyle/>
          <a:p>
            <a:r>
              <a:rPr lang="en-IN" dirty="0"/>
              <a:t>ECHO VERSUS ORIGINAL SIGNAL</a:t>
            </a:r>
          </a:p>
        </p:txBody>
      </p:sp>
      <p:sp>
        <p:nvSpPr>
          <p:cNvPr id="3" name="Content Placeholder 2">
            <a:extLst>
              <a:ext uri="{FF2B5EF4-FFF2-40B4-BE49-F238E27FC236}">
                <a16:creationId xmlns:a16="http://schemas.microsoft.com/office/drawing/2014/main" id="{5594E4AC-87C4-C9DD-154F-8F9339450315}"/>
              </a:ext>
            </a:extLst>
          </p:cNvPr>
          <p:cNvSpPr>
            <a:spLocks noGrp="1"/>
          </p:cNvSpPr>
          <p:nvPr>
            <p:ph idx="1"/>
          </p:nvPr>
        </p:nvSpPr>
        <p:spPr/>
        <p:txBody>
          <a:bodyPr/>
          <a:lstStyle/>
          <a:p>
            <a:r>
              <a:rPr lang="en-US" b="1" dirty="0"/>
              <a:t>Number of Reflections:</a:t>
            </a:r>
            <a:endParaRPr lang="en-US" dirty="0"/>
          </a:p>
          <a:p>
            <a:pPr>
              <a:buFont typeface="Arial" panose="020B0604020202020204" pitchFamily="34" charset="0"/>
              <a:buChar char="•"/>
            </a:pPr>
            <a:r>
              <a:rPr lang="en-US" b="1" dirty="0"/>
              <a:t>Original Signal:</a:t>
            </a:r>
            <a:r>
              <a:rPr lang="en-US" dirty="0"/>
              <a:t> There is only one source of sound.</a:t>
            </a:r>
          </a:p>
          <a:p>
            <a:pPr>
              <a:buFont typeface="Arial" panose="020B0604020202020204" pitchFamily="34" charset="0"/>
              <a:buChar char="•"/>
            </a:pPr>
            <a:r>
              <a:rPr lang="en-US" b="1" dirty="0"/>
              <a:t>Echo Signal:</a:t>
            </a:r>
            <a:r>
              <a:rPr lang="en-US" dirty="0"/>
              <a:t> Depending on the environment, there may be multiple reflections, leading to multiple echoes. These subsequent reflections may be weaker and occur at later time intervals</a:t>
            </a:r>
          </a:p>
          <a:p>
            <a:r>
              <a:rPr lang="en-US" b="1" dirty="0"/>
              <a:t>Phase Distortion:</a:t>
            </a:r>
            <a:endParaRPr lang="en-US" dirty="0"/>
          </a:p>
          <a:p>
            <a:pPr>
              <a:buFont typeface="Arial" panose="020B0604020202020204" pitchFamily="34" charset="0"/>
              <a:buChar char="•"/>
            </a:pPr>
            <a:r>
              <a:rPr lang="en-US" b="1" dirty="0"/>
              <a:t>Original Signal:</a:t>
            </a:r>
            <a:r>
              <a:rPr lang="en-US" dirty="0"/>
              <a:t> Phase information is usually preserved.</a:t>
            </a:r>
          </a:p>
          <a:p>
            <a:pPr>
              <a:buFont typeface="Arial" panose="020B0604020202020204" pitchFamily="34" charset="0"/>
              <a:buChar char="•"/>
            </a:pPr>
            <a:r>
              <a:rPr lang="en-US" b="1" dirty="0"/>
              <a:t>Echo Signal:</a:t>
            </a:r>
            <a:r>
              <a:rPr lang="en-US" dirty="0"/>
              <a:t> Reflections may introduce phase distortions, especially if there are multiple reflections or complex surfaces involved. This can impact the stereo image and spatial perception</a:t>
            </a:r>
          </a:p>
          <a:p>
            <a:endParaRPr lang="en-IN" dirty="0"/>
          </a:p>
        </p:txBody>
      </p:sp>
    </p:spTree>
    <p:extLst>
      <p:ext uri="{BB962C8B-B14F-4D97-AF65-F5344CB8AC3E}">
        <p14:creationId xmlns:p14="http://schemas.microsoft.com/office/powerpoint/2010/main" val="243185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54F6-DAB0-74D5-D84A-69E3A5DEEB93}"/>
              </a:ext>
            </a:extLst>
          </p:cNvPr>
          <p:cNvSpPr>
            <a:spLocks noGrp="1"/>
          </p:cNvSpPr>
          <p:nvPr>
            <p:ph type="title"/>
          </p:nvPr>
        </p:nvSpPr>
        <p:spPr/>
        <p:txBody>
          <a:bodyPr/>
          <a:lstStyle/>
          <a:p>
            <a:r>
              <a:rPr lang="en-IN" dirty="0"/>
              <a:t>PROBLEM INTRODUCTION AND APPROACH</a:t>
            </a:r>
          </a:p>
        </p:txBody>
      </p:sp>
      <p:sp>
        <p:nvSpPr>
          <p:cNvPr id="3" name="Content Placeholder 2">
            <a:extLst>
              <a:ext uri="{FF2B5EF4-FFF2-40B4-BE49-F238E27FC236}">
                <a16:creationId xmlns:a16="http://schemas.microsoft.com/office/drawing/2014/main" id="{2225E2E2-54C4-E5CA-2953-0C0345C97765}"/>
              </a:ext>
            </a:extLst>
          </p:cNvPr>
          <p:cNvSpPr>
            <a:spLocks noGrp="1"/>
          </p:cNvSpPr>
          <p:nvPr>
            <p:ph idx="1"/>
          </p:nvPr>
        </p:nvSpPr>
        <p:spPr/>
        <p:txBody>
          <a:bodyPr/>
          <a:lstStyle/>
          <a:p>
            <a:r>
              <a:rPr lang="en-US" dirty="0"/>
              <a:t>Our task is to apply signal processing techniques to create an echo effect for the given</a:t>
            </a:r>
          </a:p>
          <a:p>
            <a:r>
              <a:rPr lang="en-US" dirty="0"/>
              <a:t>audio.</a:t>
            </a:r>
          </a:p>
          <a:p>
            <a:r>
              <a:rPr lang="en-US" dirty="0"/>
              <a:t>The echo effect should be audible but not overpowering, simulating a natural echo</a:t>
            </a:r>
          </a:p>
          <a:p>
            <a:r>
              <a:rPr lang="en-US" dirty="0"/>
              <a:t>found in acoustic environments</a:t>
            </a:r>
          </a:p>
          <a:p>
            <a:r>
              <a:rPr lang="en-US" dirty="0"/>
              <a:t>CONSIDER THE GIVEN INPUT AS X[N] THEN WE NEED TO ADD N ECHOES WITH DELAYS TO GET Y[N] , SO WE HAVE A DELAY ‘D’ BETWEEN THE SIGNALS SO WE WILL FIRST DESIGN AN IMPULSE RESPONSE H[N] WITH DECAYING MAGNITUDE 1,0.5,0.25 …..A GP WITH COMMON RATIO 0.5 WITH DELAY D BETWEEN TWO VALUES.</a:t>
            </a:r>
            <a:endParaRPr lang="en-IN" dirty="0"/>
          </a:p>
        </p:txBody>
      </p:sp>
    </p:spTree>
    <p:extLst>
      <p:ext uri="{BB962C8B-B14F-4D97-AF65-F5344CB8AC3E}">
        <p14:creationId xmlns:p14="http://schemas.microsoft.com/office/powerpoint/2010/main" val="413663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673E-48D9-C654-7055-FB950B81B7F3}"/>
              </a:ext>
            </a:extLst>
          </p:cNvPr>
          <p:cNvSpPr>
            <a:spLocks noGrp="1"/>
          </p:cNvSpPr>
          <p:nvPr>
            <p:ph type="title"/>
          </p:nvPr>
        </p:nvSpPr>
        <p:spPr/>
        <p:txBody>
          <a:bodyPr/>
          <a:lstStyle/>
          <a:p>
            <a:r>
              <a:rPr lang="en-IN" dirty="0"/>
              <a:t>APPROACH (CONTINUED)</a:t>
            </a:r>
          </a:p>
        </p:txBody>
      </p:sp>
      <p:sp>
        <p:nvSpPr>
          <p:cNvPr id="3" name="Content Placeholder 2">
            <a:extLst>
              <a:ext uri="{FF2B5EF4-FFF2-40B4-BE49-F238E27FC236}">
                <a16:creationId xmlns:a16="http://schemas.microsoft.com/office/drawing/2014/main" id="{DC70F8AA-9021-8491-F3E3-60C538579C38}"/>
              </a:ext>
            </a:extLst>
          </p:cNvPr>
          <p:cNvSpPr>
            <a:spLocks noGrp="1"/>
          </p:cNvSpPr>
          <p:nvPr>
            <p:ph idx="1"/>
          </p:nvPr>
        </p:nvSpPr>
        <p:spPr/>
        <p:txBody>
          <a:bodyPr/>
          <a:lstStyle/>
          <a:p>
            <a:pPr marL="0" indent="0">
              <a:buNone/>
            </a:pPr>
            <a:r>
              <a:rPr lang="en-IN" dirty="0"/>
              <a:t>NOW CONSIDER  A SYSTEM WITH IMPULSE RESPONSE  H[N] AND INPUT X[N] SO OUTPUT  Y[N]=X[N]*H[N] (CONVOLUTION) .DUE TO DECAYING MAGNITUDE OF H[N] WHEN CONVOLVED WITH X[N] WE GET ECHOED VERSION OF X[N]  WITH D DELAY </a:t>
            </a:r>
          </a:p>
          <a:p>
            <a:pPr marL="0" indent="0">
              <a:buNone/>
            </a:pPr>
            <a:endParaRPr lang="en-IN" dirty="0"/>
          </a:p>
        </p:txBody>
      </p:sp>
      <p:pic>
        <p:nvPicPr>
          <p:cNvPr id="5" name="Picture 4">
            <a:extLst>
              <a:ext uri="{FF2B5EF4-FFF2-40B4-BE49-F238E27FC236}">
                <a16:creationId xmlns:a16="http://schemas.microsoft.com/office/drawing/2014/main" id="{B9E9B696-7970-D96E-46BD-2783B5088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112" y="2995126"/>
            <a:ext cx="5057775" cy="2220685"/>
          </a:xfrm>
          <a:prstGeom prst="rect">
            <a:avLst/>
          </a:prstGeom>
        </p:spPr>
      </p:pic>
    </p:spTree>
    <p:extLst>
      <p:ext uri="{BB962C8B-B14F-4D97-AF65-F5344CB8AC3E}">
        <p14:creationId xmlns:p14="http://schemas.microsoft.com/office/powerpoint/2010/main" val="141969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949F-3BB8-6119-6BC7-033E9B1827ED}"/>
              </a:ext>
            </a:extLst>
          </p:cNvPr>
          <p:cNvSpPr>
            <a:spLocks noGrp="1"/>
          </p:cNvSpPr>
          <p:nvPr>
            <p:ph type="title"/>
          </p:nvPr>
        </p:nvSpPr>
        <p:spPr/>
        <p:txBody>
          <a:bodyPr/>
          <a:lstStyle/>
          <a:p>
            <a:r>
              <a:rPr lang="en-IN" dirty="0"/>
              <a:t>MATLAB SCRIPT FOR THIS APPROACH</a:t>
            </a:r>
          </a:p>
        </p:txBody>
      </p:sp>
      <p:sp>
        <p:nvSpPr>
          <p:cNvPr id="3" name="Content Placeholder 2">
            <a:extLst>
              <a:ext uri="{FF2B5EF4-FFF2-40B4-BE49-F238E27FC236}">
                <a16:creationId xmlns:a16="http://schemas.microsoft.com/office/drawing/2014/main" id="{D1A24CFB-BA34-2345-7D03-64AE268756E0}"/>
              </a:ext>
            </a:extLst>
          </p:cNvPr>
          <p:cNvSpPr>
            <a:spLocks noGrp="1"/>
          </p:cNvSpPr>
          <p:nvPr>
            <p:ph idx="1"/>
          </p:nvPr>
        </p:nvSpPr>
        <p:spPr/>
        <p:txBody>
          <a:bodyPr>
            <a:normAutofit fontScale="70000" lnSpcReduction="20000"/>
          </a:bodyPr>
          <a:lstStyle/>
          <a:p>
            <a:r>
              <a:rPr lang="en-IN" dirty="0" err="1"/>
              <a:t>clc</a:t>
            </a:r>
            <a:r>
              <a:rPr lang="en-IN" dirty="0"/>
              <a:t>, </a:t>
            </a:r>
            <a:r>
              <a:rPr lang="en-IN" dirty="0" err="1"/>
              <a:t>clearvarsaudiofile</a:t>
            </a:r>
            <a:r>
              <a:rPr lang="en-IN" dirty="0"/>
              <a:t> = {"D:\DSP\Course_Project\Sample Audio Files\q1.wav";</a:t>
            </a:r>
          </a:p>
          <a:p>
            <a:r>
              <a:rPr lang="en-IN" dirty="0"/>
              <a:t>"D:\DSP\Course_Project\Sample Audio Files\q1_hard.wav"};</a:t>
            </a:r>
          </a:p>
          <a:p>
            <a:r>
              <a:rPr lang="en-IN" dirty="0"/>
              <a:t>[</a:t>
            </a:r>
            <a:r>
              <a:rPr lang="en-IN" dirty="0" err="1"/>
              <a:t>x,Fs</a:t>
            </a:r>
            <a:r>
              <a:rPr lang="en-IN" dirty="0"/>
              <a:t>] = </a:t>
            </a:r>
            <a:r>
              <a:rPr lang="en-IN" dirty="0" err="1"/>
              <a:t>audioread</a:t>
            </a:r>
            <a:r>
              <a:rPr lang="en-IN" dirty="0"/>
              <a:t>(</a:t>
            </a:r>
            <a:r>
              <a:rPr lang="en-IN" dirty="0" err="1"/>
              <a:t>audiofile</a:t>
            </a:r>
            <a:r>
              <a:rPr lang="en-IN" dirty="0"/>
              <a:t>{k});</a:t>
            </a:r>
          </a:p>
          <a:p>
            <a:r>
              <a:rPr lang="en-IN" dirty="0"/>
              <a:t>a = 0.5;</a:t>
            </a:r>
          </a:p>
          <a:p>
            <a:r>
              <a:rPr lang="en-IN" dirty="0"/>
              <a:t>n = 3;</a:t>
            </a:r>
          </a:p>
          <a:p>
            <a:r>
              <a:rPr lang="en-IN" dirty="0"/>
              <a:t>x = transpose(x);</a:t>
            </a:r>
          </a:p>
          <a:p>
            <a:r>
              <a:rPr lang="en-IN" dirty="0"/>
              <a:t>l = length(x);</a:t>
            </a:r>
          </a:p>
          <a:p>
            <a:r>
              <a:rPr lang="en-IN" dirty="0"/>
              <a:t>d = -l/1.5;</a:t>
            </a:r>
          </a:p>
          <a:p>
            <a:r>
              <a:rPr lang="en-IN" dirty="0"/>
              <a:t>h = zeros(1,n*(</a:t>
            </a:r>
            <a:r>
              <a:rPr lang="en-IN" dirty="0" err="1"/>
              <a:t>l+d</a:t>
            </a:r>
            <a:r>
              <a:rPr lang="en-IN" dirty="0"/>
              <a:t>)+1);</a:t>
            </a:r>
          </a:p>
          <a:p>
            <a:r>
              <a:rPr lang="en-IN" dirty="0"/>
              <a:t>for k = 0:n-1, </a:t>
            </a:r>
          </a:p>
          <a:p>
            <a:r>
              <a:rPr lang="en-IN" dirty="0"/>
              <a:t>h(k*(</a:t>
            </a:r>
            <a:r>
              <a:rPr lang="en-IN" dirty="0" err="1"/>
              <a:t>l+d</a:t>
            </a:r>
            <a:r>
              <a:rPr lang="en-IN" dirty="0"/>
              <a:t>)+1) = </a:t>
            </a:r>
            <a:r>
              <a:rPr lang="en-IN" dirty="0" err="1"/>
              <a:t>a^k</a:t>
            </a:r>
            <a:r>
              <a:rPr lang="en-IN" dirty="0"/>
              <a:t>; </a:t>
            </a:r>
          </a:p>
          <a:p>
            <a:r>
              <a:rPr lang="en-IN" dirty="0" err="1"/>
              <a:t>endy</a:t>
            </a:r>
            <a:r>
              <a:rPr lang="en-IN" dirty="0"/>
              <a:t> = conv(x(1,:),h);plot(1:length(y),y)</a:t>
            </a:r>
          </a:p>
          <a:p>
            <a:r>
              <a:rPr lang="en-IN" dirty="0"/>
              <a:t>%sound(</a:t>
            </a:r>
            <a:r>
              <a:rPr lang="en-IN" dirty="0" err="1"/>
              <a:t>y,Fs</a:t>
            </a:r>
            <a:r>
              <a:rPr lang="en-IN" dirty="0"/>
              <a:t>)end</a:t>
            </a:r>
          </a:p>
        </p:txBody>
      </p:sp>
    </p:spTree>
    <p:extLst>
      <p:ext uri="{BB962C8B-B14F-4D97-AF65-F5344CB8AC3E}">
        <p14:creationId xmlns:p14="http://schemas.microsoft.com/office/powerpoint/2010/main" val="276561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E6BA-33F8-5907-7C5C-24E9CE63B5CF}"/>
              </a:ext>
            </a:extLst>
          </p:cNvPr>
          <p:cNvSpPr>
            <a:spLocks noGrp="1"/>
          </p:cNvSpPr>
          <p:nvPr>
            <p:ph type="title"/>
          </p:nvPr>
        </p:nvSpPr>
        <p:spPr/>
        <p:txBody>
          <a:bodyPr/>
          <a:lstStyle/>
          <a:p>
            <a:r>
              <a:rPr lang="en-IN" dirty="0"/>
              <a:t>PROBLEM 2 INTRODUCTION AND APPROACH</a:t>
            </a:r>
          </a:p>
        </p:txBody>
      </p:sp>
      <p:sp>
        <p:nvSpPr>
          <p:cNvPr id="3" name="Content Placeholder 2">
            <a:extLst>
              <a:ext uri="{FF2B5EF4-FFF2-40B4-BE49-F238E27FC236}">
                <a16:creationId xmlns:a16="http://schemas.microsoft.com/office/drawing/2014/main" id="{9A0EAF52-F741-5E4B-905D-4F34B953FDE1}"/>
              </a:ext>
            </a:extLst>
          </p:cNvPr>
          <p:cNvSpPr>
            <a:spLocks noGrp="1"/>
          </p:cNvSpPr>
          <p:nvPr>
            <p:ph idx="1"/>
          </p:nvPr>
        </p:nvSpPr>
        <p:spPr/>
        <p:txBody>
          <a:bodyPr/>
          <a:lstStyle/>
          <a:p>
            <a:r>
              <a:rPr lang="en-US" dirty="0"/>
              <a:t>Part 2 - Cancel the echo</a:t>
            </a:r>
          </a:p>
          <a:p>
            <a:r>
              <a:rPr lang="en-US" dirty="0"/>
              <a:t>In this section, you will be presented with an audio signal containing an echo with non-uniform</a:t>
            </a:r>
          </a:p>
          <a:p>
            <a:r>
              <a:rPr lang="en-US" dirty="0"/>
              <a:t>delays. Your task is to implement an echo cancellation algorithm to remove the echo components</a:t>
            </a:r>
          </a:p>
          <a:p>
            <a:r>
              <a:rPr lang="en-US" dirty="0"/>
              <a:t>from the signal, leaving only the original, clean audio.</a:t>
            </a:r>
          </a:p>
          <a:p>
            <a:r>
              <a:rPr lang="en-US" dirty="0"/>
              <a:t>APPROACH: GIVEN DESIRED SIGNAL  USED OF LMS(LEAST MEAN SQUARE) METHOD WITH THE HELP OF THE CONCEPT OF ADAPTIVE FILTERS.</a:t>
            </a:r>
          </a:p>
          <a:p>
            <a:endParaRPr lang="en-IN" dirty="0"/>
          </a:p>
        </p:txBody>
      </p:sp>
    </p:spTree>
    <p:extLst>
      <p:ext uri="{BB962C8B-B14F-4D97-AF65-F5344CB8AC3E}">
        <p14:creationId xmlns:p14="http://schemas.microsoft.com/office/powerpoint/2010/main" val="34453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269BB-55DC-0CFA-8A16-0F12CCB30C6B}"/>
              </a:ext>
            </a:extLst>
          </p:cNvPr>
          <p:cNvSpPr>
            <a:spLocks noGrp="1"/>
          </p:cNvSpPr>
          <p:nvPr>
            <p:ph type="title"/>
          </p:nvPr>
        </p:nvSpPr>
        <p:spPr/>
        <p:txBody>
          <a:bodyPr/>
          <a:lstStyle/>
          <a:p>
            <a:r>
              <a:rPr lang="en-IN" dirty="0"/>
              <a:t>THE LMS APPROACH</a:t>
            </a:r>
          </a:p>
        </p:txBody>
      </p:sp>
      <p:sp>
        <p:nvSpPr>
          <p:cNvPr id="3" name="Content Placeholder 2">
            <a:extLst>
              <a:ext uri="{FF2B5EF4-FFF2-40B4-BE49-F238E27FC236}">
                <a16:creationId xmlns:a16="http://schemas.microsoft.com/office/drawing/2014/main" id="{D964EEAA-D54F-961C-AD57-79B189F8FA8F}"/>
              </a:ext>
            </a:extLst>
          </p:cNvPr>
          <p:cNvSpPr>
            <a:spLocks noGrp="1"/>
          </p:cNvSpPr>
          <p:nvPr>
            <p:ph idx="1"/>
          </p:nvPr>
        </p:nvSpPr>
        <p:spPr/>
        <p:txBody>
          <a:bodyPr/>
          <a:lstStyle/>
          <a:p>
            <a:r>
              <a:rPr lang="en-US" sz="3200" dirty="0"/>
              <a:t>The Least Mean Squares (LMS) algorithm is a widely used adaptive filter algorithm in the field of digital signal processing. Adaptive filters are systems that can automatically adjust their parameters based on the input signals to optimize some criteria. The LMS algorithm is particularly popular for applications such as noise cancellation, system identification, and equalization</a:t>
            </a:r>
          </a:p>
          <a:p>
            <a:endParaRPr lang="en-IN" dirty="0"/>
          </a:p>
        </p:txBody>
      </p:sp>
    </p:spTree>
    <p:extLst>
      <p:ext uri="{BB962C8B-B14F-4D97-AF65-F5344CB8AC3E}">
        <p14:creationId xmlns:p14="http://schemas.microsoft.com/office/powerpoint/2010/main" val="3666762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115</TotalTime>
  <Words>1259</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Lucida Sans Unicode</vt:lpstr>
      <vt:lpstr>Roboto</vt:lpstr>
      <vt:lpstr>Rockwell</vt:lpstr>
      <vt:lpstr>Rockwell Condensed</vt:lpstr>
      <vt:lpstr>Times New Roman</vt:lpstr>
      <vt:lpstr>Verdana</vt:lpstr>
      <vt:lpstr>Wingdings</vt:lpstr>
      <vt:lpstr>Wood Type</vt:lpstr>
      <vt:lpstr>SIGNAL PROCESSING MONSOON PROJECT</vt:lpstr>
      <vt:lpstr>WHAT IS AN ECHO? </vt:lpstr>
      <vt:lpstr>ECHO VERSUS ORIGINAL SIGNAL</vt:lpstr>
      <vt:lpstr>ECHO VERSUS ORIGINAL SIGNAL</vt:lpstr>
      <vt:lpstr>PROBLEM INTRODUCTION AND APPROACH</vt:lpstr>
      <vt:lpstr>APPROACH (CONTINUED)</vt:lpstr>
      <vt:lpstr>MATLAB SCRIPT FOR THIS APPROACH</vt:lpstr>
      <vt:lpstr>PROBLEM 2 INTRODUCTION AND APPROACH</vt:lpstr>
      <vt:lpstr>THE LMS APPROACH</vt:lpstr>
      <vt:lpstr>LMS ALGORITHM</vt:lpstr>
      <vt:lpstr>LMS ALGORITHM(CONTUINUED)</vt:lpstr>
      <vt:lpstr>LMS ALGORITHM(CONTINUED)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 PROCESSING MONSOON PROJECT</dc:title>
  <dc:creator>manas deshmukh</dc:creator>
  <cp:lastModifiedBy>manas deshmukh</cp:lastModifiedBy>
  <cp:revision>1</cp:revision>
  <dcterms:created xsi:type="dcterms:W3CDTF">2023-12-04T15:50:48Z</dcterms:created>
  <dcterms:modified xsi:type="dcterms:W3CDTF">2023-12-04T17:46:22Z</dcterms:modified>
</cp:coreProperties>
</file>