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p:scale>
          <a:sx n="165" d="100"/>
          <a:sy n="165"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4/22/2024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9085104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3957346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2668021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4391436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2654977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4989037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1640926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9204402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9849774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7448496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5924329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52574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22" name="图片" descr="Logo  Description automatically generated"/>
          <p:cNvPicPr>
            <a:picLocks noChangeAspect="1"/>
          </p:cNvPicPr>
          <p:nvPr/>
        </p:nvPicPr>
        <p:blipFill>
          <a:blip r:embed="rId2" cstate="print"/>
          <a:stretch>
            <a:fillRect/>
          </a:stretch>
        </p:blipFill>
        <p:spPr>
          <a:xfrm rot="0">
            <a:off x="10485002" y="6437910"/>
            <a:ext cx="1125804" cy="365126"/>
          </a:xfrm>
          <a:prstGeom prst="rect"/>
          <a:noFill/>
          <a:ln w="12700" cmpd="sng" cap="flat">
            <a:noFill/>
            <a:prstDash val="solid"/>
            <a:miter/>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7"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4/22/2024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noGrp="1"/>
          </p:cNvSpPr>
          <p:nvPr>
            <p:ph type="sldNum"/>
          </p:nvPr>
        </p:nvSpPr>
        <p:spPr>
          <a:xfrm rot="0">
            <a:off x="10558300" y="6423914"/>
            <a:ext cx="105251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46590857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108280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838232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  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4/22/2024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96780180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60"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59"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58" name="图片" descr="Logo  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54"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5"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4/22/2024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6"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57"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82976132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8790302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096967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9108977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7693995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508668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8102446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4927778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189031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4/22/2024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  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426354887"/>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C</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U</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R</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R</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ENT</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 </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R</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E</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N</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T</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A</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L</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 </a:t>
            </a:r>
            <a:br>
              <a:rPr lang="zh-CN" altLang="en-US" sz="3600" b="1" i="0" u="none" strike="noStrike" kern="1200" cap="all" spc="0" baseline="0">
                <a:solidFill>
                  <a:schemeClr val="accent1"/>
                </a:solidFill>
                <a:latin typeface="Arial" pitchFamily="34" charset="0"/>
                <a:ea typeface="华文中宋" pitchFamily="0" charset="0"/>
                <a:cs typeface="Arial" pitchFamily="34" charset="0"/>
              </a:rPr>
            </a:br>
            <a:r>
              <a:rPr lang="en-US" altLang="zh-CN" sz="3600" b="1" i="0" u="none" strike="noStrike" kern="1200" cap="all" spc="0" baseline="0">
                <a:solidFill>
                  <a:schemeClr val="accent1"/>
                </a:solidFill>
                <a:latin typeface="Arial" pitchFamily="34" charset="0"/>
                <a:ea typeface="华文中宋" pitchFamily="0" charset="0"/>
                <a:cs typeface="Arial" pitchFamily="34" charset="0"/>
              </a:rPr>
              <a:t>B</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I</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K</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E</a:t>
            </a:r>
            <a:r>
              <a:rPr lang="en-US" altLang="zh-CN" sz="3600" b="1" i="0" u="none" strike="noStrike" kern="1200" cap="all" spc="0" baseline="0">
                <a:solidFill>
                  <a:schemeClr val="accent1"/>
                </a:solidFill>
                <a:latin typeface="Arial" pitchFamily="34" charset="0"/>
                <a:ea typeface="华文中宋" pitchFamily="0" charset="0"/>
                <a:cs typeface="Arial" pitchFamily="34" charset="0"/>
              </a:rPr>
              <a:t>S</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117529" y="4586365"/>
            <a:ext cx="7980183" cy="1272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Pradip Raj D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2</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1</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0</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8</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2</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1</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2</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0</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5</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073</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K</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I</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N</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G</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S</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E</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n</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g</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i</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n</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eering</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C</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o</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l</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l</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eg</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B</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T</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e</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c</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h</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I</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n</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f</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o</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rmation</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T</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e</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c</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h</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nology</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32457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ct val="20000"/>
              </a:spcBef>
              <a:spcAft>
                <a:spcPts val="600"/>
              </a:spcAft>
              <a:buNone/>
            </a:pPr>
            <a:r>
              <a:rPr lang="en-US" altLang="zh-CN" sz="1700" b="0" i="0" u="none" strike="noStrike" kern="1200" cap="none" spc="0" baseline="0">
                <a:solidFill>
                  <a:srgbClr val="0F0F0F"/>
                </a:solidFill>
                <a:latin typeface="Franklin Gothic Book" pitchFamily="0" charset="0"/>
                <a:ea typeface="Franklin Gothic Book" pitchFamily="0" charset="0"/>
                <a:cs typeface="Franklin Gothic Book" pitchFamily="0" charset="0"/>
              </a:rPr>
              <a:t>As an AI language model, I don't have direct access to current databases or external sources, including specific references about rental bikes. However, I can suggest some general sources where you can find information about rental bikes, including:</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90000"/>
              </a:lnSpc>
              <a:spcBef>
                <a:spcPct val="20000"/>
              </a:spcBef>
              <a:spcAft>
                <a:spcPts val="600"/>
              </a:spcAft>
              <a:buNone/>
            </a:pPr>
            <a:r>
              <a:rPr lang="en-US" altLang="zh-CN" sz="1700" b="0" i="0" u="none" strike="noStrike" kern="1200" cap="none" spc="0" baseline="0">
                <a:solidFill>
                  <a:srgbClr val="0F0F0F"/>
                </a:solidFill>
                <a:latin typeface="Franklin Gothic Book" pitchFamily="0" charset="0"/>
                <a:ea typeface="Franklin Gothic Book" pitchFamily="0" charset="0"/>
                <a:cs typeface="Franklin Gothic Book" pitchFamily="0" charset="0"/>
              </a:rPr>
              <a:t>1. Industry Reports and Market Analysis</a:t>
            </a:r>
            <a:r>
              <a:rPr lang="en-US" altLang="zh-CN" sz="17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1700" b="0" i="0" u="none" strike="noStrike" kern="1200" cap="none" spc="0" baseline="0">
                <a:solidFill>
                  <a:srgbClr val="0F0F0F"/>
                </a:solidFill>
                <a:latin typeface="Franklin Gothic Book" pitchFamily="0" charset="0"/>
                <a:ea typeface="Franklin Gothic Book" pitchFamily="0" charset="0"/>
                <a:cs typeface="Franklin Gothic Book" pitchFamily="0" charset="0"/>
              </a:rPr>
              <a:t>: Look for reports from market research firms such as IBISWorld, Statista, and MarketResearch.com, which often provide insights into the bike-sharing industry, trends, and market projections.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90000"/>
              </a:lnSpc>
              <a:spcBef>
                <a:spcPct val="20000"/>
              </a:spcBef>
              <a:spcAft>
                <a:spcPts val="600"/>
              </a:spcAft>
              <a:buNone/>
            </a:pPr>
            <a:r>
              <a:rPr lang="en-US" altLang="zh-CN" sz="1700" b="0" i="0" u="none" strike="noStrike" kern="1200" cap="none" spc="0" baseline="0">
                <a:solidFill>
                  <a:srgbClr val="0F0F0F"/>
                </a:solidFill>
                <a:latin typeface="Franklin Gothic Book" pitchFamily="0" charset="0"/>
                <a:ea typeface="Franklin Gothic Book" pitchFamily="0" charset="0"/>
                <a:cs typeface="Franklin Gothic Book" pitchFamily="0" charset="0"/>
              </a:rPr>
              <a:t>2. Academic Journals and Publications</a:t>
            </a:r>
            <a:r>
              <a:rPr lang="en-US" altLang="zh-CN" sz="17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1700" b="0" i="0" u="none" strike="noStrike" kern="1200" cap="none" spc="0" baseline="0">
                <a:solidFill>
                  <a:srgbClr val="0F0F0F"/>
                </a:solidFill>
                <a:latin typeface="Franklin Gothic Book" pitchFamily="0" charset="0"/>
                <a:ea typeface="Franklin Gothic Book" pitchFamily="0" charset="0"/>
                <a:cs typeface="Franklin Gothic Book" pitchFamily="0" charset="0"/>
              </a:rPr>
              <a:t>: Search academic databases like Google Scholar, JSTOR, or PubMed for research articles and studies on bike-sharing programs, urban transportation, and sustainable mobility solutions.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90000"/>
              </a:lnSpc>
              <a:spcBef>
                <a:spcPct val="20000"/>
              </a:spcBef>
              <a:spcAft>
                <a:spcPts val="600"/>
              </a:spcAft>
              <a:buNone/>
            </a:pPr>
            <a:r>
              <a:rPr lang="en-US" altLang="zh-CN" sz="1700" b="0" i="0" u="none" strike="noStrike" kern="1200" cap="none" spc="0" baseline="0">
                <a:solidFill>
                  <a:srgbClr val="0F0F0F"/>
                </a:solidFill>
                <a:latin typeface="Franklin Gothic Book" pitchFamily="0" charset="0"/>
                <a:ea typeface="Franklin Gothic Book" pitchFamily="0" charset="0"/>
                <a:cs typeface="Franklin Gothic Book" pitchFamily="0" charset="0"/>
              </a:rPr>
              <a:t>3. Government and Transportation Authority Websites</a:t>
            </a:r>
            <a:r>
              <a:rPr lang="en-US" altLang="zh-CN" sz="17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1700" b="0" i="0" u="none" strike="noStrike" kern="1200" cap="none" spc="0" baseline="0">
                <a:solidFill>
                  <a:srgbClr val="0F0F0F"/>
                </a:solidFill>
                <a:latin typeface="Franklin Gothic Book" pitchFamily="0" charset="0"/>
                <a:ea typeface="Franklin Gothic Book" pitchFamily="0" charset="0"/>
                <a:cs typeface="Franklin Gothic Book" pitchFamily="0" charset="0"/>
              </a:rPr>
              <a:t>:</a:t>
            </a:r>
            <a:r>
              <a:rPr lang="en-US" altLang="zh-CN" sz="1700" b="0" i="0" u="none" strike="noStrike" kern="1200" cap="none" spc="0" baseline="0">
                <a:solidFill>
                  <a:srgbClr val="0F0F0F"/>
                </a:solidFill>
                <a:latin typeface="Franklin Gothic Book" pitchFamily="0" charset="0"/>
                <a:ea typeface="Franklin Gothic Book" pitchFamily="0" charset="0"/>
                <a:cs typeface="Franklin Gothic Book" pitchFamily="0" charset="0"/>
              </a:rPr>
              <a:t> Explore websites of local governments, transportation departments, and city planning organizations, as they may publish reports, studies, and policies related to bike-sharing initiatives in your area.</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90000"/>
              </a:lnSpc>
              <a:spcBef>
                <a:spcPct val="20000"/>
              </a:spcBef>
              <a:spcAft>
                <a:spcPts val="600"/>
              </a:spcAft>
              <a:buNone/>
            </a:pPr>
            <a:r>
              <a:rPr lang="en-US" altLang="zh-CN" sz="1700" b="0" i="0" u="none" strike="noStrike" kern="1200" cap="none" spc="0" baseline="0">
                <a:solidFill>
                  <a:srgbClr val="0F0F0F"/>
                </a:solidFill>
                <a:latin typeface="Franklin Gothic Book" pitchFamily="0" charset="0"/>
                <a:ea typeface="Franklin Gothic Book" pitchFamily="0" charset="0"/>
                <a:cs typeface="Franklin Gothic Book" pitchFamily="0" charset="0"/>
              </a:rPr>
              <a:t>4. News Outlets and Media Coverage</a:t>
            </a:r>
            <a:r>
              <a:rPr lang="en-US" altLang="zh-CN" sz="17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1700" b="0" i="0" u="none" strike="noStrike" kern="1200" cap="none" spc="0" baseline="0">
                <a:solidFill>
                  <a:srgbClr val="0F0F0F"/>
                </a:solidFill>
                <a:latin typeface="Franklin Gothic Book" pitchFamily="0" charset="0"/>
                <a:ea typeface="Franklin Gothic Book" pitchFamily="0" charset="0"/>
                <a:cs typeface="Franklin Gothic Book" pitchFamily="0" charset="0"/>
              </a:rPr>
              <a:t>: Check news websites, magazines, and blogs for articles, interviews, and feature stories about rental bike programs, innovations, and challenges faced by operators in different cities worldwide.</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90000"/>
              </a:lnSpc>
              <a:spcBef>
                <a:spcPct val="20000"/>
              </a:spcBef>
              <a:spcAft>
                <a:spcPts val="600"/>
              </a:spcAft>
              <a:buNone/>
            </a:pPr>
            <a:r>
              <a:rPr lang="en-US" altLang="zh-CN" sz="1700" b="0" i="0" u="none" strike="noStrike" kern="1200" cap="none" spc="0" baseline="0">
                <a:solidFill>
                  <a:srgbClr val="0F0F0F"/>
                </a:solidFill>
                <a:latin typeface="Franklin Gothic Book" pitchFamily="0" charset="0"/>
                <a:ea typeface="Franklin Gothic Book" pitchFamily="0" charset="0"/>
                <a:cs typeface="Franklin Gothic Book" pitchFamily="0" charset="0"/>
              </a:rPr>
              <a:t>5. Company Websites and Press Releases</a:t>
            </a:r>
            <a:r>
              <a:rPr lang="en-US" altLang="zh-CN" sz="17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1700" b="0" i="0" u="none" strike="noStrike" kern="1200" cap="none" spc="0" baseline="0">
                <a:solidFill>
                  <a:srgbClr val="0F0F0F"/>
                </a:solidFill>
                <a:latin typeface="Franklin Gothic Book" pitchFamily="0" charset="0"/>
                <a:ea typeface="Franklin Gothic Book" pitchFamily="0" charset="0"/>
                <a:cs typeface="Franklin Gothic Book" pitchFamily="0" charset="0"/>
              </a:rPr>
              <a:t>:</a:t>
            </a:r>
            <a:r>
              <a:rPr lang="en-US" altLang="zh-CN" sz="1700" b="0" i="0" u="none" strike="noStrike" kern="1200" cap="none" spc="0" baseline="0">
                <a:solidFill>
                  <a:srgbClr val="0F0F0F"/>
                </a:solidFill>
                <a:latin typeface="Franklin Gothic Book" pitchFamily="0" charset="0"/>
                <a:ea typeface="Franklin Gothic Book" pitchFamily="0" charset="0"/>
                <a:cs typeface="Franklin Gothic Book" pitchFamily="0" charset="0"/>
              </a:rPr>
              <a:t> Visit the official websites of prominent rental bike operators such as Lime, Bird, and Citi Bike, where you can find information about their services, partnerships, and company announcements.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90000"/>
              </a:lnSpc>
              <a:spcBef>
                <a:spcPct val="20000"/>
              </a:spcBef>
              <a:spcAft>
                <a:spcPts val="600"/>
              </a:spcAft>
              <a:buNone/>
            </a:pPr>
            <a:r>
              <a:rPr lang="en-US" altLang="zh-CN" sz="1700" b="0" i="0" u="none" strike="noStrike" kern="1200" cap="none" spc="0" baseline="0">
                <a:solidFill>
                  <a:srgbClr val="0F0F0F"/>
                </a:solidFill>
                <a:latin typeface="Franklin Gothic Book" pitchFamily="0" charset="0"/>
                <a:ea typeface="Franklin Gothic Book" pitchFamily="0" charset="0"/>
                <a:cs typeface="Franklin Gothic Book" pitchFamily="0" charset="0"/>
              </a:rPr>
              <a:t>6. Industry Conferences and Events</a:t>
            </a:r>
            <a:r>
              <a:rPr lang="en-US" altLang="zh-CN" sz="17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17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Attend conferences, seminars, and workshops related to urban transportation, sustainability, and shared mobility to learn about the latest developments and best practices in the rental bike industry.</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90000"/>
              </a:lnSpc>
              <a:spcBef>
                <a:spcPct val="20000"/>
              </a:spcBef>
              <a:spcAft>
                <a:spcPts val="600"/>
              </a:spcAft>
              <a:buNone/>
            </a:pPr>
            <a:r>
              <a:rPr lang="en-US" altLang="zh-CN" sz="1700" b="0" i="0" u="none" strike="noStrike" kern="1200" cap="none" spc="0" baseline="0">
                <a:solidFill>
                  <a:srgbClr val="0F0F0F"/>
                </a:solidFill>
                <a:latin typeface="Franklin Gothic Book" pitchFamily="0" charset="0"/>
                <a:ea typeface="Franklin Gothic Book" pitchFamily="0" charset="0"/>
                <a:cs typeface="Franklin Gothic Book" pitchFamily="0" charset="0"/>
              </a:rPr>
              <a:t>When citing sources or references, remember to follow academic or professional citation standards appropriate to your context, such as APA, MLA, or Chicago style.</a:t>
            </a: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30190031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64371267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7"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26029029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53754077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Certainly! Here's a more detailed proposed solution for current rental bikes: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1. Mobile App Development</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 </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 Develop a user-friendly mobile application that allows users to easily locate, unlock, and rent bikes. The app should be available on both iOS and Android platforms.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2. Real-Time Bike Availability Tracking</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 </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 Implement a feature in the app that provides real-time information on the availability of bikes at various rental stations. This helps users plan their trips more efficiently.</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3. </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 </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Seamless Payment Integration</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 </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 Integrate secure payment gateways into the app to allow users to make payments for bike rentals seamlessly. Multiple payment options such as credit/debit cards, mobile wallets, and even integration with transportation cards can be considered.</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4. User-Friendly Interface</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 </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 Design an intuitive and visually appealing interface for the app to enhance user experience. Include features such as search functionality, filters for bike types, and easy navigation to rental stations.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5. </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 </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Incentives for Returning Bikes</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 </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 Implement a rewards program or incentives for users who return bikes to designated stations. This could include discounts on future rentals, loyalty points, or other perks to encourage responsible usage.</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6. </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Smart Locks or GPS Trackers</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 </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 Equip bikes with smart locks or GPS trackers to enhance security and prevent theft. This allows for easy tracking of bikes in case of loss or misuse.</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7. Regular Maintenance and Repair Schedules</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 </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 Establish regular maintenance and repair schedules for bikes to ensure they are always in good working condition. This includes regular inspections, cleaning, and prompt repairs when needed.</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8. User Feedback Mechanism</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 </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 Incorporate a feedback mechanism into the app to gather user insights and suggestions for improvement. This helps in continuously refining the service based on user needs and preferences.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9. </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P</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romotional Campaigns</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 </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 Launch promotional campaigns to raise awareness about the rental bike service and attract more users. This could include digital marketing, partnerships with local businesses, and community outreach events.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By implementing these measures, the rental bike service can provide a convenient and reliable transportation option for users while ensuring operational efficiency and sustainability.</a:t>
            </a: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79923973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ct val="20000"/>
              </a:spcBef>
              <a:spcAft>
                <a:spcPts val="600"/>
              </a:spcAft>
              <a:buNone/>
            </a:pPr>
            <a:r>
              <a:rPr lang="en-US" altLang="zh-CN" sz="1200" b="1" i="0" u="none" strike="noStrike" kern="1200" cap="none" spc="0" baseline="0">
                <a:solidFill>
                  <a:srgbClr val="0F0F0F"/>
                </a:solidFill>
                <a:latin typeface="Franklin Gothic Book" pitchFamily="0" charset="0"/>
                <a:ea typeface="Franklin Gothic Book" pitchFamily="0" charset="0"/>
                <a:cs typeface="Franklin Gothic Book" pitchFamily="0" charset="0"/>
              </a:rPr>
              <a:t>A system approach for current rental bikes involves considering various components and their interactions to ensure the efficient functioning of the rental bike service. Here's a detailed breakdown:</a:t>
            </a:r>
            <a:endParaRPr lang="en-US" altLang="zh-CN" sz="11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90000"/>
              </a:lnSpc>
              <a:spcBef>
                <a:spcPct val="20000"/>
              </a:spcBef>
              <a:spcAft>
                <a:spcPts val="600"/>
              </a:spcAft>
              <a:buNone/>
            </a:pPr>
            <a:r>
              <a:rPr lang="en-US" altLang="zh-CN" sz="1200" b="1" i="0" u="none" strike="noStrike" kern="1200" cap="none" spc="0" baseline="0">
                <a:solidFill>
                  <a:srgbClr val="0F0F0F"/>
                </a:solidFill>
                <a:latin typeface="Franklin Gothic Book" pitchFamily="0" charset="0"/>
                <a:ea typeface="Franklin Gothic Book" pitchFamily="0" charset="0"/>
                <a:cs typeface="Franklin Gothic Book" pitchFamily="0" charset="0"/>
              </a:rPr>
              <a:t>1. Hardware Infrastructure</a:t>
            </a:r>
            <a:r>
              <a:rPr lang="en-US" altLang="zh-CN" sz="1200" b="1"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1200" b="1" i="0" u="none" strike="noStrike" kern="1200" cap="none" spc="0" baseline="0">
                <a:solidFill>
                  <a:srgbClr val="0F0F0F"/>
                </a:solidFill>
                <a:latin typeface="Franklin Gothic Book" pitchFamily="0" charset="0"/>
                <a:ea typeface="Franklin Gothic Book" pitchFamily="0" charset="0"/>
                <a:cs typeface="Franklin Gothic Book" pitchFamily="0" charset="0"/>
              </a:rPr>
              <a:t>: This includes the physical components such as bikes, docking stations, and kiosks. Each bike should be equipped with a unique identifier, such as RFID or QR code, for tracking and identification purposes. Docking stations should be strategically placed in high-traffic areas for easy access.</a:t>
            </a:r>
            <a:endParaRPr lang="en-US" altLang="zh-CN" sz="11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90000"/>
              </a:lnSpc>
              <a:spcBef>
                <a:spcPct val="20000"/>
              </a:spcBef>
              <a:spcAft>
                <a:spcPts val="600"/>
              </a:spcAft>
              <a:buNone/>
            </a:pPr>
            <a:r>
              <a:rPr lang="en-US" altLang="zh-CN" sz="1200" b="1" i="0" u="none" strike="noStrike" kern="1200" cap="none" spc="0" baseline="0">
                <a:solidFill>
                  <a:srgbClr val="0F0F0F"/>
                </a:solidFill>
                <a:latin typeface="Franklin Gothic Book" pitchFamily="0" charset="0"/>
                <a:ea typeface="Franklin Gothic Book" pitchFamily="0" charset="0"/>
                <a:cs typeface="Franklin Gothic Book" pitchFamily="0" charset="0"/>
              </a:rPr>
              <a:t>2. Software Platform</a:t>
            </a:r>
            <a:r>
              <a:rPr lang="en-US" altLang="zh-CN" sz="1200" b="1"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1200" b="1" i="0" u="none" strike="noStrike" kern="1200" cap="none" spc="0" baseline="0">
                <a:solidFill>
                  <a:srgbClr val="0F0F0F"/>
                </a:solidFill>
                <a:latin typeface="Franklin Gothic Book" pitchFamily="0" charset="0"/>
                <a:ea typeface="Franklin Gothic Book" pitchFamily="0" charset="0"/>
                <a:cs typeface="Franklin Gothic Book" pitchFamily="0" charset="0"/>
              </a:rPr>
              <a:t>: Develop a robust software platform that integrates with the hardware infrastructure and facilitates key functionalities such as bike rental, payment processing, bike tracking, and user management. The platform should be scalable, secure, and user-friendly.</a:t>
            </a:r>
            <a:endParaRPr lang="en-US" altLang="zh-CN" sz="11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90000"/>
              </a:lnSpc>
              <a:spcBef>
                <a:spcPct val="20000"/>
              </a:spcBef>
              <a:spcAft>
                <a:spcPts val="600"/>
              </a:spcAft>
              <a:buNone/>
            </a:pPr>
            <a:r>
              <a:rPr lang="en-US" altLang="zh-CN" sz="1200" b="1" i="0" u="none" strike="noStrike" kern="1200" cap="none" spc="0" baseline="0">
                <a:solidFill>
                  <a:srgbClr val="0F0F0F"/>
                </a:solidFill>
                <a:latin typeface="Franklin Gothic Book" pitchFamily="0" charset="0"/>
                <a:ea typeface="Franklin Gothic Book" pitchFamily="0" charset="0"/>
                <a:cs typeface="Franklin Gothic Book" pitchFamily="0" charset="0"/>
              </a:rPr>
              <a:t>3. Mobile Application</a:t>
            </a:r>
            <a:r>
              <a:rPr lang="en-US" altLang="zh-CN" sz="1200" b="1"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1200" b="1" i="0" u="none" strike="noStrike" kern="1200" cap="none" spc="0" baseline="0">
                <a:solidFill>
                  <a:srgbClr val="0F0F0F"/>
                </a:solidFill>
                <a:latin typeface="Franklin Gothic Book" pitchFamily="0" charset="0"/>
                <a:ea typeface="Franklin Gothic Book" pitchFamily="0" charset="0"/>
                <a:cs typeface="Franklin Gothic Book" pitchFamily="0" charset="0"/>
              </a:rPr>
              <a:t>: Design a user-friendly mobile application that allows users to locate nearby bikes, unlock them, and make payments seamlessly. The app should provide real-time information on bike availability, rental history, and account management features.</a:t>
            </a:r>
            <a:endParaRPr lang="en-US" altLang="zh-CN" sz="11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90000"/>
              </a:lnSpc>
              <a:spcBef>
                <a:spcPct val="20000"/>
              </a:spcBef>
              <a:spcAft>
                <a:spcPts val="600"/>
              </a:spcAft>
              <a:buNone/>
            </a:pPr>
            <a:r>
              <a:rPr lang="en-US" altLang="zh-CN" sz="1200" b="1" i="0" u="none" strike="noStrike" kern="1200" cap="none" spc="0" baseline="0">
                <a:solidFill>
                  <a:srgbClr val="0F0F0F"/>
                </a:solidFill>
                <a:latin typeface="Franklin Gothic Book" pitchFamily="0" charset="0"/>
                <a:ea typeface="Franklin Gothic Book" pitchFamily="0" charset="0"/>
                <a:cs typeface="Franklin Gothic Book" pitchFamily="0" charset="0"/>
              </a:rPr>
              <a:t>4. Payment Gateway Integration</a:t>
            </a:r>
            <a:r>
              <a:rPr lang="en-US" altLang="zh-CN" sz="1200" b="1"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1200" b="1" i="0" u="none" strike="noStrike" kern="1200" cap="none" spc="0" baseline="0">
                <a:solidFill>
                  <a:srgbClr val="0F0F0F"/>
                </a:solidFill>
                <a:latin typeface="Franklin Gothic Book" pitchFamily="0" charset="0"/>
                <a:ea typeface="Franklin Gothic Book" pitchFamily="0" charset="0"/>
                <a:cs typeface="Franklin Gothic Book" pitchFamily="0" charset="0"/>
              </a:rPr>
              <a:t>: Integrate secure payment gateways into both the mobile app and kiosks to allow users to make payments for bike rentals using credit/debit cards, mobile wallets, or other payment methods.</a:t>
            </a:r>
            <a:endParaRPr lang="en-US" altLang="zh-CN" sz="11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90000"/>
              </a:lnSpc>
              <a:spcBef>
                <a:spcPct val="20000"/>
              </a:spcBef>
              <a:spcAft>
                <a:spcPts val="600"/>
              </a:spcAft>
              <a:buNone/>
            </a:pPr>
            <a:r>
              <a:rPr lang="en-US" altLang="zh-CN" sz="1200" b="1" i="0" u="none" strike="noStrike" kern="1200" cap="none" spc="0" baseline="0">
                <a:solidFill>
                  <a:srgbClr val="0F0F0F"/>
                </a:solidFill>
                <a:latin typeface="Franklin Gothic Book" pitchFamily="0" charset="0"/>
                <a:ea typeface="Franklin Gothic Book" pitchFamily="0" charset="0"/>
                <a:cs typeface="Franklin Gothic Book" pitchFamily="0" charset="0"/>
              </a:rPr>
              <a:t>5. GPS Tracking and Smart Locks</a:t>
            </a:r>
            <a:r>
              <a:rPr lang="en-US" altLang="zh-CN" sz="1200" b="1"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1200" b="1" i="0" u="none" strike="noStrike" kern="1200" cap="none" spc="0" baseline="0">
                <a:solidFill>
                  <a:srgbClr val="0F0F0F"/>
                </a:solidFill>
                <a:latin typeface="Franklin Gothic Book" pitchFamily="0" charset="0"/>
                <a:ea typeface="Franklin Gothic Book" pitchFamily="0" charset="0"/>
                <a:cs typeface="Franklin Gothic Book" pitchFamily="0" charset="0"/>
              </a:rPr>
              <a:t>: Equip each bike with GPS trackers and smart locks to enable real-time tracking of bike locations and secure locking mechanisms. This helps prevent theft and ensures the safety of the bikes.</a:t>
            </a:r>
            <a:endParaRPr lang="en-US" altLang="zh-CN" sz="11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90000"/>
              </a:lnSpc>
              <a:spcBef>
                <a:spcPct val="20000"/>
              </a:spcBef>
              <a:spcAft>
                <a:spcPts val="600"/>
              </a:spcAft>
              <a:buNone/>
            </a:pPr>
            <a:r>
              <a:rPr lang="en-US" altLang="zh-CN" sz="1200" b="1" i="0" u="none" strike="noStrike" kern="1200" cap="none" spc="0" baseline="0">
                <a:solidFill>
                  <a:srgbClr val="0F0F0F"/>
                </a:solidFill>
                <a:latin typeface="Franklin Gothic Book" pitchFamily="0" charset="0"/>
                <a:ea typeface="Franklin Gothic Book" pitchFamily="0" charset="0"/>
                <a:cs typeface="Franklin Gothic Book" pitchFamily="0" charset="0"/>
              </a:rPr>
              <a:t>6. User Authentication and Account Management</a:t>
            </a:r>
            <a:r>
              <a:rPr lang="en-US" altLang="zh-CN" sz="1200" b="1"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1200" b="1" i="0" u="none" strike="noStrike" kern="1200" cap="none" spc="0" baseline="0">
                <a:solidFill>
                  <a:srgbClr val="0F0F0F"/>
                </a:solidFill>
                <a:latin typeface="Franklin Gothic Book" pitchFamily="0" charset="0"/>
                <a:ea typeface="Franklin Gothic Book" pitchFamily="0" charset="0"/>
                <a:cs typeface="Franklin Gothic Book" pitchFamily="0" charset="0"/>
              </a:rPr>
              <a:t>: Implement robust user authentication mechanisms to verify the identity of users and secure their accounts. Provide features for users to create and manage their accounts, view rental history, and update personal information.</a:t>
            </a:r>
            <a:endParaRPr lang="en-US" altLang="zh-CN" sz="11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90000"/>
              </a:lnSpc>
              <a:spcBef>
                <a:spcPct val="20000"/>
              </a:spcBef>
              <a:spcAft>
                <a:spcPts val="600"/>
              </a:spcAft>
              <a:buNone/>
            </a:pPr>
            <a:r>
              <a:rPr lang="en-US" altLang="zh-CN" sz="1200" b="1" i="0" u="none" strike="noStrike" kern="1200" cap="none" spc="0" baseline="0">
                <a:solidFill>
                  <a:srgbClr val="0F0F0F"/>
                </a:solidFill>
                <a:latin typeface="Franklin Gothic Book" pitchFamily="0" charset="0"/>
                <a:ea typeface="Franklin Gothic Book" pitchFamily="0" charset="0"/>
                <a:cs typeface="Franklin Gothic Book" pitchFamily="0" charset="0"/>
              </a:rPr>
              <a:t>7. Maintenance and Repair Management</a:t>
            </a:r>
            <a:r>
              <a:rPr lang="en-US" altLang="zh-CN" sz="1200" b="1"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1200" b="1" i="0" u="none" strike="noStrike" kern="1200" cap="none" spc="0" baseline="0">
                <a:solidFill>
                  <a:srgbClr val="0F0F0F"/>
                </a:solidFill>
                <a:latin typeface="Franklin Gothic Book" pitchFamily="0" charset="0"/>
                <a:ea typeface="Franklin Gothic Book" pitchFamily="0" charset="0"/>
                <a:cs typeface="Franklin Gothic Book" pitchFamily="0" charset="0"/>
              </a:rPr>
              <a:t>: Establish a system for regular maintenance and repair of bikes to ensure they are always in good working condition. This includes scheduling routine inspections, addressing reported issues promptly, and conducting preventive maintenance tasks.</a:t>
            </a:r>
            <a:endParaRPr lang="en-US" altLang="zh-CN" sz="11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90000"/>
              </a:lnSpc>
              <a:spcBef>
                <a:spcPct val="20000"/>
              </a:spcBef>
              <a:spcAft>
                <a:spcPts val="600"/>
              </a:spcAft>
              <a:buNone/>
            </a:pPr>
            <a:r>
              <a:rPr lang="en-US" altLang="zh-CN" sz="1200" b="1" i="0" u="none" strike="noStrike" kern="1200" cap="none" spc="0" baseline="0">
                <a:solidFill>
                  <a:srgbClr val="0F0F0F"/>
                </a:solidFill>
                <a:latin typeface="Franklin Gothic Book" pitchFamily="0" charset="0"/>
                <a:ea typeface="Franklin Gothic Book" pitchFamily="0" charset="0"/>
                <a:cs typeface="Franklin Gothic Book" pitchFamily="0" charset="0"/>
              </a:rPr>
              <a:t>8. Data Analytics and Insights</a:t>
            </a:r>
            <a:r>
              <a:rPr lang="en-US" altLang="zh-CN" sz="1200" b="1"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1200" b="1" i="0" u="none" strike="noStrike" kern="1200" cap="none" spc="0" baseline="0">
                <a:solidFill>
                  <a:srgbClr val="0F0F0F"/>
                </a:solidFill>
                <a:latin typeface="Franklin Gothic Book" pitchFamily="0" charset="0"/>
                <a:ea typeface="Franklin Gothic Book" pitchFamily="0" charset="0"/>
                <a:cs typeface="Franklin Gothic Book" pitchFamily="0" charset="0"/>
              </a:rPr>
              <a:t>:</a:t>
            </a:r>
            <a:r>
              <a:rPr lang="en-US" altLang="zh-CN" sz="1200" b="1" i="0" u="none" strike="noStrike" kern="1200" cap="none" spc="0" baseline="0">
                <a:solidFill>
                  <a:srgbClr val="0F0F0F"/>
                </a:solidFill>
                <a:latin typeface="Franklin Gothic Book" pitchFamily="0" charset="0"/>
                <a:ea typeface="Franklin Gothic Book" pitchFamily="0" charset="0"/>
                <a:cs typeface="Franklin Gothic Book" pitchFamily="0" charset="0"/>
              </a:rPr>
              <a:t> Utilize data analytics tools to gather insights from user behavior, bike usage patterns, and system performance metrics. This information can be used to optimize bike placement, pricing strategies, and operational efficiency.</a:t>
            </a:r>
            <a:endParaRPr lang="en-US" altLang="zh-CN" sz="11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90000"/>
              </a:lnSpc>
              <a:spcBef>
                <a:spcPct val="20000"/>
              </a:spcBef>
              <a:spcAft>
                <a:spcPts val="600"/>
              </a:spcAft>
              <a:buNone/>
            </a:pPr>
            <a:r>
              <a:rPr lang="en-US" altLang="zh-CN" sz="1200" b="1" i="0" u="none" strike="noStrike" kern="1200" cap="none" spc="0" baseline="0">
                <a:solidFill>
                  <a:srgbClr val="0F0F0F"/>
                </a:solidFill>
                <a:latin typeface="Franklin Gothic Book" pitchFamily="0" charset="0"/>
                <a:ea typeface="Franklin Gothic Book" pitchFamily="0" charset="0"/>
                <a:cs typeface="Franklin Gothic Book" pitchFamily="0" charset="0"/>
              </a:rPr>
              <a:t>9. Customer Support and Feedback Mechanisms</a:t>
            </a:r>
            <a:r>
              <a:rPr lang="en-US" altLang="zh-CN" sz="1200" b="1"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1200" b="1" i="0" u="none" strike="noStrike" kern="1200" cap="none" spc="0" baseline="0">
                <a:solidFill>
                  <a:srgbClr val="0F0F0F"/>
                </a:solidFill>
                <a:latin typeface="Franklin Gothic Book" pitchFamily="0" charset="0"/>
                <a:ea typeface="Franklin Gothic Book" pitchFamily="0" charset="0"/>
                <a:cs typeface="Franklin Gothic Book" pitchFamily="0" charset="0"/>
              </a:rPr>
              <a:t>:</a:t>
            </a:r>
            <a:r>
              <a:rPr lang="en-US" altLang="zh-CN" sz="1200" b="1" i="0" u="none" strike="noStrike" kern="1200" cap="none" spc="0" baseline="0">
                <a:solidFill>
                  <a:srgbClr val="0F0F0F"/>
                </a:solidFill>
                <a:latin typeface="Franklin Gothic Book" pitchFamily="0" charset="0"/>
                <a:ea typeface="Franklin Gothic Book" pitchFamily="0" charset="0"/>
                <a:cs typeface="Franklin Gothic Book" pitchFamily="0" charset="0"/>
              </a:rPr>
              <a:t> Offer customer support services through multiple channels such as phone, email, and in-app chat to assist users with any inquiries or issues they may encounter. Implement feedback mechanisms to gather user input and continuously improve the service.</a:t>
            </a:r>
            <a:endParaRPr lang="en-US" altLang="zh-CN" sz="11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90000"/>
              </a:lnSpc>
              <a:spcBef>
                <a:spcPct val="20000"/>
              </a:spcBef>
              <a:spcAft>
                <a:spcPts val="600"/>
              </a:spcAft>
              <a:buNone/>
            </a:pPr>
            <a:r>
              <a:rPr lang="en-US" altLang="zh-CN" sz="1200" b="1" i="0" u="none" strike="noStrike" kern="1200" cap="none" spc="0" baseline="0">
                <a:solidFill>
                  <a:srgbClr val="0F0F0F"/>
                </a:solidFill>
                <a:latin typeface="Franklin Gothic Book" pitchFamily="0" charset="0"/>
                <a:ea typeface="Franklin Gothic Book" pitchFamily="0" charset="0"/>
                <a:cs typeface="Franklin Gothic Book" pitchFamily="0" charset="0"/>
              </a:rPr>
              <a:t>10. Regulatory Compliance and Partnerships</a:t>
            </a:r>
            <a:r>
              <a:rPr lang="en-US" altLang="zh-CN" sz="1200" b="1"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1200" b="1" i="0" u="none" strike="noStrike" kern="1200" cap="none" spc="0" baseline="0">
                <a:solidFill>
                  <a:srgbClr val="0F0F0F"/>
                </a:solidFill>
                <a:latin typeface="Franklin Gothic Book" pitchFamily="0" charset="0"/>
                <a:ea typeface="Franklin Gothic Book" pitchFamily="0" charset="0"/>
                <a:cs typeface="Franklin Gothic Book" pitchFamily="0" charset="0"/>
              </a:rPr>
              <a:t>:</a:t>
            </a:r>
            <a:r>
              <a:rPr lang="en-US" altLang="zh-CN" sz="1200" b="1" i="0" u="none" strike="noStrike" kern="1200" cap="none" spc="0" baseline="0">
                <a:solidFill>
                  <a:srgbClr val="0F0F0F"/>
                </a:solidFill>
                <a:latin typeface="Franklin Gothic Book" pitchFamily="0" charset="0"/>
                <a:ea typeface="Franklin Gothic Book" pitchFamily="0" charset="0"/>
                <a:cs typeface="Franklin Gothic Book" pitchFamily="0" charset="0"/>
              </a:rPr>
              <a:t> Ensure compliance with local regulations related to bike sharing services, such as safety standards and permit requirements. Establish partnerships with local governments, transportation authorities, and other stakeholders to promote the adoption of rental bikes as a sustainable transportation option.</a:t>
            </a:r>
            <a:endParaRPr lang="en-US" altLang="zh-CN" sz="11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90000"/>
              </a:lnSpc>
              <a:spcBef>
                <a:spcPct val="20000"/>
              </a:spcBef>
              <a:spcAft>
                <a:spcPts val="600"/>
              </a:spcAft>
              <a:buNone/>
            </a:pPr>
            <a:r>
              <a:rPr lang="en-US" altLang="zh-CN" sz="1200" b="1" i="0" u="none" strike="noStrike" kern="1200" cap="none" spc="0" baseline="0">
                <a:solidFill>
                  <a:srgbClr val="0F0F0F"/>
                </a:solidFill>
                <a:latin typeface="Franklin Gothic Book" pitchFamily="0" charset="0"/>
                <a:ea typeface="Franklin Gothic Book" pitchFamily="0" charset="0"/>
                <a:cs typeface="Franklin Gothic Book" pitchFamily="0" charset="0"/>
              </a:rPr>
              <a:t>By taking a holistic system approach, rental bike operators can create a seamless and reliable service that meets the needs of users while ensuring operational efficiency and sustainability.</a:t>
            </a:r>
            <a:endParaRPr lang="zh-CN" altLang="en-US" sz="11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91205071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5" name="文本框"/>
          <p:cNvSpPr>
            <a:spLocks noGrp="1"/>
          </p:cNvSpPr>
          <p:nvPr>
            <p:ph type="body" idx="1"/>
          </p:nvPr>
        </p:nvSpPr>
        <p:spPr>
          <a:xfrm rot="6505">
            <a:off x="585767" y="1591473"/>
            <a:ext cx="9637748" cy="4844811"/>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Here's a simplified algorithm and deployment plan for managing rental bikes:</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1. **Initialization**:</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   - Set up the system with information about available bikes, docking stations, user accounts, and rental history.</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2. **User Interaction**:</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   - Users can access the system through a mobile app or physical kiosks.</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   - Options include:</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     - Viewing bike availability.</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     - Renting a bike.</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     - Returning a bike.</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     - Making payments.</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3. **Renting a Bike**:</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   - User selects a nearby docking station with available bikes.</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   - Authenticates via the mobile app or kiosk.</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   - Selects a bike and unlocks it.</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   - System records rental start time.</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4. **Returning a Bike**:</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   - User returns the bike to any docking station.</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   - Authenticates via the mobile app or kiosk.</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   - System records rental end time and calculates charges.</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5. **Payment Processing**:</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   - Calculates rental charges based on duration.</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   - Processes payment securely via integrated payment gateways.</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6. **Maintenance and Repairs**:</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   - System monitors bike status and schedules maintenance as needed.</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7. **Data Management**:</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   - Collects data on bike usage, rental history, and user feedback for analysis.</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8. **Security Measures**:</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   - Utilizes GPS tracking and secure locks to prevent theft.</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9. **Regulatory Compliance**:</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   - Ensures compliance with local regulations and safety standards.</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10. **Continuous Improvement**:</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    - Regularly updates the system based on user feedback and technological advancements.</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Deployment Plan:</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1. **Infrastructure Setup**:</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   - Deploy servers and databases to host the system.</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2. **Mobile App Development**:</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   - Develop a user-friendly mobile app for iOS and Android platforms.</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3. **Kiosk Installation**:</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   - Install physical kiosks at strategic locations for easy access.</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4. **Hardware Integration**:</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   - Equip bikes with smart locks and GPS trackers for seamless operation.</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5. **Payment Gateway Integration**:</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   - Integrate secure payment gateways for smooth transactions.</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6. **Testing and Quality Assurance**:</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   - Conduct thorough testing to ensure system functionality and security.</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7. **Launch and Rollout**:</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   - Gradually roll out the system in phases, starting with select locations.</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8. **Training and Support**:</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   - Provide training for users and support staff on system usage.</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9. **Monitoring and Maintenance**:</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   - Implement monitoring tools to track system performance and address issues promptly.</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10. **Expansion and Growth**:</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    - Scale up the system based on user demand and market trends.</a:t>
            </a:r>
            <a:endParaRPr lang="en-US" altLang="zh-CN" sz="5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500" b="0" i="0" u="none" strike="noStrike" kern="1200" cap="none" spc="0" baseline="0">
                <a:solidFill>
                  <a:srgbClr val="404040"/>
                </a:solidFill>
                <a:latin typeface="Franklin Gothic Book" pitchFamily="0" charset="0"/>
                <a:ea typeface="Franklin Gothic Book" pitchFamily="0" charset="0"/>
                <a:cs typeface="Franklin Gothic Book" pitchFamily="0" charset="0"/>
              </a:rPr>
              <a:t>By following this algorithm and deployment plan, the rental bike system can be effectively managed and deployed to provide a convenient transportation option for users.</a:t>
            </a:r>
            <a:endParaRPr lang="zh-CN" altLang="en-US" sz="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90710095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7"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ct val="20000"/>
              </a:spcBef>
              <a:spcAft>
                <a:spcPts val="600"/>
              </a:spcAft>
              <a:buNone/>
            </a:pPr>
            <a:r>
              <a:rPr lang="en-US" altLang="zh-CN" sz="1900" b="0" i="0" u="none" strike="noStrike" kern="1200" cap="none" spc="0" baseline="0">
                <a:solidFill>
                  <a:srgbClr val="0F0F0F"/>
                </a:solidFill>
                <a:latin typeface="Franklin Gothic Book" pitchFamily="0" charset="0"/>
                <a:ea typeface="Franklin Gothic Book" pitchFamily="0" charset="0"/>
                <a:cs typeface="Franklin Gothic Book" pitchFamily="0" charset="0"/>
              </a:rPr>
              <a:t>As an AI, I can't provide real-time data or specific results for current rental bikes without access to the relevant database or platform. However, typical outcomes or indicators of success for rental bike services may include:</a:t>
            </a:r>
            <a:endParaRPr lang="en-US" altLang="zh-CN" sz="19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90000"/>
              </a:lnSpc>
              <a:spcBef>
                <a:spcPct val="20000"/>
              </a:spcBef>
              <a:spcAft>
                <a:spcPts val="600"/>
              </a:spcAft>
              <a:buNone/>
            </a:pPr>
            <a:r>
              <a:rPr lang="en-US" altLang="zh-CN" sz="1900" b="0" i="0" u="none" strike="noStrike" kern="1200" cap="none" spc="0" baseline="0">
                <a:solidFill>
                  <a:srgbClr val="0F0F0F"/>
                </a:solidFill>
                <a:latin typeface="Franklin Gothic Book" pitchFamily="0" charset="0"/>
                <a:ea typeface="Franklin Gothic Book" pitchFamily="0" charset="0"/>
                <a:cs typeface="Franklin Gothic Book" pitchFamily="0" charset="0"/>
              </a:rPr>
              <a:t>1. User Adoption Rate</a:t>
            </a:r>
            <a:r>
              <a:rPr lang="en-US" altLang="zh-CN" sz="19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1900" b="0" i="0" u="none" strike="noStrike" kern="1200" cap="none" spc="0" baseline="0">
                <a:solidFill>
                  <a:srgbClr val="0F0F0F"/>
                </a:solidFill>
                <a:latin typeface="Franklin Gothic Book" pitchFamily="0" charset="0"/>
                <a:ea typeface="Franklin Gothic Book" pitchFamily="0" charset="0"/>
                <a:cs typeface="Franklin Gothic Book" pitchFamily="0" charset="0"/>
              </a:rPr>
              <a:t>: Measure the number of users who have registered for the service and are actively renting bikes.</a:t>
            </a:r>
            <a:endParaRPr lang="en-US" altLang="zh-CN" sz="19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90000"/>
              </a:lnSpc>
              <a:spcBef>
                <a:spcPct val="20000"/>
              </a:spcBef>
              <a:spcAft>
                <a:spcPts val="600"/>
              </a:spcAft>
              <a:buNone/>
            </a:pPr>
            <a:r>
              <a:rPr lang="en-US" altLang="zh-CN" sz="1900" b="0" i="0" u="none" strike="noStrike" kern="1200" cap="none" spc="0" baseline="0">
                <a:solidFill>
                  <a:srgbClr val="0F0F0F"/>
                </a:solidFill>
                <a:latin typeface="Franklin Gothic Book" pitchFamily="0" charset="0"/>
                <a:ea typeface="Franklin Gothic Book" pitchFamily="0" charset="0"/>
                <a:cs typeface="Franklin Gothic Book" pitchFamily="0" charset="0"/>
              </a:rPr>
              <a:t>2. Bike Utilization Rate</a:t>
            </a:r>
            <a:r>
              <a:rPr lang="en-US" altLang="zh-CN" sz="19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1900" b="0" i="0" u="none" strike="noStrike" kern="1200" cap="none" spc="0" baseline="0">
                <a:solidFill>
                  <a:srgbClr val="0F0F0F"/>
                </a:solidFill>
                <a:latin typeface="Franklin Gothic Book" pitchFamily="0" charset="0"/>
                <a:ea typeface="Franklin Gothic Book" pitchFamily="0" charset="0"/>
                <a:cs typeface="Franklin Gothic Book" pitchFamily="0" charset="0"/>
              </a:rPr>
              <a:t>: Track the percentage of bikes that are in use at any given time to ensure optimal fleet utilization.</a:t>
            </a:r>
            <a:endParaRPr lang="en-US" altLang="zh-CN" sz="19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90000"/>
              </a:lnSpc>
              <a:spcBef>
                <a:spcPct val="20000"/>
              </a:spcBef>
              <a:spcAft>
                <a:spcPts val="600"/>
              </a:spcAft>
              <a:buNone/>
            </a:pPr>
            <a:r>
              <a:rPr lang="en-US" altLang="zh-CN" sz="1900" b="0" i="0" u="none" strike="noStrike" kern="1200" cap="none" spc="0" baseline="0">
                <a:solidFill>
                  <a:srgbClr val="0F0F0F"/>
                </a:solidFill>
                <a:latin typeface="Franklin Gothic Book" pitchFamily="0" charset="0"/>
                <a:ea typeface="Franklin Gothic Book" pitchFamily="0" charset="0"/>
                <a:cs typeface="Franklin Gothic Book" pitchFamily="0" charset="0"/>
              </a:rPr>
              <a:t>3. Customer Satisfaction</a:t>
            </a:r>
            <a:r>
              <a:rPr lang="en-US" altLang="zh-CN" sz="19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1900" b="0" i="0" u="none" strike="noStrike" kern="1200" cap="none" spc="0" baseline="0">
                <a:solidFill>
                  <a:srgbClr val="0F0F0F"/>
                </a:solidFill>
                <a:latin typeface="Franklin Gothic Book" pitchFamily="0" charset="0"/>
                <a:ea typeface="Franklin Gothic Book" pitchFamily="0" charset="0"/>
                <a:cs typeface="Franklin Gothic Book" pitchFamily="0" charset="0"/>
              </a:rPr>
              <a:t>:</a:t>
            </a:r>
            <a:r>
              <a:rPr lang="en-US" altLang="zh-CN" sz="1900" b="0" i="0" u="none" strike="noStrike" kern="1200" cap="none" spc="0" baseline="0">
                <a:solidFill>
                  <a:srgbClr val="0F0F0F"/>
                </a:solidFill>
                <a:latin typeface="Franklin Gothic Book" pitchFamily="0" charset="0"/>
                <a:ea typeface="Franklin Gothic Book" pitchFamily="0" charset="0"/>
                <a:cs typeface="Franklin Gothic Book" pitchFamily="0" charset="0"/>
              </a:rPr>
              <a:t> Gather feedback from users through surveys or ratings on the mobile app to assess satisfaction levels.</a:t>
            </a:r>
            <a:endParaRPr lang="en-US" altLang="zh-CN" sz="19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90000"/>
              </a:lnSpc>
              <a:spcBef>
                <a:spcPct val="20000"/>
              </a:spcBef>
              <a:spcAft>
                <a:spcPts val="600"/>
              </a:spcAft>
              <a:buNone/>
            </a:pPr>
            <a:r>
              <a:rPr lang="en-US" altLang="zh-CN" sz="1900" b="0" i="0" u="none" strike="noStrike" kern="1200" cap="none" spc="0" baseline="0">
                <a:solidFill>
                  <a:srgbClr val="0F0F0F"/>
                </a:solidFill>
                <a:latin typeface="Franklin Gothic Book" pitchFamily="0" charset="0"/>
                <a:ea typeface="Franklin Gothic Book" pitchFamily="0" charset="0"/>
                <a:cs typeface="Franklin Gothic Book" pitchFamily="0" charset="0"/>
              </a:rPr>
              <a:t>4. Revenue Generation</a:t>
            </a:r>
            <a:r>
              <a:rPr lang="en-US" altLang="zh-CN" sz="19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1900" b="0" i="0" u="none" strike="noStrike" kern="1200" cap="none" spc="0" baseline="0">
                <a:solidFill>
                  <a:srgbClr val="0F0F0F"/>
                </a:solidFill>
                <a:latin typeface="Franklin Gothic Book" pitchFamily="0" charset="0"/>
                <a:ea typeface="Franklin Gothic Book" pitchFamily="0" charset="0"/>
                <a:cs typeface="Franklin Gothic Book" pitchFamily="0" charset="0"/>
              </a:rPr>
              <a:t>: Monitor the revenue generated from bike rentals, including regular rentals, memberships, and additional services.</a:t>
            </a:r>
            <a:endParaRPr lang="en-US" altLang="zh-CN" sz="19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90000"/>
              </a:lnSpc>
              <a:spcBef>
                <a:spcPct val="20000"/>
              </a:spcBef>
              <a:spcAft>
                <a:spcPts val="600"/>
              </a:spcAft>
              <a:buNone/>
            </a:pPr>
            <a:r>
              <a:rPr lang="en-US" altLang="zh-CN" sz="1900" b="0" i="0" u="none" strike="noStrike" kern="1200" cap="none" spc="0" baseline="0">
                <a:solidFill>
                  <a:srgbClr val="0F0F0F"/>
                </a:solidFill>
                <a:latin typeface="Franklin Gothic Book" pitchFamily="0" charset="0"/>
                <a:ea typeface="Franklin Gothic Book" pitchFamily="0" charset="0"/>
                <a:cs typeface="Franklin Gothic Book" pitchFamily="0" charset="0"/>
              </a:rPr>
              <a:t>5. Operational Efficiency</a:t>
            </a:r>
            <a:r>
              <a:rPr lang="en-US" altLang="zh-CN" sz="19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1900" b="0" i="0" u="none" strike="noStrike" kern="1200" cap="none" spc="0" baseline="0">
                <a:solidFill>
                  <a:srgbClr val="0F0F0F"/>
                </a:solidFill>
                <a:latin typeface="Franklin Gothic Book" pitchFamily="0" charset="0"/>
                <a:ea typeface="Franklin Gothic Book" pitchFamily="0" charset="0"/>
                <a:cs typeface="Franklin Gothic Book" pitchFamily="0" charset="0"/>
              </a:rPr>
              <a:t>: Evaluate the efficiency of operations in terms of bike maintenance, docking station availability, and customer support responsiveness.</a:t>
            </a:r>
            <a:endParaRPr lang="en-US" altLang="zh-CN" sz="19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90000"/>
              </a:lnSpc>
              <a:spcBef>
                <a:spcPct val="20000"/>
              </a:spcBef>
              <a:spcAft>
                <a:spcPts val="600"/>
              </a:spcAft>
              <a:buNone/>
            </a:pPr>
            <a:r>
              <a:rPr lang="en-US" altLang="zh-CN" sz="1900" b="0" i="0" u="none" strike="noStrike" kern="1200" cap="none" spc="0" baseline="0">
                <a:solidFill>
                  <a:srgbClr val="0F0F0F"/>
                </a:solidFill>
                <a:latin typeface="Franklin Gothic Book" pitchFamily="0" charset="0"/>
                <a:ea typeface="Franklin Gothic Book" pitchFamily="0" charset="0"/>
                <a:cs typeface="Franklin Gothic Book" pitchFamily="0" charset="0"/>
              </a:rPr>
              <a:t>6. Expansion and Growth</a:t>
            </a:r>
            <a:r>
              <a:rPr lang="en-US" altLang="zh-CN" sz="19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1900" b="0" i="0" u="none" strike="noStrike" kern="1200" cap="none" spc="0" baseline="0">
                <a:solidFill>
                  <a:srgbClr val="0F0F0F"/>
                </a:solidFill>
                <a:latin typeface="Franklin Gothic Book" pitchFamily="0" charset="0"/>
                <a:ea typeface="Franklin Gothic Book" pitchFamily="0" charset="0"/>
                <a:cs typeface="Franklin Gothic Book" pitchFamily="0" charset="0"/>
              </a:rPr>
              <a:t>:</a:t>
            </a:r>
            <a:r>
              <a:rPr lang="en-US" altLang="zh-CN" sz="19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1900" b="0" i="0" u="none" strike="noStrike" kern="1200" cap="none" spc="0" baseline="0">
                <a:solidFill>
                  <a:srgbClr val="0F0F0F"/>
                </a:solidFill>
                <a:latin typeface="Franklin Gothic Book" pitchFamily="0" charset="0"/>
                <a:ea typeface="Franklin Gothic Book" pitchFamily="0" charset="0"/>
                <a:cs typeface="Franklin Gothic Book" pitchFamily="0" charset="0"/>
              </a:rPr>
              <a:t>Assess the expansion of the service to new locations and the acquisition of partnerships or collaborations with local businesses or municipalities.</a:t>
            </a:r>
            <a:endParaRPr lang="en-US" altLang="zh-CN" sz="19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90000"/>
              </a:lnSpc>
              <a:spcBef>
                <a:spcPct val="20000"/>
              </a:spcBef>
              <a:spcAft>
                <a:spcPts val="600"/>
              </a:spcAft>
              <a:buNone/>
            </a:pPr>
            <a:r>
              <a:rPr lang="en-US" altLang="zh-CN" sz="1900" b="0" i="0" u="none" strike="noStrike" kern="1200" cap="none" spc="0" baseline="0">
                <a:solidFill>
                  <a:srgbClr val="0F0F0F"/>
                </a:solidFill>
                <a:latin typeface="Franklin Gothic Book" pitchFamily="0" charset="0"/>
                <a:ea typeface="Franklin Gothic Book" pitchFamily="0" charset="0"/>
                <a:cs typeface="Franklin Gothic Book" pitchFamily="0" charset="0"/>
              </a:rPr>
              <a:t>By analyzing these metrics and indicators, rental bike operators can gauge the success and effectiveness of their service and make informed decisions to improve and optimize their operations.</a:t>
            </a:r>
            <a:endParaRPr lang="zh-CN" altLang="en-US" sz="19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87170307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0F0F0F"/>
                </a:solidFill>
                <a:latin typeface="Franklin Gothic Book" pitchFamily="0" charset="0"/>
                <a:ea typeface="Franklin Gothic Book" pitchFamily="0" charset="0"/>
                <a:cs typeface="Franklin Gothic Book" pitchFamily="0" charset="0"/>
              </a:rPr>
              <a:t>In conclusion, rental bike services offer a convenient and environmentally friendly transportation option for urban commuters and tourists alike. By leveraging mobile technology, smart infrastructure, and user-friendly interfaces, rental bike operators can provide a seamless experience for users while promoting sustainable mobility solutions.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 factors contributing to the success of rental bike services include:</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0F0F0F"/>
                </a:solidFill>
                <a:latin typeface="Franklin Gothic Book" pitchFamily="0" charset="0"/>
                <a:ea typeface="Franklin Gothic Book" pitchFamily="0" charset="0"/>
                <a:cs typeface="Franklin Gothic Book" pitchFamily="0" charset="0"/>
              </a:rPr>
              <a:t>1. Convenience</a:t>
            </a:r>
            <a:r>
              <a:rPr lang="en-US" altLang="zh-CN" sz="17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1700" b="0" i="0" u="none" strike="noStrike" kern="1200" cap="none" spc="0" baseline="0">
                <a:solidFill>
                  <a:srgbClr val="0F0F0F"/>
                </a:solidFill>
                <a:latin typeface="Franklin Gothic Book" pitchFamily="0" charset="0"/>
                <a:ea typeface="Franklin Gothic Book" pitchFamily="0" charset="0"/>
                <a:cs typeface="Franklin Gothic Book" pitchFamily="0" charset="0"/>
              </a:rPr>
              <a:t>: Users can easily locate, rent, and return bikes through mobile apps or physical kiosks, eliminating the need for traditional bike ownership.</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0F0F0F"/>
                </a:solidFill>
                <a:latin typeface="Franklin Gothic Book" pitchFamily="0" charset="0"/>
                <a:ea typeface="Franklin Gothic Book" pitchFamily="0" charset="0"/>
                <a:cs typeface="Franklin Gothic Book" pitchFamily="0" charset="0"/>
              </a:rPr>
              <a:t>2. Accessibility</a:t>
            </a:r>
            <a:r>
              <a:rPr lang="en-US" altLang="zh-CN" sz="17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1700" b="0" i="0" u="none" strike="noStrike" kern="1200" cap="none" spc="0" baseline="0">
                <a:solidFill>
                  <a:srgbClr val="0F0F0F"/>
                </a:solidFill>
                <a:latin typeface="Franklin Gothic Book" pitchFamily="0" charset="0"/>
                <a:ea typeface="Franklin Gothic Book" pitchFamily="0" charset="0"/>
                <a:cs typeface="Franklin Gothic Book" pitchFamily="0" charset="0"/>
              </a:rPr>
              <a:t> Rental bikes are available at docking stations strategically located throughout cities, making them accessible to a wide range of users.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0F0F0F"/>
                </a:solidFill>
                <a:latin typeface="Franklin Gothic Book" pitchFamily="0" charset="0"/>
                <a:ea typeface="Franklin Gothic Book" pitchFamily="0" charset="0"/>
                <a:cs typeface="Franklin Gothic Book" pitchFamily="0" charset="0"/>
              </a:rPr>
              <a:t>3. Affordability</a:t>
            </a:r>
            <a:r>
              <a:rPr lang="en-US" altLang="zh-CN" sz="17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1700" b="0" i="0" u="none" strike="noStrike" kern="1200" cap="none" spc="0" baseline="0">
                <a:solidFill>
                  <a:srgbClr val="0F0F0F"/>
                </a:solidFill>
                <a:latin typeface="Franklin Gothic Book" pitchFamily="0" charset="0"/>
                <a:ea typeface="Franklin Gothic Book" pitchFamily="0" charset="0"/>
                <a:cs typeface="Franklin Gothic Book" pitchFamily="0" charset="0"/>
              </a:rPr>
              <a:t> Rental bike services typically offer competitive pricing options, making them an economical choice for short-distance travel.</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0F0F0F"/>
                </a:solidFill>
                <a:latin typeface="Franklin Gothic Book" pitchFamily="0" charset="0"/>
                <a:ea typeface="Franklin Gothic Book" pitchFamily="0" charset="0"/>
                <a:cs typeface="Franklin Gothic Book" pitchFamily="0" charset="0"/>
              </a:rPr>
              <a:t>4. Sustainability</a:t>
            </a:r>
            <a:r>
              <a:rPr lang="en-US" altLang="zh-CN" sz="17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1700" b="0" i="0" u="none" strike="noStrike" kern="1200" cap="none" spc="0" baseline="0">
                <a:solidFill>
                  <a:srgbClr val="0F0F0F"/>
                </a:solidFill>
                <a:latin typeface="Franklin Gothic Book" pitchFamily="0" charset="0"/>
                <a:ea typeface="Franklin Gothic Book" pitchFamily="0" charset="0"/>
                <a:cs typeface="Franklin Gothic Book" pitchFamily="0" charset="0"/>
              </a:rPr>
              <a:t>: By promoting biking as a mode of transportation, rental bike services contribute to reducing traffic congestion and carbon emissions in urban areas.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0F0F0F"/>
                </a:solidFill>
                <a:latin typeface="Franklin Gothic Book" pitchFamily="0" charset="0"/>
                <a:ea typeface="Franklin Gothic Book" pitchFamily="0" charset="0"/>
                <a:cs typeface="Franklin Gothic Book" pitchFamily="0" charset="0"/>
              </a:rPr>
              <a:t>5. Flexibility</a:t>
            </a:r>
            <a:r>
              <a:rPr lang="en-US" altLang="zh-CN" sz="17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1700" b="0" i="0" u="none" strike="noStrike" kern="1200" cap="none" spc="0" baseline="0">
                <a:solidFill>
                  <a:srgbClr val="0F0F0F"/>
                </a:solidFill>
                <a:latin typeface="Franklin Gothic Book" pitchFamily="0" charset="0"/>
                <a:ea typeface="Franklin Gothic Book" pitchFamily="0" charset="0"/>
                <a:cs typeface="Franklin Gothic Book" pitchFamily="0" charset="0"/>
              </a:rPr>
              <a:t>:</a:t>
            </a:r>
            <a:r>
              <a:rPr lang="en-US" altLang="zh-CN" sz="1700" b="0" i="0" u="none" strike="noStrike" kern="1200" cap="none" spc="0" baseline="0">
                <a:solidFill>
                  <a:srgbClr val="0F0F0F"/>
                </a:solidFill>
                <a:latin typeface="Franklin Gothic Book" pitchFamily="0" charset="0"/>
                <a:ea typeface="Franklin Gothic Book" pitchFamily="0" charset="0"/>
                <a:cs typeface="Franklin Gothic Book" pitchFamily="0" charset="0"/>
              </a:rPr>
              <a:t> Users have the flexibility to rent bikes on-demand and for varying durations, catering to different travel needs and preferences.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0F0F0F"/>
                </a:solidFill>
                <a:latin typeface="Franklin Gothic Book" pitchFamily="0" charset="0"/>
                <a:ea typeface="Franklin Gothic Book" pitchFamily="0" charset="0"/>
                <a:cs typeface="Franklin Gothic Book" pitchFamily="0" charset="0"/>
              </a:rPr>
              <a:t>Despite these benefits, rental bike operators must address challenges such as bike maintenance, security, and regulatory compliance to ensure the long-term viability of their services. By continuously monitoring user feedback, optimizing operations, and investing in technological innovations, rental bike services can evolve to meet the evolving needs of urban commuters and contribute to building more sustainable and livable cities.</a:t>
            </a: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38987299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ct val="20000"/>
              </a:spcBef>
              <a:spcAft>
                <a:spcPts val="600"/>
              </a:spcAft>
              <a:buNone/>
            </a:pPr>
            <a:endParaRPr lang="en-US" altLang="zh-CN" sz="1300" b="1"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300" b="0" i="0" u="none" strike="noStrike" kern="1200" cap="none" spc="0" baseline="0">
                <a:solidFill>
                  <a:srgbClr val="404040"/>
                </a:solidFill>
                <a:latin typeface="Franklin Gothic Book" pitchFamily="0" charset="0"/>
                <a:ea typeface="Franklin Gothic Book" pitchFamily="0" charset="0"/>
                <a:cs typeface="Franklin Gothic Book" pitchFamily="0" charset="0"/>
              </a:rPr>
              <a:t>The future scope for current rental bikes presents exciting opportunities for innovation and expansion. Here are some potential avenues for growth and development:</a:t>
            </a:r>
            <a:endParaRPr lang="en-US" altLang="zh-CN" sz="11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300" b="0" i="0" u="none" strike="noStrike" kern="1200" cap="none" spc="0" baseline="0">
                <a:solidFill>
                  <a:srgbClr val="404040"/>
                </a:solidFill>
                <a:latin typeface="Franklin Gothic Book" pitchFamily="0" charset="0"/>
                <a:ea typeface="Franklin Gothic Book" pitchFamily="0" charset="0"/>
                <a:cs typeface="Franklin Gothic Book" pitchFamily="0" charset="0"/>
              </a:rPr>
              <a:t>1. Integration with Public Transit</a:t>
            </a:r>
            <a:r>
              <a:rPr lang="en-US" altLang="zh-CN" sz="1300" b="0" i="0" u="none" strike="noStrike" kern="1200" cap="none" spc="0" baseline="0">
                <a:solidFill>
                  <a:srgbClr val="404040"/>
                </a:solidFill>
                <a:latin typeface="Franklin Gothic Book" pitchFamily="0" charset="0"/>
                <a:ea typeface="Franklin Gothic Book" pitchFamily="0" charset="0"/>
                <a:cs typeface="Franklin Gothic Book" pitchFamily="0" charset="0"/>
              </a:rPr>
              <a:t> </a:t>
            </a:r>
            <a:r>
              <a:rPr lang="en-US" altLang="zh-CN" sz="1300" b="0" i="0" u="none" strike="noStrike" kern="1200" cap="none" spc="0" baseline="0">
                <a:solidFill>
                  <a:srgbClr val="404040"/>
                </a:solidFill>
                <a:latin typeface="Franklin Gothic Book" pitchFamily="0" charset="0"/>
                <a:ea typeface="Franklin Gothic Book" pitchFamily="0" charset="0"/>
                <a:cs typeface="Franklin Gothic Book" pitchFamily="0" charset="0"/>
              </a:rPr>
              <a:t>: Collaborate with public transit agencies to offer seamless multimodal transportation solutions. Integrating rental bikes with existing public transit networks can provide users with convenient first-mile and last-mile connectivity.</a:t>
            </a:r>
            <a:endParaRPr lang="en-US" altLang="zh-CN" sz="11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300" b="0" i="0" u="none" strike="noStrike" kern="1200" cap="none" spc="0" baseline="0">
                <a:solidFill>
                  <a:srgbClr val="404040"/>
                </a:solidFill>
                <a:latin typeface="Franklin Gothic Book" pitchFamily="0" charset="0"/>
                <a:ea typeface="Franklin Gothic Book" pitchFamily="0" charset="0"/>
                <a:cs typeface="Franklin Gothic Book" pitchFamily="0" charset="0"/>
              </a:rPr>
              <a:t>2. Electric Bike Fleet</a:t>
            </a:r>
            <a:r>
              <a:rPr lang="en-US" altLang="zh-CN" sz="1300" b="0" i="0" u="none" strike="noStrike" kern="1200" cap="none" spc="0" baseline="0">
                <a:solidFill>
                  <a:srgbClr val="404040"/>
                </a:solidFill>
                <a:latin typeface="Franklin Gothic Book" pitchFamily="0" charset="0"/>
                <a:ea typeface="Franklin Gothic Book" pitchFamily="0" charset="0"/>
                <a:cs typeface="Franklin Gothic Book" pitchFamily="0" charset="0"/>
              </a:rPr>
              <a:t> </a:t>
            </a:r>
            <a:r>
              <a:rPr lang="en-US" altLang="zh-CN" sz="1300" b="0" i="0" u="none" strike="noStrike" kern="1200" cap="none" spc="0" baseline="0">
                <a:solidFill>
                  <a:srgbClr val="404040"/>
                </a:solidFill>
                <a:latin typeface="Franklin Gothic Book" pitchFamily="0" charset="0"/>
                <a:ea typeface="Franklin Gothic Book" pitchFamily="0" charset="0"/>
                <a:cs typeface="Franklin Gothic Book" pitchFamily="0" charset="0"/>
              </a:rPr>
              <a:t>: Expand offerings to include electric bikes (e-bikes) to cater to a wider audience and facilitate longer-distance travel. E-bikes can appeal to commuters seeking faster and less strenuous transportation options.</a:t>
            </a:r>
            <a:endParaRPr lang="en-US" altLang="zh-CN" sz="11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300" b="0" i="0" u="none" strike="noStrike" kern="1200" cap="none" spc="0" baseline="0">
                <a:solidFill>
                  <a:srgbClr val="404040"/>
                </a:solidFill>
                <a:latin typeface="Franklin Gothic Book" pitchFamily="0" charset="0"/>
                <a:ea typeface="Franklin Gothic Book" pitchFamily="0" charset="0"/>
                <a:cs typeface="Franklin Gothic Book" pitchFamily="0" charset="0"/>
              </a:rPr>
              <a:t>3. Smart Infrastructure</a:t>
            </a:r>
            <a:r>
              <a:rPr lang="en-US" altLang="zh-CN" sz="1300" b="0" i="0" u="none" strike="noStrike" kern="1200" cap="none" spc="0" baseline="0">
                <a:solidFill>
                  <a:srgbClr val="404040"/>
                </a:solidFill>
                <a:latin typeface="Franklin Gothic Book" pitchFamily="0" charset="0"/>
                <a:ea typeface="Franklin Gothic Book" pitchFamily="0" charset="0"/>
                <a:cs typeface="Franklin Gothic Book" pitchFamily="0" charset="0"/>
              </a:rPr>
              <a:t> </a:t>
            </a:r>
            <a:r>
              <a:rPr lang="en-US" altLang="zh-CN" sz="1300" b="0" i="0" u="none" strike="noStrike" kern="1200" cap="none" spc="0" baseline="0">
                <a:solidFill>
                  <a:srgbClr val="404040"/>
                </a:solidFill>
                <a:latin typeface="Franklin Gothic Book" pitchFamily="0" charset="0"/>
                <a:ea typeface="Franklin Gothic Book" pitchFamily="0" charset="0"/>
                <a:cs typeface="Franklin Gothic Book" pitchFamily="0" charset="0"/>
              </a:rPr>
              <a:t>: Implement advanced technologies such as IoT sensors and AI algorithms to optimize bike distribution, predict user demand, and enhance operational efficiency. Smart docking stations with real-time monitoring capabilities can ensure better bike availability and security.</a:t>
            </a:r>
            <a:endParaRPr lang="en-US" altLang="zh-CN" sz="11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300" b="0" i="0" u="none" strike="noStrike" kern="1200" cap="none" spc="0" baseline="0">
                <a:solidFill>
                  <a:srgbClr val="404040"/>
                </a:solidFill>
                <a:latin typeface="Franklin Gothic Book" pitchFamily="0" charset="0"/>
                <a:ea typeface="Franklin Gothic Book" pitchFamily="0" charset="0"/>
                <a:cs typeface="Franklin Gothic Book" pitchFamily="0" charset="0"/>
              </a:rPr>
              <a:t>4. Micro-Mobility Hubs</a:t>
            </a:r>
            <a:r>
              <a:rPr lang="en-US" altLang="zh-CN" sz="1300" b="0" i="0" u="none" strike="noStrike" kern="1200" cap="none" spc="0" baseline="0">
                <a:solidFill>
                  <a:srgbClr val="404040"/>
                </a:solidFill>
                <a:latin typeface="Franklin Gothic Book" pitchFamily="0" charset="0"/>
                <a:ea typeface="Franklin Gothic Book" pitchFamily="0" charset="0"/>
                <a:cs typeface="Franklin Gothic Book" pitchFamily="0" charset="0"/>
              </a:rPr>
              <a:t> </a:t>
            </a:r>
            <a:r>
              <a:rPr lang="en-US" altLang="zh-CN" sz="1300" b="0" i="0" u="none" strike="noStrike" kern="1200" cap="none" spc="0" baseline="0">
                <a:solidFill>
                  <a:srgbClr val="404040"/>
                </a:solidFill>
                <a:latin typeface="Franklin Gothic Book" pitchFamily="0" charset="0"/>
                <a:ea typeface="Franklin Gothic Book" pitchFamily="0" charset="0"/>
                <a:cs typeface="Franklin Gothic Book" pitchFamily="0" charset="0"/>
              </a:rPr>
              <a:t>: Establish micro-mobility hubs that integrate rental bikes with other shared transportation options such as electric scooters and ride-sharing services. These hubs can serve as centralized points for convenient and sustainable urban mobility.</a:t>
            </a:r>
            <a:endParaRPr lang="en-US" altLang="zh-CN" sz="11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300" b="0" i="0" u="none" strike="noStrike" kern="1200" cap="none" spc="0" baseline="0">
                <a:solidFill>
                  <a:srgbClr val="404040"/>
                </a:solidFill>
                <a:latin typeface="Franklin Gothic Book" pitchFamily="0" charset="0"/>
                <a:ea typeface="Franklin Gothic Book" pitchFamily="0" charset="0"/>
                <a:cs typeface="Franklin Gothic Book" pitchFamily="0" charset="0"/>
              </a:rPr>
              <a:t>5. Personalization and Customization</a:t>
            </a:r>
            <a:r>
              <a:rPr lang="en-US" altLang="zh-CN" sz="1300" b="0" i="0" u="none" strike="noStrike" kern="1200" cap="none" spc="0" baseline="0">
                <a:solidFill>
                  <a:srgbClr val="404040"/>
                </a:solidFill>
                <a:latin typeface="Franklin Gothic Book" pitchFamily="0" charset="0"/>
                <a:ea typeface="Franklin Gothic Book" pitchFamily="0" charset="0"/>
                <a:cs typeface="Franklin Gothic Book" pitchFamily="0" charset="0"/>
              </a:rPr>
              <a:t> </a:t>
            </a:r>
            <a:r>
              <a:rPr lang="en-US" altLang="zh-CN" sz="1300" b="0" i="0" u="none" strike="noStrike" kern="1200" cap="none" spc="0" baseline="0">
                <a:solidFill>
                  <a:srgbClr val="404040"/>
                </a:solidFill>
                <a:latin typeface="Franklin Gothic Book" pitchFamily="0" charset="0"/>
                <a:ea typeface="Franklin Gothic Book" pitchFamily="0" charset="0"/>
                <a:cs typeface="Franklin Gothic Book" pitchFamily="0" charset="0"/>
              </a:rPr>
              <a:t>: Enhance user experience by offering personalized recommendations based on individual preferences and travel habits. Implement features such as route planning, preferred bike settings, and loyalty rewards programs to incentivize user engagement.</a:t>
            </a:r>
            <a:endParaRPr lang="en-US" altLang="zh-CN" sz="11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300" b="0" i="0" u="none" strike="noStrike" kern="1200" cap="none" spc="0" baseline="0">
                <a:solidFill>
                  <a:srgbClr val="404040"/>
                </a:solidFill>
                <a:latin typeface="Franklin Gothic Book" pitchFamily="0" charset="0"/>
                <a:ea typeface="Franklin Gothic Book" pitchFamily="0" charset="0"/>
                <a:cs typeface="Franklin Gothic Book" pitchFamily="0" charset="0"/>
              </a:rPr>
              <a:t>6. Environmental Sustainability Initiatives</a:t>
            </a:r>
            <a:r>
              <a:rPr lang="en-US" altLang="zh-CN" sz="1300" b="0" i="0" u="none" strike="noStrike" kern="1200" cap="none" spc="0" baseline="0">
                <a:solidFill>
                  <a:srgbClr val="404040"/>
                </a:solidFill>
                <a:latin typeface="Franklin Gothic Book" pitchFamily="0" charset="0"/>
                <a:ea typeface="Franklin Gothic Book" pitchFamily="0" charset="0"/>
                <a:cs typeface="Franklin Gothic Book" pitchFamily="0" charset="0"/>
              </a:rPr>
              <a:t> </a:t>
            </a:r>
            <a:r>
              <a:rPr lang="en-US" altLang="zh-CN" sz="1300" b="0" i="0" u="none" strike="noStrike" kern="1200" cap="none" spc="0" baseline="0">
                <a:solidFill>
                  <a:srgbClr val="404040"/>
                </a:solidFill>
                <a:latin typeface="Franklin Gothic Book" pitchFamily="0" charset="0"/>
                <a:ea typeface="Franklin Gothic Book" pitchFamily="0" charset="0"/>
                <a:cs typeface="Franklin Gothic Book" pitchFamily="0" charset="0"/>
              </a:rPr>
              <a:t>:</a:t>
            </a:r>
            <a:r>
              <a:rPr lang="en-US" altLang="zh-CN" sz="1300" b="0" i="0" u="none" strike="noStrike" kern="1200" cap="none" spc="0" baseline="0">
                <a:solidFill>
                  <a:srgbClr val="404040"/>
                </a:solidFill>
                <a:latin typeface="Franklin Gothic Book" pitchFamily="0" charset="0"/>
                <a:ea typeface="Franklin Gothic Book" pitchFamily="0" charset="0"/>
                <a:cs typeface="Franklin Gothic Book" pitchFamily="0" charset="0"/>
              </a:rPr>
              <a:t> Commit to sustainability goals by incorporating eco-friendly practices such as using renewable energy to power docking stations, implementing bike-sharing programs in underserved communities, and supporting initiatives to reduce carbon emissions.</a:t>
            </a:r>
            <a:endParaRPr lang="en-US" altLang="zh-CN" sz="11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300" b="0" i="0" u="none" strike="noStrike" kern="1200" cap="none" spc="0" baseline="0">
                <a:solidFill>
                  <a:srgbClr val="404040"/>
                </a:solidFill>
                <a:latin typeface="Franklin Gothic Book" pitchFamily="0" charset="0"/>
                <a:ea typeface="Franklin Gothic Book" pitchFamily="0" charset="0"/>
                <a:cs typeface="Franklin Gothic Book" pitchFamily="0" charset="0"/>
              </a:rPr>
              <a:t>7. Data-driven Decision Making</a:t>
            </a:r>
            <a:r>
              <a:rPr lang="en-US" altLang="zh-CN" sz="1300" b="0" i="0" u="none" strike="noStrike" kern="1200" cap="none" spc="0" baseline="0">
                <a:solidFill>
                  <a:srgbClr val="404040"/>
                </a:solidFill>
                <a:latin typeface="Franklin Gothic Book" pitchFamily="0" charset="0"/>
                <a:ea typeface="Franklin Gothic Book" pitchFamily="0" charset="0"/>
                <a:cs typeface="Franklin Gothic Book" pitchFamily="0" charset="0"/>
              </a:rPr>
              <a:t> </a:t>
            </a:r>
            <a:r>
              <a:rPr lang="en-US" altLang="zh-CN" sz="1300" b="0" i="0" u="none" strike="noStrike" kern="1200" cap="none" spc="0" baseline="0">
                <a:solidFill>
                  <a:srgbClr val="404040"/>
                </a:solidFill>
                <a:latin typeface="Franklin Gothic Book" pitchFamily="0" charset="0"/>
                <a:ea typeface="Franklin Gothic Book" pitchFamily="0" charset="0"/>
                <a:cs typeface="Franklin Gothic Book" pitchFamily="0" charset="0"/>
              </a:rPr>
              <a:t>:</a:t>
            </a:r>
            <a:r>
              <a:rPr lang="en-US" altLang="zh-CN" sz="1300" b="0" i="0" u="none" strike="noStrike" kern="1200" cap="none" spc="0" baseline="0">
                <a:solidFill>
                  <a:srgbClr val="404040"/>
                </a:solidFill>
                <a:latin typeface="Franklin Gothic Book" pitchFamily="0" charset="0"/>
                <a:ea typeface="Franklin Gothic Book" pitchFamily="0" charset="0"/>
                <a:cs typeface="Franklin Gothic Book" pitchFamily="0" charset="0"/>
              </a:rPr>
              <a:t> Leverage big data analytics to gain insights into user behavior, traffic patterns, and system performance. By analyzing data collected from rental bikes and user interactions, operators can make informed decisions to optimize fleet management, pricing strategies, and service expansion.</a:t>
            </a:r>
            <a:endParaRPr lang="en-US" altLang="zh-CN" sz="11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300" b="0" i="0" u="none" strike="noStrike" kern="1200" cap="none" spc="0" baseline="0">
                <a:solidFill>
                  <a:srgbClr val="404040"/>
                </a:solidFill>
                <a:latin typeface="Franklin Gothic Book" pitchFamily="0" charset="0"/>
                <a:ea typeface="Franklin Gothic Book" pitchFamily="0" charset="0"/>
                <a:cs typeface="Franklin Gothic Book" pitchFamily="0" charset="0"/>
              </a:rPr>
              <a:t>8. Partnerships and Collaboration</a:t>
            </a:r>
            <a:r>
              <a:rPr lang="en-US" altLang="zh-CN" sz="1300" b="0" i="0" u="none" strike="noStrike" kern="1200" cap="none" spc="0" baseline="0">
                <a:solidFill>
                  <a:srgbClr val="404040"/>
                </a:solidFill>
                <a:latin typeface="Franklin Gothic Book" pitchFamily="0" charset="0"/>
                <a:ea typeface="Franklin Gothic Book" pitchFamily="0" charset="0"/>
                <a:cs typeface="Franklin Gothic Book" pitchFamily="0" charset="0"/>
              </a:rPr>
              <a:t> </a:t>
            </a:r>
            <a:r>
              <a:rPr lang="en-US" altLang="zh-CN" sz="1300" b="0" i="0" u="none" strike="noStrike" kern="1200" cap="none" spc="0" baseline="0">
                <a:solidFill>
                  <a:srgbClr val="404040"/>
                </a:solidFill>
                <a:latin typeface="Franklin Gothic Book" pitchFamily="0" charset="0"/>
                <a:ea typeface="Franklin Gothic Book" pitchFamily="0" charset="0"/>
                <a:cs typeface="Franklin Gothic Book" pitchFamily="0" charset="0"/>
              </a:rPr>
              <a:t>:</a:t>
            </a:r>
            <a:r>
              <a:rPr lang="en-US" altLang="zh-CN" sz="1300" b="0" i="0" u="none" strike="noStrike" kern="1200" cap="none" spc="0" baseline="0">
                <a:solidFill>
                  <a:srgbClr val="404040"/>
                </a:solidFill>
                <a:latin typeface="Franklin Gothic Book" pitchFamily="0" charset="0"/>
                <a:ea typeface="Franklin Gothic Book" pitchFamily="0" charset="0"/>
                <a:cs typeface="Franklin Gothic Book" pitchFamily="0" charset="0"/>
              </a:rPr>
              <a:t> Forge partnerships with local businesses, city governments, and community organizations to promote bike-sharing initiatives and encourage active transportation. Collaborate on marketing campaigns, infrastructure development, and incentive programs to increase user adoption and community engagement.</a:t>
            </a:r>
            <a:endParaRPr lang="en-US" altLang="zh-CN" sz="11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300" b="0" i="0" u="none" strike="noStrike" kern="1200" cap="none" spc="0" baseline="0">
                <a:solidFill>
                  <a:srgbClr val="404040"/>
                </a:solidFill>
                <a:latin typeface="Franklin Gothic Book" pitchFamily="0" charset="0"/>
                <a:ea typeface="Franklin Gothic Book" pitchFamily="0" charset="0"/>
                <a:cs typeface="Franklin Gothic Book" pitchFamily="0" charset="0"/>
              </a:rPr>
              <a:t>By embracing these future opportunities and continuously innovating, rental bike services can play a vital role in shaping sustainable urban mobility and improving the quality of life in cities around the world.</a:t>
            </a:r>
            <a:endParaRPr lang="zh-CN" altLang="en-US" sz="11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1"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4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4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346117571"/>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0</cp:revision>
  <dcterms:created xsi:type="dcterms:W3CDTF">2021-05-26T05:50:10Z</dcterms:created>
  <dcterms:modified xsi:type="dcterms:W3CDTF">2024-04-22T04:36:17Z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y fmtid="{D5CDD505-2E9C-101B-9397-08002B2CF9AE}" pid="3" name="ICV">
    <vt:lpwstr>4d2b3d2a28d4407a891f2e917b3af7d8</vt:lpwstr>
  </property>
</Properties>
</file>