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51F79"/>
    <a:srgbClr val="FF5C9C"/>
    <a:srgbClr val="D80C1F"/>
    <a:srgbClr val="FF89B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876" y="-96"/>
      </p:cViewPr>
      <p:guideLst>
        <p:guide orient="horz" pos="2880"/>
        <p:guide pos="2160"/>
      </p:guideLst>
    </p:cSldViewPr>
  </p:slideViewPr>
  <p:notesTextViewPr>
    <p:cViewPr>
      <p:scale>
        <a:sx n="100" d="100"/>
        <a:sy n="100" d="100"/>
      </p:scale>
      <p:origin x="0" y="0"/>
    </p:cViewPr>
  </p:notesTextViewPr>
  <p:notesViewPr>
    <p:cSldViewPr>
      <p:cViewPr varScale="1">
        <p:scale>
          <a:sx n="74" d="100"/>
          <a:sy n="74" d="100"/>
        </p:scale>
        <p:origin x="-1212" y="-96"/>
      </p:cViewPr>
      <p:guideLst>
        <p:guide orient="horz" pos="2160"/>
        <p:guide pos="384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THARANI\Download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4"/>
  <c:pivotSource>
    <c:name>[Employee_Dataset.xlsx]Sheet3!PivotTable1</c:name>
    <c:fmtId val="2"/>
  </c:pivotSource>
  <c:chart>
    <c:title>
      <c:tx>
        <c:rich>
          <a:bodyPr/>
          <a:lstStyle/>
          <a:p>
            <a:pPr>
              <a:defRPr sz="2000"/>
            </a:pPr>
            <a:r>
              <a:rPr lang="en-US" sz="2000"/>
              <a:t>Employee FTE Analysis</a:t>
            </a:r>
            <a:r>
              <a:rPr lang="en-US" sz="2000" baseline="0"/>
              <a:t> </a:t>
            </a:r>
            <a:endParaRPr lang="en-US" sz="2000"/>
          </a:p>
        </c:rich>
      </c:tx>
      <c:layout>
        <c:manualLayout>
          <c:xMode val="edge"/>
          <c:yMode val="edge"/>
          <c:x val="0.38806757313555895"/>
          <c:y val="4.2628782372047452E-2"/>
        </c:manualLayout>
      </c:layout>
    </c:title>
    <c:pivotFmts>
      <c:pivotFmt>
        <c:idx val="0"/>
      </c:pivotFmt>
      <c:pivotFmt>
        <c:idx val="1"/>
      </c:pivotFmt>
      <c:pivotFmt>
        <c:idx val="2"/>
      </c:pivotFmt>
      <c:pivotFmt>
        <c:idx val="3"/>
      </c:pivotFmt>
      <c:pivotFmt>
        <c:idx val="4"/>
      </c:pivotFmt>
      <c:pivotFmt>
        <c:idx val="5"/>
      </c:pivotFmt>
      <c:pivotFmt>
        <c:idx val="6"/>
        <c:marker>
          <c:symbol val="none"/>
        </c:marker>
        <c:dLbl>
          <c:idx val="0"/>
          <c:delete val="1"/>
        </c:dLbl>
      </c:pivotFmt>
      <c:pivotFmt>
        <c:idx val="7"/>
        <c:marker>
          <c:symbol val="none"/>
        </c:marker>
        <c:dLbl>
          <c:idx val="0"/>
          <c:delete val="1"/>
        </c:dLbl>
      </c:pivotFmt>
      <c:pivotFmt>
        <c:idx val="8"/>
        <c:marker>
          <c:symbol val="none"/>
        </c:marker>
        <c:dLbl>
          <c:idx val="0"/>
          <c:delete val="1"/>
        </c:dLbl>
      </c:pivotFmt>
      <c:pivotFmt>
        <c:idx val="9"/>
        <c:marker>
          <c:symbol val="none"/>
        </c:marker>
        <c:dLbl>
          <c:idx val="0"/>
          <c:delete val="1"/>
        </c:dLbl>
      </c:pivotFmt>
      <c:pivotFmt>
        <c:idx val="10"/>
        <c:marker>
          <c:symbol val="none"/>
        </c:marker>
        <c:dLbl>
          <c:idx val="0"/>
          <c:delete val="1"/>
        </c:dLbl>
      </c:pivotFmt>
      <c:pivotFmt>
        <c:idx val="11"/>
        <c:marker>
          <c:symbol val="none"/>
        </c:marker>
        <c:dLbl>
          <c:idx val="0"/>
          <c:delete val="1"/>
        </c:dLbl>
      </c:pivotFmt>
    </c:pivotFmts>
    <c:plotArea>
      <c:layout>
        <c:manualLayout>
          <c:layoutTarget val="inner"/>
          <c:xMode val="edge"/>
          <c:yMode val="edge"/>
          <c:x val="5.0129092330702167E-2"/>
          <c:y val="0.1911762895952579"/>
          <c:w val="0.70541357237638269"/>
          <c:h val="0.56304291465642364"/>
        </c:manualLayout>
      </c:layout>
      <c:barChart>
        <c:barDir val="col"/>
        <c:grouping val="clustered"/>
        <c:ser>
          <c:idx val="0"/>
          <c:order val="0"/>
          <c:tx>
            <c:strRef>
              <c:f>Sheet3!$B$4:$B$6</c:f>
              <c:strCache>
                <c:ptCount val="1"/>
                <c:pt idx="0">
                  <c:v>Fixed Term - Count of FTE</c:v>
                </c:pt>
              </c:strCache>
            </c:strRef>
          </c:tx>
          <c:cat>
            <c:strRef>
              <c:f>Sheet3!$A$7:$A$20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Sheet3!$B$7:$B$20</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ser>
        <c:ser>
          <c:idx val="1"/>
          <c:order val="1"/>
          <c:tx>
            <c:strRef>
              <c:f>Sheet3!$C$4:$C$6</c:f>
              <c:strCache>
                <c:ptCount val="1"/>
                <c:pt idx="0">
                  <c:v>Fixed Term - Count of Name</c:v>
                </c:pt>
              </c:strCache>
            </c:strRef>
          </c:tx>
          <c:cat>
            <c:strRef>
              <c:f>Sheet3!$A$7:$A$20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Sheet3!$C$7:$C$20</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ser>
        <c:ser>
          <c:idx val="2"/>
          <c:order val="2"/>
          <c:tx>
            <c:strRef>
              <c:f>Sheet3!$D$4:$D$6</c:f>
              <c:strCache>
                <c:ptCount val="1"/>
                <c:pt idx="0">
                  <c:v>Permanent - Count of FTE</c:v>
                </c:pt>
              </c:strCache>
            </c:strRef>
          </c:tx>
          <c:cat>
            <c:strRef>
              <c:f>Sheet3!$A$7:$A$20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Sheet3!$D$7:$D$20</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ser>
        <c:ser>
          <c:idx val="3"/>
          <c:order val="3"/>
          <c:tx>
            <c:strRef>
              <c:f>Sheet3!$E$4:$E$6</c:f>
              <c:strCache>
                <c:ptCount val="1"/>
                <c:pt idx="0">
                  <c:v>Permanent - Count of Name</c:v>
                </c:pt>
              </c:strCache>
            </c:strRef>
          </c:tx>
          <c:cat>
            <c:strRef>
              <c:f>Sheet3!$A$7:$A$20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Sheet3!$E$7:$E$20</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ser>
        <c:ser>
          <c:idx val="4"/>
          <c:order val="4"/>
          <c:tx>
            <c:strRef>
              <c:f>Sheet3!$F$4:$F$6</c:f>
              <c:strCache>
                <c:ptCount val="1"/>
                <c:pt idx="0">
                  <c:v>Temporary - Count of FTE</c:v>
                </c:pt>
              </c:strCache>
            </c:strRef>
          </c:tx>
          <c:cat>
            <c:strRef>
              <c:f>Sheet3!$A$7:$A$20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Sheet3!$F$7:$F$20</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ser>
          <c:idx val="5"/>
          <c:order val="5"/>
          <c:tx>
            <c:strRef>
              <c:f>Sheet3!$G$4:$G$6</c:f>
              <c:strCache>
                <c:ptCount val="1"/>
                <c:pt idx="0">
                  <c:v>Temporary - Count of Name</c:v>
                </c:pt>
              </c:strCache>
            </c:strRef>
          </c:tx>
          <c:cat>
            <c:strRef>
              <c:f>Sheet3!$A$7:$A$20</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Sheet3!$G$7:$G$20</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axId val="115710592"/>
        <c:axId val="115720576"/>
      </c:barChart>
      <c:catAx>
        <c:axId val="115710592"/>
        <c:scaling>
          <c:orientation val="minMax"/>
        </c:scaling>
        <c:axPos val="b"/>
        <c:majorTickMark val="none"/>
        <c:tickLblPos val="nextTo"/>
        <c:crossAx val="115720576"/>
        <c:crosses val="autoZero"/>
        <c:auto val="1"/>
        <c:lblAlgn val="ctr"/>
        <c:lblOffset val="100"/>
      </c:catAx>
      <c:valAx>
        <c:axId val="115720576"/>
        <c:scaling>
          <c:orientation val="minMax"/>
        </c:scaling>
        <c:axPos val="l"/>
        <c:majorGridlines/>
        <c:numFmt formatCode="General" sourceLinked="1"/>
        <c:majorTickMark val="none"/>
        <c:tickLblPos val="nextTo"/>
        <c:crossAx val="11571059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10387966" y="5038581"/>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720728" y="776293"/>
            <a:ext cx="10750549" cy="1470025"/>
          </a:xfrm>
        </p:spPr>
        <p:txBody>
          <a:bodyPr anchor="b">
            <a:normAutofit/>
          </a:bodyPr>
          <a:lstStyle>
            <a:lvl1pPr algn="r">
              <a:defRPr sz="4400"/>
            </a:lvl1pPr>
          </a:lstStyle>
          <a:p>
            <a:r>
              <a:rPr kumimoji="0" lang="en-US" smtClean="0"/>
              <a:t>Click to edit Master title style</a:t>
            </a:r>
            <a:endParaRPr kumimoji="0" lang="en-US"/>
          </a:p>
        </p:txBody>
      </p:sp>
      <p:sp>
        <p:nvSpPr>
          <p:cNvPr id="9" name="Subtitle 8"/>
          <p:cNvSpPr>
            <a:spLocks noGrp="1"/>
          </p:cNvSpPr>
          <p:nvPr>
            <p:ph type="subTitle" idx="1"/>
          </p:nvPr>
        </p:nvSpPr>
        <p:spPr>
          <a:xfrm>
            <a:off x="720728" y="2250280"/>
            <a:ext cx="10750549"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828800" y="6012661"/>
            <a:ext cx="7721600" cy="365125"/>
          </a:xfrm>
        </p:spPr>
        <p:txBody>
          <a:bodyPr tIns="0" bIns="0" anchor="t"/>
          <a:lstStyle>
            <a:lvl1pPr algn="r">
              <a:defRPr sz="1000"/>
            </a:lvl1pPr>
          </a:lstStyle>
          <a:p>
            <a:fld id="{1D8BD707-D9CF-40AE-B4C6-C98DA3205C09}" type="datetimeFigureOut">
              <a:rPr lang="en-US" smtClean="0"/>
              <a:pPr/>
              <a:t>9/6/2024</a:t>
            </a:fld>
            <a:endParaRPr lang="en-US"/>
          </a:p>
        </p:txBody>
      </p:sp>
      <p:sp>
        <p:nvSpPr>
          <p:cNvPr id="17" name="Footer Placeholder 16"/>
          <p:cNvSpPr>
            <a:spLocks noGrp="1"/>
          </p:cNvSpPr>
          <p:nvPr>
            <p:ph type="ftr" sz="quarter" idx="11"/>
          </p:nvPr>
        </p:nvSpPr>
        <p:spPr>
          <a:xfrm>
            <a:off x="1828800" y="5650709"/>
            <a:ext cx="77216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11189663" y="5752312"/>
            <a:ext cx="670560" cy="365125"/>
          </a:xfrm>
        </p:spPr>
        <p:txBody>
          <a:bodyPr anchor="ctr"/>
          <a:lstStyle>
            <a:lvl1pPr algn="ctr">
              <a:defRPr sz="130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381000"/>
            <a:ext cx="2540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81000"/>
            <a:ext cx="83312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67494"/>
            <a:ext cx="10972800" cy="139903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a:xfrm>
            <a:off x="609600" y="1882808"/>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388608" y="6480048"/>
            <a:ext cx="2844800" cy="301752"/>
          </a:xfrm>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a:xfrm>
            <a:off x="609601" y="6480974"/>
            <a:ext cx="5680075" cy="300831"/>
          </a:xfrm>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9381" y="7039"/>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10387966" y="93788"/>
            <a:ext cx="1892949" cy="1725637"/>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9274176" y="6477000"/>
            <a:ext cx="2844800" cy="304800"/>
          </a:xfrm>
        </p:spPr>
        <p:txBody>
          <a:bodyPr/>
          <a:lstStyle/>
          <a:p>
            <a:fld id="{1D8BD707-D9CF-40AE-B4C6-C98DA3205C09}" type="datetimeFigureOut">
              <a:rPr lang="en-US" smtClean="0"/>
              <a:pPr/>
              <a:t>9/6/2024</a:t>
            </a:fld>
            <a:endParaRPr lang="en-US"/>
          </a:p>
        </p:txBody>
      </p:sp>
      <p:sp>
        <p:nvSpPr>
          <p:cNvPr id="5" name="Footer Placeholder 4"/>
          <p:cNvSpPr>
            <a:spLocks noGrp="1"/>
          </p:cNvSpPr>
          <p:nvPr>
            <p:ph type="ftr" sz="quarter" idx="11"/>
          </p:nvPr>
        </p:nvSpPr>
        <p:spPr>
          <a:xfrm>
            <a:off x="3492501" y="6480974"/>
            <a:ext cx="5680075" cy="300831"/>
          </a:xfrm>
        </p:spPr>
        <p:txBody>
          <a:bodyPr/>
          <a:lstStyle/>
          <a:p>
            <a:endParaRPr lang="en-US"/>
          </a:p>
        </p:txBody>
      </p:sp>
      <p:sp>
        <p:nvSpPr>
          <p:cNvPr id="6" name="Slide Number Placeholder 5"/>
          <p:cNvSpPr>
            <a:spLocks noGrp="1"/>
          </p:cNvSpPr>
          <p:nvPr>
            <p:ph type="sldNum" sz="quarter" idx="12"/>
          </p:nvPr>
        </p:nvSpPr>
        <p:spPr>
          <a:xfrm>
            <a:off x="11268075" y="809625"/>
            <a:ext cx="670560" cy="300831"/>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cxnSp>
        <p:nvCxnSpPr>
          <p:cNvPr id="11" name="Straight Connector 10"/>
          <p:cNvCxnSpPr/>
          <p:nvPr/>
        </p:nvCxnSpPr>
        <p:spPr>
          <a:xfrm rot="10800000">
            <a:off x="8625062" y="9381"/>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7"/>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508000" y="271466"/>
            <a:ext cx="9652000" cy="1362075"/>
          </a:xfrm>
        </p:spPr>
        <p:txBody>
          <a:bodyPr anchor="ctr"/>
          <a:lstStyle>
            <a:lvl1pPr marL="0" algn="l">
              <a:buNone/>
              <a:defRPr sz="36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1633536"/>
            <a:ext cx="51816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2244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2244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388608" y="6480969"/>
            <a:ext cx="2844800" cy="301752"/>
          </a:xfrm>
        </p:spPr>
        <p:txBody>
          <a:body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a:xfrm>
            <a:off x="609601" y="6480969"/>
            <a:ext cx="5680075" cy="301752"/>
          </a:xfrm>
        </p:spPr>
        <p:txBody>
          <a:bodyPr/>
          <a:lstStyle/>
          <a:p>
            <a:endParaRPr lang="en-US"/>
          </a:p>
        </p:txBody>
      </p:sp>
      <p:sp>
        <p:nvSpPr>
          <p:cNvPr id="7" name="Slide Number Placeholder 6"/>
          <p:cNvSpPr>
            <a:spLocks noGrp="1"/>
          </p:cNvSpPr>
          <p:nvPr>
            <p:ph type="sldNum" sz="quarter" idx="12"/>
          </p:nvPr>
        </p:nvSpPr>
        <p:spPr>
          <a:xfrm>
            <a:off x="10119360" y="6480969"/>
            <a:ext cx="670560" cy="301752"/>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30931" y="290732"/>
            <a:ext cx="1422400" cy="6153912"/>
          </a:xfrm>
        </p:spPr>
        <p:txBody>
          <a:bodyPr vert="vert270" anchor="b"/>
          <a:lstStyle>
            <a:lvl1pPr marL="0" algn="ctr">
              <a:defRPr sz="3300" b="1">
                <a:ln w="6350">
                  <a:solidFill>
                    <a:schemeClr val="tx1"/>
                  </a:solidFill>
                </a:ln>
                <a:solidFill>
                  <a:schemeClr val="tx1"/>
                </a:solidFill>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0009" y="290732"/>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20009" y="3427124"/>
            <a:ext cx="774699"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696307" y="290732"/>
            <a:ext cx="9144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696307" y="3427124"/>
            <a:ext cx="9144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388608" y="6480969"/>
            <a:ext cx="2840736" cy="301752"/>
          </a:xfrm>
        </p:spPr>
        <p:txBody>
          <a:bodyPr/>
          <a:lstStyle/>
          <a:p>
            <a:fld id="{1D8BD707-D9CF-40AE-B4C6-C98DA3205C09}" type="datetimeFigureOut">
              <a:rPr lang="en-US" smtClean="0"/>
              <a:pPr/>
              <a:t>9/6/2024</a:t>
            </a:fld>
            <a:endParaRPr lang="en-US"/>
          </a:p>
        </p:txBody>
      </p:sp>
      <p:sp>
        <p:nvSpPr>
          <p:cNvPr id="8" name="Footer Placeholder 7"/>
          <p:cNvSpPr>
            <a:spLocks noGrp="1"/>
          </p:cNvSpPr>
          <p:nvPr>
            <p:ph type="ftr" sz="quarter" idx="11"/>
          </p:nvPr>
        </p:nvSpPr>
        <p:spPr>
          <a:xfrm>
            <a:off x="609600" y="6480969"/>
            <a:ext cx="5681472" cy="301752"/>
          </a:xfrm>
        </p:spPr>
        <p:txBody>
          <a:bodyPr/>
          <a:lstStyle/>
          <a:p>
            <a:endParaRPr lang="en-US"/>
          </a:p>
        </p:txBody>
      </p:sp>
      <p:sp>
        <p:nvSpPr>
          <p:cNvPr id="9" name="Slide Number Placeholder 8"/>
          <p:cNvSpPr>
            <a:spLocks noGrp="1"/>
          </p:cNvSpPr>
          <p:nvPr>
            <p:ph type="sldNum" sz="quarter" idx="12"/>
          </p:nvPr>
        </p:nvSpPr>
        <p:spPr>
          <a:xfrm>
            <a:off x="10119360" y="6483096"/>
            <a:ext cx="670560" cy="301752"/>
          </a:xfrm>
        </p:spPr>
        <p:txBody>
          <a:bodyPr/>
          <a:lstStyle>
            <a:lvl1pPr algn="ctr">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388608" y="6480969"/>
            <a:ext cx="2844800" cy="301752"/>
          </a:xfrm>
        </p:spPr>
        <p:txBody>
          <a:bodyPr/>
          <a:lstStyle/>
          <a:p>
            <a:fld id="{1D8BD707-D9CF-40AE-B4C6-C98DA3205C09}" type="datetimeFigureOut">
              <a:rPr lang="en-US" smtClean="0"/>
              <a:pPr/>
              <a:t>9/6/2024</a:t>
            </a:fld>
            <a:endParaRPr lang="en-US"/>
          </a:p>
        </p:txBody>
      </p:sp>
      <p:sp>
        <p:nvSpPr>
          <p:cNvPr id="3" name="Footer Placeholder 2"/>
          <p:cNvSpPr>
            <a:spLocks noGrp="1"/>
          </p:cNvSpPr>
          <p:nvPr>
            <p:ph type="ftr" sz="quarter" idx="11"/>
          </p:nvPr>
        </p:nvSpPr>
        <p:spPr>
          <a:xfrm>
            <a:off x="609601" y="6481895"/>
            <a:ext cx="5680075" cy="300831"/>
          </a:xfrm>
        </p:spPr>
        <p:txBody>
          <a:bodyPr/>
          <a:lstStyle/>
          <a:p>
            <a:endParaRPr lang="en-US"/>
          </a:p>
        </p:txBody>
      </p:sp>
      <p:sp>
        <p:nvSpPr>
          <p:cNvPr id="4" name="Slide Number Placeholder 3"/>
          <p:cNvSpPr>
            <a:spLocks noGrp="1"/>
          </p:cNvSpPr>
          <p:nvPr>
            <p:ph type="sldNum" sz="quarter" idx="12"/>
          </p:nvPr>
        </p:nvSpPr>
        <p:spPr>
          <a:xfrm>
            <a:off x="10119360" y="6480969"/>
            <a:ext cx="670560" cy="301752"/>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367664"/>
            <a:ext cx="1219200" cy="5943600"/>
          </a:xfrm>
        </p:spPr>
        <p:txBody>
          <a:bodyPr vert="vert270" anchor="b"/>
          <a:lstStyle>
            <a:lvl1pPr marL="0" marR="18288" algn="r">
              <a:spcBef>
                <a:spcPts val="0"/>
              </a:spcBef>
              <a:buNone/>
              <a:defRPr sz="2900" b="0"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514475" y="367664"/>
            <a:ext cx="32512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868333" y="320040"/>
            <a:ext cx="7034784"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371968" y="6556248"/>
            <a:ext cx="2844800" cy="301752"/>
          </a:xfrm>
        </p:spPr>
        <p:txBody>
          <a:bodyPr/>
          <a:lstStyle>
            <a:lvl1pPr>
              <a:defRPr sz="900"/>
            </a:lvl1p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a:xfrm>
            <a:off x="1514476" y="6556248"/>
            <a:ext cx="6857493"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1214101" y="6556248"/>
            <a:ext cx="670560" cy="301752"/>
          </a:xfrm>
        </p:spPr>
        <p:txBody>
          <a:bodyPr/>
          <a:lstStyle>
            <a:lvl1pPr>
              <a:defRPr sz="900"/>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50896"/>
            <a:ext cx="1219200" cy="6400800"/>
          </a:xfrm>
        </p:spPr>
        <p:txBody>
          <a:bodyPr vert="vert270" anchor="b"/>
          <a:lstStyle>
            <a:lvl1pPr marL="0" algn="l">
              <a:buNone/>
              <a:defRPr sz="3000" b="0" cap="all" baseline="0"/>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517649" y="373966"/>
            <a:ext cx="9777984" cy="5486400"/>
          </a:xfrm>
          <a:solidFill>
            <a:schemeClr val="bg2">
              <a:shade val="50000"/>
            </a:schemeClr>
          </a:solidFill>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524000" y="5867400"/>
            <a:ext cx="9777984"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144256" y="6556248"/>
            <a:ext cx="2804160" cy="301752"/>
          </a:xfrm>
        </p:spPr>
        <p:txBody>
          <a:bodyPr/>
          <a:lstStyle>
            <a:lvl1pPr>
              <a:defRPr sz="900"/>
            </a:lvl1pPr>
          </a:lstStyle>
          <a:p>
            <a:fld id="{1D8BD707-D9CF-40AE-B4C6-C98DA3205C09}" type="datetimeFigureOut">
              <a:rPr lang="en-US" smtClean="0"/>
              <a:pPr/>
              <a:t>9/6/2024</a:t>
            </a:fld>
            <a:endParaRPr lang="en-US"/>
          </a:p>
        </p:txBody>
      </p:sp>
      <p:sp>
        <p:nvSpPr>
          <p:cNvPr id="6" name="Footer Placeholder 5"/>
          <p:cNvSpPr>
            <a:spLocks noGrp="1"/>
          </p:cNvSpPr>
          <p:nvPr>
            <p:ph type="ftr" sz="quarter" idx="11"/>
          </p:nvPr>
        </p:nvSpPr>
        <p:spPr>
          <a:xfrm>
            <a:off x="1560576" y="6557169"/>
            <a:ext cx="6597429"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10956256" y="6556248"/>
            <a:ext cx="487680" cy="301752"/>
          </a:xfrm>
        </p:spPr>
        <p:txBody>
          <a:bodyPr/>
          <a:lstStyle>
            <a:lvl1pPr algn="ctr">
              <a:defRPr sz="900"/>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9381" y="14073"/>
            <a:ext cx="12173243"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7"/>
            <a:ext cx="12182621"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8625062" y="4948410"/>
            <a:ext cx="3563815"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609600" y="267494"/>
            <a:ext cx="10972800" cy="1399032"/>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882808"/>
            <a:ext cx="10972800" cy="4572000"/>
          </a:xfrm>
          <a:prstGeom prst="rect">
            <a:avLst/>
          </a:prstGeom>
        </p:spPr>
        <p:txBody>
          <a:bodyPr vert="horz" anchor="t">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388608" y="6480969"/>
            <a:ext cx="28448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9/6/2024</a:t>
            </a:fld>
            <a:endParaRPr lang="en-US"/>
          </a:p>
        </p:txBody>
      </p:sp>
      <p:sp>
        <p:nvSpPr>
          <p:cNvPr id="3" name="Footer Placeholder 2"/>
          <p:cNvSpPr>
            <a:spLocks noGrp="1"/>
          </p:cNvSpPr>
          <p:nvPr>
            <p:ph type="ftr" sz="quarter" idx="3"/>
          </p:nvPr>
        </p:nvSpPr>
        <p:spPr>
          <a:xfrm>
            <a:off x="609601" y="6481895"/>
            <a:ext cx="5680075"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10119360" y="6480969"/>
            <a:ext cx="670560" cy="301752"/>
          </a:xfrm>
          <a:prstGeom prst="rect">
            <a:avLst/>
          </a:prstGeom>
        </p:spPr>
        <p:txBody>
          <a:bodyPr vert="horz" anchor="b"/>
          <a:lstStyle>
            <a:lvl1pPr algn="ctr" eaLnBrk="1" latinLnBrk="0" hangingPunct="1">
              <a:defRPr kumimoji="0" sz="1200">
                <a:solidFill>
                  <a:schemeClr val="tx1"/>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28800" y="304800"/>
            <a:ext cx="13335001" cy="1370888"/>
          </a:xfrm>
          <a:prstGeom prst="rect">
            <a:avLst/>
          </a:prstGeom>
        </p:spPr>
        <p:txBody>
          <a:bodyPr vert="horz" wrap="square" lIns="0" tIns="16510" rIns="0" bIns="0" rtlCol="0">
            <a:spAutoFit/>
          </a:bodyPr>
          <a:lstStyle/>
          <a:p>
            <a:pPr marL="3213735" algn="just">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t>
            </a:r>
            <a:r>
              <a:rPr lang="en-US" b="1" dirty="0" smtClean="0">
                <a:solidFill>
                  <a:srgbClr val="0F0F0F"/>
                </a:solidFill>
                <a:latin typeface="Times New Roman" panose="02020603050405020304" pitchFamily="18" charset="0"/>
                <a:cs typeface="Times New Roman" panose="02020603050405020304" pitchFamily="18" charset="0"/>
              </a:rPr>
              <a:t>Analysis using </a:t>
            </a:r>
            <a:r>
              <a:rPr lang="en-US" b="1" dirty="0">
                <a:solidFill>
                  <a:srgbClr val="0F0F0F"/>
                </a:solidFill>
                <a:latin typeface="Times New Roman" panose="02020603050405020304" pitchFamily="18" charset="0"/>
                <a:cs typeface="Times New Roman" panose="02020603050405020304" pitchFamily="18" charset="0"/>
              </a:rPr>
              <a:t>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1938992"/>
          </a:xfrm>
          <a:prstGeom prst="rect">
            <a:avLst/>
          </a:prstGeom>
          <a:noFill/>
        </p:spPr>
        <p:txBody>
          <a:bodyPr wrap="square" numCol="1" rtlCol="0">
            <a:spAutoFit/>
          </a:bodyPr>
          <a:lstStyle/>
          <a:p>
            <a:r>
              <a:rPr lang="en-US" sz="2400" dirty="0"/>
              <a:t>STUDENT </a:t>
            </a:r>
            <a:r>
              <a:rPr lang="en-US" sz="2400" dirty="0" smtClean="0"/>
              <a:t>NAME :     </a:t>
            </a:r>
            <a:r>
              <a:rPr lang="en-US" sz="2400" dirty="0" err="1" smtClean="0"/>
              <a:t>Divya</a:t>
            </a:r>
            <a:r>
              <a:rPr lang="en-US" sz="2400" dirty="0" smtClean="0"/>
              <a:t> K</a:t>
            </a:r>
            <a:endParaRPr lang="en-US" sz="2400" dirty="0"/>
          </a:p>
          <a:p>
            <a:r>
              <a:rPr lang="en-US" sz="2400" dirty="0" smtClean="0"/>
              <a:t>REGISTER NO     :     2213331042011</a:t>
            </a:r>
            <a:endParaRPr lang="en-US" sz="2400" dirty="0"/>
          </a:p>
          <a:p>
            <a:r>
              <a:rPr lang="en-US" sz="2400" dirty="0" smtClean="0"/>
              <a:t>NM                     </a:t>
            </a:r>
            <a:r>
              <a:rPr lang="en-US" sz="2400" dirty="0" smtClean="0"/>
              <a:t>:      7735FB295C68739B07B4F2D87128981F</a:t>
            </a:r>
            <a:endParaRPr lang="en-US" sz="2400" dirty="0" smtClean="0"/>
          </a:p>
          <a:p>
            <a:r>
              <a:rPr lang="en-US" sz="2400" dirty="0" smtClean="0"/>
              <a:t>DEPARTMENT     :     </a:t>
            </a:r>
            <a:r>
              <a:rPr lang="en-US" sz="2400" dirty="0" smtClean="0"/>
              <a:t>B.com</a:t>
            </a:r>
            <a:endParaRPr lang="en-US" sz="2400" dirty="0"/>
          </a:p>
          <a:p>
            <a:pPr algn="just"/>
            <a:r>
              <a:rPr lang="en-US" sz="2400" dirty="0" smtClean="0"/>
              <a:t>COLLEGE           :     </a:t>
            </a:r>
            <a:r>
              <a:rPr lang="en-US" sz="2400" dirty="0" err="1" smtClean="0"/>
              <a:t>Bharathi</a:t>
            </a:r>
            <a:r>
              <a:rPr lang="en-US" sz="2400" dirty="0" smtClean="0"/>
              <a:t> Women’s College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629018"/>
          </a:xfrm>
          <a:prstGeom prst="rect">
            <a:avLst/>
          </a:prstGeom>
        </p:spPr>
        <p:txBody>
          <a:bodyPr vert="horz" wrap="square" lIns="0" tIns="13335" rIns="0" bIns="0" rtlCol="0">
            <a:spAutoFit/>
          </a:bodyPr>
          <a:lstStyle/>
          <a:p>
            <a:pPr marL="12700">
              <a:lnSpc>
                <a:spcPct val="100000"/>
              </a:lnSpc>
              <a:spcBef>
                <a:spcPts val="105"/>
              </a:spcBef>
            </a:pPr>
            <a:r>
              <a:rPr sz="4000" spc="15" dirty="0">
                <a:solidFill>
                  <a:srgbClr val="E51F79"/>
                </a:solidFill>
                <a:effectLst>
                  <a:outerShdw blurRad="38100" dist="38100" dir="2700000" algn="tl">
                    <a:srgbClr val="000000">
                      <a:alpha val="43137"/>
                    </a:srgbClr>
                  </a:outerShdw>
                </a:effectLst>
                <a:latin typeface="Trebuchet MS"/>
                <a:cs typeface="Trebuchet MS"/>
              </a:rPr>
              <a:t>M</a:t>
            </a:r>
            <a:r>
              <a:rPr sz="4000" dirty="0">
                <a:solidFill>
                  <a:srgbClr val="E51F79"/>
                </a:solidFill>
                <a:effectLst>
                  <a:outerShdw blurRad="38100" dist="38100" dir="2700000" algn="tl">
                    <a:srgbClr val="000000">
                      <a:alpha val="43137"/>
                    </a:srgbClr>
                  </a:outerShdw>
                </a:effectLst>
                <a:latin typeface="Trebuchet MS"/>
                <a:cs typeface="Trebuchet MS"/>
              </a:rPr>
              <a:t>O</a:t>
            </a:r>
            <a:r>
              <a:rPr sz="4000" spc="-15" dirty="0">
                <a:solidFill>
                  <a:srgbClr val="E51F79"/>
                </a:solidFill>
                <a:effectLst>
                  <a:outerShdw blurRad="38100" dist="38100" dir="2700000" algn="tl">
                    <a:srgbClr val="000000">
                      <a:alpha val="43137"/>
                    </a:srgbClr>
                  </a:outerShdw>
                </a:effectLst>
                <a:latin typeface="Trebuchet MS"/>
                <a:cs typeface="Trebuchet MS"/>
              </a:rPr>
              <a:t>D</a:t>
            </a:r>
            <a:r>
              <a:rPr sz="4000" spc="-35" dirty="0">
                <a:solidFill>
                  <a:srgbClr val="E51F79"/>
                </a:solidFill>
                <a:effectLst>
                  <a:outerShdw blurRad="38100" dist="38100" dir="2700000" algn="tl">
                    <a:srgbClr val="000000">
                      <a:alpha val="43137"/>
                    </a:srgbClr>
                  </a:outerShdw>
                </a:effectLst>
                <a:latin typeface="Trebuchet MS"/>
                <a:cs typeface="Trebuchet MS"/>
              </a:rPr>
              <a:t>E</a:t>
            </a:r>
            <a:r>
              <a:rPr sz="4000" spc="-30" dirty="0">
                <a:solidFill>
                  <a:srgbClr val="E51F79"/>
                </a:solidFill>
                <a:effectLst>
                  <a:outerShdw blurRad="38100" dist="38100" dir="2700000" algn="tl">
                    <a:srgbClr val="000000">
                      <a:alpha val="43137"/>
                    </a:srgbClr>
                  </a:outerShdw>
                </a:effectLst>
                <a:latin typeface="Trebuchet MS"/>
                <a:cs typeface="Trebuchet MS"/>
              </a:rPr>
              <a:t>LL</a:t>
            </a:r>
            <a:r>
              <a:rPr sz="4000" spc="-5" dirty="0">
                <a:solidFill>
                  <a:srgbClr val="E51F79"/>
                </a:solidFill>
                <a:effectLst>
                  <a:outerShdw blurRad="38100" dist="38100" dir="2700000" algn="tl">
                    <a:srgbClr val="000000">
                      <a:alpha val="43137"/>
                    </a:srgbClr>
                  </a:outerShdw>
                </a:effectLst>
                <a:latin typeface="Trebuchet MS"/>
                <a:cs typeface="Trebuchet MS"/>
              </a:rPr>
              <a:t>I</a:t>
            </a:r>
            <a:r>
              <a:rPr sz="4000" spc="30" dirty="0">
                <a:solidFill>
                  <a:srgbClr val="E51F79"/>
                </a:solidFill>
                <a:effectLst>
                  <a:outerShdw blurRad="38100" dist="38100" dir="2700000" algn="tl">
                    <a:srgbClr val="000000">
                      <a:alpha val="43137"/>
                    </a:srgbClr>
                  </a:outerShdw>
                </a:effectLst>
                <a:latin typeface="Trebuchet MS"/>
                <a:cs typeface="Trebuchet MS"/>
              </a:rPr>
              <a:t>N</a:t>
            </a:r>
            <a:r>
              <a:rPr sz="4000" spc="5" dirty="0">
                <a:solidFill>
                  <a:srgbClr val="E51F79"/>
                </a:solidFill>
                <a:effectLst>
                  <a:outerShdw blurRad="38100" dist="38100" dir="2700000" algn="tl">
                    <a:srgbClr val="000000">
                      <a:alpha val="43137"/>
                    </a:srgbClr>
                  </a:outerShdw>
                </a:effectLst>
                <a:latin typeface="Trebuchet MS"/>
                <a:cs typeface="Trebuchet MS"/>
              </a:rPr>
              <a:t>G</a:t>
            </a:r>
            <a:endParaRPr sz="4000" dirty="0">
              <a:solidFill>
                <a:srgbClr val="E51F79"/>
              </a:solidFill>
              <a:effectLst>
                <a:outerShdw blurRad="38100" dist="38100" dir="2700000" algn="tl">
                  <a:srgbClr val="000000">
                    <a:alpha val="43137"/>
                  </a:srgbClr>
                </a:outerShdw>
              </a:effectLst>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524000" y="990601"/>
            <a:ext cx="6400800" cy="6186309"/>
          </a:xfrm>
          <a:prstGeom prst="rect">
            <a:avLst/>
          </a:prstGeom>
          <a:noFill/>
        </p:spPr>
        <p:txBody>
          <a:bodyPr wrap="square" numCol="1" rtlCol="0">
            <a:spAutoFit/>
          </a:bodyPr>
          <a:lstStyle/>
          <a:p>
            <a:r>
              <a:rPr lang="en-US" dirty="0" smtClean="0"/>
              <a:t>Data collection :</a:t>
            </a:r>
          </a:p>
          <a:p>
            <a:pPr>
              <a:buFont typeface="Wingdings" pitchFamily="2" charset="2"/>
              <a:buChar char="v"/>
            </a:pPr>
            <a:r>
              <a:rPr lang="en-US" dirty="0" smtClean="0"/>
              <a:t> Select a suitable data in </a:t>
            </a:r>
            <a:r>
              <a:rPr lang="en-US" dirty="0" err="1" smtClean="0"/>
              <a:t>Kag</a:t>
            </a:r>
            <a:r>
              <a:rPr lang="en-US" dirty="0" err="1" smtClean="0"/>
              <a:t>gle</a:t>
            </a:r>
            <a:r>
              <a:rPr lang="en-US" dirty="0" smtClean="0"/>
              <a:t>.</a:t>
            </a:r>
            <a:endParaRPr lang="en-US" dirty="0" smtClean="0"/>
          </a:p>
          <a:p>
            <a:pPr>
              <a:buFont typeface="Wingdings" pitchFamily="2" charset="2"/>
              <a:buChar char="v"/>
            </a:pPr>
            <a:r>
              <a:rPr lang="en-US" dirty="0" smtClean="0"/>
              <a:t> Download from the web site.</a:t>
            </a:r>
          </a:p>
          <a:p>
            <a:pPr>
              <a:buFont typeface="Arial" pitchFamily="34" charset="0"/>
              <a:buChar char="•"/>
            </a:pPr>
            <a:endParaRPr lang="en-US" dirty="0" smtClean="0"/>
          </a:p>
          <a:p>
            <a:r>
              <a:rPr lang="en-US" dirty="0" smtClean="0"/>
              <a:t>Feature collection :</a:t>
            </a:r>
          </a:p>
          <a:p>
            <a:pPr>
              <a:buFont typeface="Wingdings" pitchFamily="2" charset="2"/>
              <a:buChar char="v"/>
            </a:pPr>
            <a:r>
              <a:rPr lang="en-US" dirty="0" smtClean="0"/>
              <a:t> Employee  Id </a:t>
            </a:r>
          </a:p>
          <a:p>
            <a:pPr>
              <a:buFont typeface="Wingdings" pitchFamily="2" charset="2"/>
              <a:buChar char="v"/>
            </a:pPr>
            <a:r>
              <a:rPr lang="en-US" dirty="0" smtClean="0"/>
              <a:t> Name</a:t>
            </a:r>
          </a:p>
          <a:p>
            <a:pPr>
              <a:buFont typeface="Wingdings" pitchFamily="2" charset="2"/>
              <a:buChar char="v"/>
            </a:pPr>
            <a:r>
              <a:rPr lang="en-US" dirty="0" smtClean="0"/>
              <a:t> Salary</a:t>
            </a:r>
          </a:p>
          <a:p>
            <a:pPr>
              <a:buFont typeface="Wingdings" pitchFamily="2" charset="2"/>
              <a:buChar char="v"/>
            </a:pPr>
            <a:r>
              <a:rPr lang="en-US" dirty="0" smtClean="0"/>
              <a:t> Department</a:t>
            </a:r>
          </a:p>
          <a:p>
            <a:pPr>
              <a:buFont typeface="Wingdings" pitchFamily="2" charset="2"/>
              <a:buChar char="v"/>
            </a:pPr>
            <a:r>
              <a:rPr lang="en-US" dirty="0" smtClean="0"/>
              <a:t> Employee type </a:t>
            </a:r>
          </a:p>
          <a:p>
            <a:pPr>
              <a:buFont typeface="Wingdings" pitchFamily="2" charset="2"/>
              <a:buChar char="v"/>
            </a:pPr>
            <a:r>
              <a:rPr lang="en-US" dirty="0" smtClean="0"/>
              <a:t> FTE</a:t>
            </a:r>
          </a:p>
          <a:p>
            <a:pPr>
              <a:buFont typeface="Wingdings" pitchFamily="2" charset="2"/>
              <a:buChar char="v"/>
            </a:pPr>
            <a:r>
              <a:rPr lang="en-US" dirty="0" smtClean="0"/>
              <a:t> Gender</a:t>
            </a:r>
          </a:p>
          <a:p>
            <a:pPr>
              <a:buFont typeface="Wingdings" pitchFamily="2" charset="2"/>
              <a:buChar char="v"/>
            </a:pPr>
            <a:endParaRPr lang="en-US" dirty="0" smtClean="0"/>
          </a:p>
          <a:p>
            <a:r>
              <a:rPr lang="en-US" dirty="0" smtClean="0"/>
              <a:t>Data cleaning :</a:t>
            </a:r>
          </a:p>
          <a:p>
            <a:pPr>
              <a:buFont typeface="Wingdings" pitchFamily="2" charset="2"/>
              <a:buChar char="v"/>
            </a:pPr>
            <a:r>
              <a:rPr lang="en-US" dirty="0" smtClean="0"/>
              <a:t> Missing value identify</a:t>
            </a:r>
          </a:p>
          <a:p>
            <a:pPr>
              <a:buFont typeface="Wingdings" pitchFamily="2" charset="2"/>
              <a:buChar char="v"/>
            </a:pPr>
            <a:r>
              <a:rPr lang="en-US" dirty="0" smtClean="0"/>
              <a:t> Filtering the missing value</a:t>
            </a:r>
          </a:p>
          <a:p>
            <a:pPr>
              <a:buFont typeface="Wingdings" pitchFamily="2" charset="2"/>
              <a:buChar char="v"/>
            </a:pPr>
            <a:endParaRPr lang="en-US" dirty="0" smtClean="0"/>
          </a:p>
          <a:p>
            <a:r>
              <a:rPr lang="en-US" dirty="0" smtClean="0"/>
              <a:t>Summary :</a:t>
            </a:r>
          </a:p>
          <a:p>
            <a:pPr>
              <a:buFont typeface="Wingdings" pitchFamily="2" charset="2"/>
              <a:buChar char="v"/>
            </a:pPr>
            <a:r>
              <a:rPr lang="en-US" dirty="0" smtClean="0"/>
              <a:t> Pivot table </a:t>
            </a:r>
          </a:p>
          <a:p>
            <a:pPr>
              <a:buFont typeface="Wingdings" pitchFamily="2" charset="2"/>
              <a:buChar char="v"/>
            </a:pPr>
            <a:r>
              <a:rPr lang="en-US" dirty="0" smtClean="0"/>
              <a:t> Graph</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4"/>
            <a:ext cx="2437131" cy="65979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762000" y="1066800"/>
          <a:ext cx="10287000" cy="5791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9200" y="1676400"/>
            <a:ext cx="9829800" cy="3831818"/>
          </a:xfrm>
          <a:prstGeom prst="rect">
            <a:avLst/>
          </a:prstGeom>
          <a:noFill/>
        </p:spPr>
        <p:txBody>
          <a:bodyPr wrap="square" rtlCol="0">
            <a:spAutoFit/>
          </a:bodyPr>
          <a:lstStyle/>
          <a:p>
            <a:pPr>
              <a:lnSpc>
                <a:spcPct val="150000"/>
              </a:lnSpc>
            </a:pPr>
            <a:r>
              <a:rPr lang="en-US" dirty="0" smtClean="0"/>
              <a:t>            With the help of this excel we will find out that the permanent employee are received a FTE and salary comparatively more than other categories. In the next level fixed term employee type and the temporary employee type more over same. Fixed term  shows  higher in some department like Accounting , Business Development , Human Resources and Services. Temporary type employee shows higher in Engineering , Legal , Research and Development and Training. In some departments, it shows equal.</a:t>
            </a:r>
          </a:p>
          <a:p>
            <a:pPr>
              <a:lnSpc>
                <a:spcPct val="150000"/>
              </a:lnSpc>
            </a:pPr>
            <a:r>
              <a:rPr lang="en-US" dirty="0" smtClean="0"/>
              <a:t>             This conclusion will help to make a decision about the future movement of the salary and FTE to </a:t>
            </a:r>
            <a:r>
              <a:rPr lang="en-US" smtClean="0"/>
              <a:t>the organization.</a:t>
            </a:r>
            <a:endParaRPr lang="en-US"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0"/>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TextBox 12"/>
          <p:cNvSpPr txBox="1"/>
          <p:nvPr/>
        </p:nvSpPr>
        <p:spPr>
          <a:xfrm>
            <a:off x="990537" y="1676400"/>
            <a:ext cx="10323660" cy="3416320"/>
          </a:xfrm>
          <a:prstGeom prst="rect">
            <a:avLst/>
          </a:prstGeom>
          <a:noFill/>
        </p:spPr>
        <p:txBody>
          <a:bodyPr wrap="square" rtlCol="0">
            <a:spAutoFit/>
          </a:bodyPr>
          <a:lstStyle/>
          <a:p>
            <a:pPr>
              <a:lnSpc>
                <a:spcPct val="150000"/>
              </a:lnSpc>
            </a:pPr>
            <a:r>
              <a:rPr lang="en-US" dirty="0" smtClean="0"/>
              <a:t>              The organization wants to know about detailed summary of their employee. Large </a:t>
            </a:r>
          </a:p>
          <a:p>
            <a:pPr>
              <a:lnSpc>
                <a:spcPct val="150000"/>
              </a:lnSpc>
            </a:pPr>
            <a:r>
              <a:rPr lang="en-US" dirty="0" smtClean="0"/>
              <a:t>organization  calculate the size of their projects in FTE(Full - time equivalent). FTE is used to </a:t>
            </a:r>
          </a:p>
          <a:p>
            <a:pPr>
              <a:lnSpc>
                <a:spcPct val="150000"/>
              </a:lnSpc>
            </a:pPr>
            <a:r>
              <a:rPr lang="en-US" dirty="0" smtClean="0"/>
              <a:t>Determine staffing need for projects by comparing the time that a person would work if </a:t>
            </a:r>
          </a:p>
          <a:p>
            <a:pPr>
              <a:lnSpc>
                <a:spcPct val="150000"/>
              </a:lnSpc>
            </a:pPr>
            <a:endParaRPr lang="en-US" dirty="0" smtClean="0"/>
          </a:p>
          <a:p>
            <a:pPr>
              <a:lnSpc>
                <a:spcPct val="150000"/>
              </a:lnSpc>
            </a:pPr>
            <a:r>
              <a:rPr lang="en-US" dirty="0" smtClean="0"/>
              <a:t>              They were working full-time to the number of hours they</a:t>
            </a:r>
          </a:p>
          <a:p>
            <a:pPr>
              <a:lnSpc>
                <a:spcPct val="150000"/>
              </a:lnSpc>
            </a:pPr>
            <a:r>
              <a:rPr lang="en-US" dirty="0" smtClean="0"/>
              <a:t> will actually work. It’s the most common unit of measure used</a:t>
            </a:r>
          </a:p>
          <a:p>
            <a:pPr>
              <a:lnSpc>
                <a:spcPct val="150000"/>
              </a:lnSpc>
            </a:pPr>
            <a:r>
              <a:rPr lang="en-US" dirty="0" smtClean="0"/>
              <a:t> when calculating staffing levels for projects or teams.</a:t>
            </a:r>
          </a:p>
          <a:p>
            <a:pPr>
              <a:lnSpc>
                <a:spcPct val="150000"/>
              </a:lnSpc>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9"/>
            <a:ext cx="771842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5"/>
              <a:t>	</a:t>
            </a:r>
            <a:r>
              <a:rPr sz="4250" spc="-20" smtClean="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4" cstate="print"/>
          <a:stretch>
            <a:fillRect/>
          </a:stretch>
        </p:blipFill>
        <p:spPr>
          <a:xfrm>
            <a:off x="457201" y="6400800"/>
            <a:ext cx="1981200" cy="76200"/>
          </a:xfrm>
          <a:prstGeom prst="rect">
            <a:avLst/>
          </a:prstGeom>
        </p:spPr>
      </p:pic>
      <p:sp>
        <p:nvSpPr>
          <p:cNvPr id="11" name="TextBox 10">
            <a:extLst>
              <a:ext uri="{FF2B5EF4-FFF2-40B4-BE49-F238E27FC236}">
                <a16:creationId xmlns="" xmlns:a16="http://schemas.microsoft.com/office/drawing/2014/main" id="{F050B57B-77CA-84FA-9910-3F41C17BBB48}"/>
              </a:ext>
            </a:extLst>
          </p:cNvPr>
          <p:cNvSpPr txBox="1"/>
          <p:nvPr/>
        </p:nvSpPr>
        <p:spPr>
          <a:xfrm>
            <a:off x="1066800" y="19812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838200" y="1828800"/>
            <a:ext cx="11094704" cy="3831818"/>
          </a:xfrm>
          <a:prstGeom prst="rect">
            <a:avLst/>
          </a:prstGeom>
          <a:noFill/>
        </p:spPr>
        <p:txBody>
          <a:bodyPr wrap="none" rtlCol="0">
            <a:spAutoFit/>
          </a:bodyPr>
          <a:lstStyle/>
          <a:p>
            <a:pPr>
              <a:lnSpc>
                <a:spcPct val="150000"/>
              </a:lnSpc>
            </a:pPr>
            <a:r>
              <a:rPr lang="en-US" dirty="0" smtClean="0"/>
              <a:t>             This project shows that analyzing the FTE of the employee by considering various factors </a:t>
            </a:r>
          </a:p>
          <a:p>
            <a:pPr>
              <a:lnSpc>
                <a:spcPct val="150000"/>
              </a:lnSpc>
            </a:pPr>
            <a:r>
              <a:rPr lang="en-US" dirty="0" smtClean="0"/>
              <a:t>like gender , Department , salary , FTE , employee type soon. In order to identify the trends </a:t>
            </a:r>
          </a:p>
          <a:p>
            <a:pPr>
              <a:lnSpc>
                <a:spcPct val="150000"/>
              </a:lnSpc>
            </a:pPr>
            <a:r>
              <a:rPr lang="en-US" dirty="0" smtClean="0"/>
              <a:t>and patents of  different types of employee like permanent , fixed term and</a:t>
            </a:r>
          </a:p>
          <a:p>
            <a:pPr>
              <a:lnSpc>
                <a:spcPct val="150000"/>
              </a:lnSpc>
            </a:pPr>
            <a:r>
              <a:rPr lang="en-US" dirty="0" smtClean="0"/>
              <a:t> temporary.  And also using the gender differentiation , salary calculation</a:t>
            </a:r>
          </a:p>
          <a:p>
            <a:pPr>
              <a:lnSpc>
                <a:spcPct val="150000"/>
              </a:lnSpc>
            </a:pPr>
            <a:r>
              <a:rPr lang="en-US" dirty="0" smtClean="0"/>
              <a:t> with the help of  various department like accounting , sales , engineering , </a:t>
            </a:r>
          </a:p>
          <a:p>
            <a:pPr>
              <a:lnSpc>
                <a:spcPct val="150000"/>
              </a:lnSpc>
            </a:pPr>
            <a:r>
              <a:rPr lang="en-US" dirty="0" smtClean="0"/>
              <a:t>marketing , legal , human resources , etc.</a:t>
            </a:r>
          </a:p>
          <a:p>
            <a:pPr>
              <a:lnSpc>
                <a:spcPct val="150000"/>
              </a:lnSpc>
            </a:pPr>
            <a:r>
              <a:rPr lang="en-US" dirty="0" smtClean="0"/>
              <a:t>               This chart shows “Employee FTE analysis” it seems the comparison </a:t>
            </a:r>
          </a:p>
          <a:p>
            <a:pPr>
              <a:lnSpc>
                <a:spcPct val="150000"/>
              </a:lnSpc>
            </a:pPr>
            <a:r>
              <a:rPr lang="en-US" dirty="0" smtClean="0"/>
              <a:t>between the department type across  with gender and sum of FTE and also </a:t>
            </a:r>
          </a:p>
          <a:p>
            <a:pPr>
              <a:lnSpc>
                <a:spcPct val="150000"/>
              </a:lnSpc>
            </a:pPr>
            <a:r>
              <a:rPr lang="en-US" dirty="0" smtClean="0"/>
              <a:t>with  count of name.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685801" y="6477001"/>
            <a:ext cx="1066800" cy="76199"/>
          </a:xfrm>
          <a:prstGeom prst="rect">
            <a:avLst/>
          </a:prstGeom>
        </p:spPr>
      </p:pic>
      <p:sp>
        <p:nvSpPr>
          <p:cNvPr id="12" name="TextBox 11"/>
          <p:cNvSpPr txBox="1"/>
          <p:nvPr/>
        </p:nvSpPr>
        <p:spPr>
          <a:xfrm>
            <a:off x="685800" y="2209800"/>
            <a:ext cx="10147903" cy="3000821"/>
          </a:xfrm>
          <a:prstGeom prst="rect">
            <a:avLst/>
          </a:prstGeom>
          <a:noFill/>
        </p:spPr>
        <p:txBody>
          <a:bodyPr wrap="square" rtlCol="0">
            <a:spAutoFit/>
          </a:bodyPr>
          <a:lstStyle/>
          <a:p>
            <a:pPr>
              <a:lnSpc>
                <a:spcPct val="150000"/>
              </a:lnSpc>
            </a:pPr>
            <a:r>
              <a:rPr lang="en-US" dirty="0" smtClean="0"/>
              <a:t>              HR teams primarily use Full-Time Equivalent (FTE) to make informed decisions when </a:t>
            </a:r>
          </a:p>
          <a:p>
            <a:pPr>
              <a:lnSpc>
                <a:spcPct val="150000"/>
              </a:lnSpc>
            </a:pPr>
            <a:r>
              <a:rPr lang="en-US" dirty="0" smtClean="0"/>
              <a:t>Undergoing strategic workforce planning, budgeting, and resource management.</a:t>
            </a:r>
          </a:p>
          <a:p>
            <a:pPr>
              <a:lnSpc>
                <a:spcPct val="150000"/>
              </a:lnSpc>
            </a:pPr>
            <a:endParaRPr lang="en-US" dirty="0" smtClean="0"/>
          </a:p>
          <a:p>
            <a:pPr>
              <a:lnSpc>
                <a:spcPct val="150000"/>
              </a:lnSpc>
            </a:pPr>
            <a:r>
              <a:rPr lang="en-US" dirty="0" smtClean="0"/>
              <a:t>              The organization , outsiders like your customers , partners ,and other businesses that you interact with the organization , and working employees soon who want to be part of this organization in the future this will help for them. They are the end users for this analysis and also it will be useful for them.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TextBox 9"/>
          <p:cNvSpPr txBox="1"/>
          <p:nvPr/>
        </p:nvSpPr>
        <p:spPr>
          <a:xfrm>
            <a:off x="3200400" y="2286000"/>
            <a:ext cx="5020926" cy="2031325"/>
          </a:xfrm>
          <a:prstGeom prst="rect">
            <a:avLst/>
          </a:prstGeom>
          <a:noFill/>
        </p:spPr>
        <p:txBody>
          <a:bodyPr wrap="none" rtlCol="0">
            <a:spAutoFit/>
          </a:bodyPr>
          <a:lstStyle/>
          <a:p>
            <a:r>
              <a:rPr lang="en-US" dirty="0" smtClean="0"/>
              <a:t>Filtering                           – missing values</a:t>
            </a:r>
          </a:p>
          <a:p>
            <a:pPr>
              <a:lnSpc>
                <a:spcPct val="150000"/>
              </a:lnSpc>
            </a:pPr>
            <a:r>
              <a:rPr lang="en-US" dirty="0" smtClean="0"/>
              <a:t>Conditional formatting – blank values</a:t>
            </a:r>
          </a:p>
          <a:p>
            <a:pPr>
              <a:lnSpc>
                <a:spcPct val="150000"/>
              </a:lnSpc>
            </a:pPr>
            <a:r>
              <a:rPr lang="en-US" dirty="0" smtClean="0"/>
              <a:t>Formula                          -- performance</a:t>
            </a:r>
          </a:p>
          <a:p>
            <a:pPr>
              <a:lnSpc>
                <a:spcPct val="150000"/>
              </a:lnSpc>
            </a:pPr>
            <a:r>
              <a:rPr lang="en-US" dirty="0" smtClean="0"/>
              <a:t>Pivot table                      – summary </a:t>
            </a:r>
          </a:p>
          <a:p>
            <a:pPr>
              <a:lnSpc>
                <a:spcPct val="150000"/>
              </a:lnSpc>
            </a:pPr>
            <a:r>
              <a:rPr lang="en-US" dirty="0" smtClean="0"/>
              <a:t>Graph                             – data visualization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p:cNvSpPr txBox="1"/>
          <p:nvPr/>
        </p:nvSpPr>
        <p:spPr>
          <a:xfrm>
            <a:off x="1066800" y="2133600"/>
            <a:ext cx="7031092" cy="4247317"/>
          </a:xfrm>
          <a:prstGeom prst="rect">
            <a:avLst/>
          </a:prstGeom>
          <a:noFill/>
        </p:spPr>
        <p:txBody>
          <a:bodyPr wrap="none" rtlCol="0">
            <a:spAutoFit/>
          </a:bodyPr>
          <a:lstStyle/>
          <a:p>
            <a:pPr>
              <a:lnSpc>
                <a:spcPct val="150000"/>
              </a:lnSpc>
            </a:pPr>
            <a:r>
              <a:rPr lang="en-US" dirty="0" smtClean="0"/>
              <a:t>Employee data             -- </a:t>
            </a:r>
            <a:r>
              <a:rPr lang="en-US" dirty="0" err="1" smtClean="0"/>
              <a:t>Kaggle</a:t>
            </a:r>
            <a:r>
              <a:rPr lang="en-US" dirty="0" smtClean="0"/>
              <a:t> web site</a:t>
            </a:r>
          </a:p>
          <a:p>
            <a:pPr>
              <a:lnSpc>
                <a:spcPct val="150000"/>
              </a:lnSpc>
            </a:pPr>
            <a:r>
              <a:rPr lang="en-US" dirty="0" smtClean="0"/>
              <a:t>Total features                 -- 9</a:t>
            </a:r>
          </a:p>
          <a:p>
            <a:pPr>
              <a:lnSpc>
                <a:spcPct val="150000"/>
              </a:lnSpc>
            </a:pPr>
            <a:r>
              <a:rPr lang="en-US" dirty="0" smtClean="0"/>
              <a:t>Features in my project  -- 7</a:t>
            </a:r>
          </a:p>
          <a:p>
            <a:pPr>
              <a:lnSpc>
                <a:spcPct val="150000"/>
              </a:lnSpc>
            </a:pPr>
            <a:r>
              <a:rPr lang="en-US" dirty="0" smtClean="0"/>
              <a:t>Employee Id                   -- numerical values</a:t>
            </a:r>
          </a:p>
          <a:p>
            <a:pPr>
              <a:lnSpc>
                <a:spcPct val="150000"/>
              </a:lnSpc>
            </a:pPr>
            <a:r>
              <a:rPr lang="en-US" dirty="0" smtClean="0"/>
              <a:t>Name                              -- text</a:t>
            </a:r>
          </a:p>
          <a:p>
            <a:pPr>
              <a:lnSpc>
                <a:spcPct val="150000"/>
              </a:lnSpc>
            </a:pPr>
            <a:r>
              <a:rPr lang="en-US" dirty="0" smtClean="0"/>
              <a:t>Employee type               -- Permanent , Fixed term , Temporary</a:t>
            </a:r>
          </a:p>
          <a:p>
            <a:pPr>
              <a:lnSpc>
                <a:spcPct val="150000"/>
              </a:lnSpc>
            </a:pPr>
            <a:r>
              <a:rPr lang="en-US" dirty="0" smtClean="0"/>
              <a:t>Gender                            -- Male , Females</a:t>
            </a:r>
          </a:p>
          <a:p>
            <a:pPr>
              <a:lnSpc>
                <a:spcPct val="150000"/>
              </a:lnSpc>
            </a:pPr>
            <a:r>
              <a:rPr lang="en-US" dirty="0" smtClean="0"/>
              <a:t>Salary                               -- numerical values</a:t>
            </a:r>
          </a:p>
          <a:p>
            <a:pPr>
              <a:lnSpc>
                <a:spcPct val="150000"/>
              </a:lnSpc>
            </a:pPr>
            <a:r>
              <a:rPr lang="en-US" dirty="0" smtClean="0"/>
              <a:t>FTE                                    -- numerical values </a:t>
            </a:r>
          </a:p>
          <a:p>
            <a:pPr>
              <a:lnSpc>
                <a:spcPct val="150000"/>
              </a:lnSpc>
            </a:pPr>
            <a:r>
              <a:rPr lang="en-US" dirty="0" smtClean="0"/>
              <a:t>Department                    -- given in the data      </a:t>
            </a:r>
            <a:endParaRPr lang="en-US"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rgbClr val="FF5C9C"/>
                </a:solidFill>
              </a:rPr>
              <a:t>THE</a:t>
            </a:r>
            <a:r>
              <a:rPr sz="4250" spc="20" dirty="0">
                <a:solidFill>
                  <a:srgbClr val="FF5C9C"/>
                </a:solidFill>
              </a:rPr>
              <a:t> </a:t>
            </a:r>
            <a:r>
              <a:rPr lang="en-US" sz="4250" spc="20" dirty="0">
                <a:solidFill>
                  <a:srgbClr val="FF5C9C"/>
                </a:solidFill>
              </a:rPr>
              <a:t>"</a:t>
            </a:r>
            <a:r>
              <a:rPr sz="4250" spc="10" dirty="0">
                <a:solidFill>
                  <a:srgbClr val="FF5C9C"/>
                </a:solidFill>
              </a:rPr>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514600" y="2057400"/>
            <a:ext cx="8443393" cy="3416320"/>
          </a:xfrm>
          <a:prstGeom prst="rect">
            <a:avLst/>
          </a:prstGeom>
          <a:noFill/>
        </p:spPr>
        <p:txBody>
          <a:bodyPr wrap="square" rtlCol="0">
            <a:spAutoFit/>
          </a:bodyPr>
          <a:lstStyle/>
          <a:p>
            <a:pPr>
              <a:lnSpc>
                <a:spcPct val="150000"/>
              </a:lnSpc>
            </a:pPr>
            <a:r>
              <a:rPr lang="en-US" dirty="0" smtClean="0"/>
              <a:t>            Presentation of the project to the HR team in the detailed and clear points  about  the  </a:t>
            </a:r>
            <a:r>
              <a:rPr lang="en-US" dirty="0" smtClean="0">
                <a:cs typeface="Times New Roman" panose="02020603050405020304" pitchFamily="18" charset="0"/>
              </a:rPr>
              <a:t>Salary And Compensation Analysis Through Excel Data Modeling along with the pivot table and also the graph.</a:t>
            </a:r>
          </a:p>
          <a:p>
            <a:pPr>
              <a:lnSpc>
                <a:spcPct val="150000"/>
              </a:lnSpc>
            </a:pPr>
            <a:endParaRPr lang="en-US" dirty="0" smtClean="0">
              <a:cs typeface="Times New Roman" panose="02020603050405020304" pitchFamily="18" charset="0"/>
            </a:endParaRPr>
          </a:p>
          <a:p>
            <a:pPr>
              <a:lnSpc>
                <a:spcPct val="150000"/>
              </a:lnSpc>
            </a:pPr>
            <a:r>
              <a:rPr lang="en-US" dirty="0" smtClean="0">
                <a:cs typeface="Times New Roman" panose="02020603050405020304" pitchFamily="18" charset="0"/>
              </a:rPr>
              <a:t>            </a:t>
            </a:r>
          </a:p>
          <a:p>
            <a:pPr>
              <a:lnSpc>
                <a:spcPct val="150000"/>
              </a:lnSpc>
            </a:pPr>
            <a:endParaRPr lang="en-US" dirty="0" smtClean="0">
              <a:cs typeface="Times New Roman" panose="02020603050405020304" pitchFamily="18" charset="0"/>
            </a:endParaRPr>
          </a:p>
          <a:p>
            <a:pPr>
              <a:lnSpc>
                <a:spcPct val="150000"/>
              </a:lnSpc>
            </a:pPr>
            <a:r>
              <a:rPr lang="en-US" dirty="0" smtClean="0">
                <a:solidFill>
                  <a:srgbClr val="0F0F0F"/>
                </a:solidFill>
                <a:cs typeface="Times New Roman" panose="02020603050405020304" pitchFamily="18" charset="0"/>
              </a:rPr>
              <a:t> </a:t>
            </a:r>
            <a:endParaRPr lang="en-IN" dirty="0" smtClean="0">
              <a:solidFill>
                <a:srgbClr val="7030A0"/>
              </a:solidFill>
              <a:cs typeface="Times New Roman" panose="02020603050405020304" pitchFamily="18" charset="0"/>
            </a:endParaRPr>
          </a:p>
          <a:p>
            <a:pPr>
              <a:lnSpc>
                <a:spcPct val="150000"/>
              </a:lnSpc>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1134</TotalTime>
  <Words>656</Words>
  <Application>Microsoft Office PowerPoint</Application>
  <PresentationFormat>Custom</PresentationFormat>
  <Paragraphs>108</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Verve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THARANI</cp:lastModifiedBy>
  <cp:revision>59</cp:revision>
  <dcterms:created xsi:type="dcterms:W3CDTF">2024-03-29T15:07:22Z</dcterms:created>
  <dcterms:modified xsi:type="dcterms:W3CDTF">2024-09-07T01:01:02Z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