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a363d64ffa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a363d64ffa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a363d64ffa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a363d64ffa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a363d64ffa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a363d64ffa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631d05b34d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631d05b34d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a363d64ffa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a363d64ffa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a363d64ff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a363d64ff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a363d64ffa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a363d64ffa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a363d64ffa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a363d64ffa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a363d64ffa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a363d64ffa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a363d64ffa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a363d64ffa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a363d64ffa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a363d64ffa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cdc.gov/nchs/pressroom/sosmap/firearm_mortality/firearm.htm" TargetMode="External"/><Relationship Id="rId4" Type="http://schemas.openxmlformats.org/officeDocument/2006/relationships/hyperlink" Target="https://www.kff.org/other/state-indicator/distribution-by-sex/?currentTimeframe=1&amp;sortModel=%7B%22colId%22:%22Location%22,%22sort%22:%22asc%22%7D" TargetMode="External"/><Relationship Id="rId9" Type="http://schemas.openxmlformats.org/officeDocument/2006/relationships/hyperlink" Target="https://www.statista.com/statistics/215655/number-of-registered-weapons-in-the-us-by-state/" TargetMode="External"/><Relationship Id="rId5" Type="http://schemas.openxmlformats.org/officeDocument/2006/relationships/hyperlink" Target="https://www.kff.org/other/state-indicator/distribution-by-sex/?currentTimeframe=1&amp;sortModel=%7B%22colId%22:%22Location%22,%22sort%22:%22asc%22%7D" TargetMode="External"/><Relationship Id="rId6" Type="http://schemas.openxmlformats.org/officeDocument/2006/relationships/hyperlink" Target="https://www/statista.com/statistics/248063/per-capita-us-real-gross-domestic-product-gdp-by-state/" TargetMode="External"/><Relationship Id="rId7" Type="http://schemas.openxmlformats.org/officeDocument/2006/relationships/hyperlink" Target="https://www/statista.com/statistics/248063/per-capita-us-real-gross-domestic-product-gdp-by-state/" TargetMode="External"/><Relationship Id="rId8" Type="http://schemas.openxmlformats.org/officeDocument/2006/relationships/hyperlink" Target="https://www.statista.com/statistics/215655/number-of-registered-weapons-in-the-us-by-stat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Info 201 :Final project </a:t>
            </a:r>
            <a:r>
              <a:rPr lang="en"/>
              <a:t>presentation</a:t>
            </a:r>
            <a:r>
              <a:rPr lang="en"/>
              <a:t> </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Tony, Ziyang,Justin, Clive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400">
                <a:solidFill>
                  <a:srgbClr val="2D3B45"/>
                </a:solidFill>
                <a:highlight>
                  <a:srgbClr val="FFFFFF"/>
                </a:highlight>
                <a:latin typeface="Arial"/>
                <a:ea typeface="Arial"/>
                <a:cs typeface="Arial"/>
                <a:sym typeface="Arial"/>
              </a:rPr>
              <a:t>Draw conclusions from your data/analysis</a:t>
            </a:r>
            <a:endParaRPr sz="2400"/>
          </a:p>
          <a:p>
            <a:pPr indent="0" lvl="0" marL="0" rtl="0" algn="l">
              <a:spcBef>
                <a:spcPts val="0"/>
              </a:spcBef>
              <a:spcAft>
                <a:spcPts val="0"/>
              </a:spcAft>
              <a:buNone/>
            </a:pPr>
            <a:r>
              <a:t/>
            </a:r>
            <a:endParaRPr sz="2400"/>
          </a:p>
        </p:txBody>
      </p:sp>
      <p:sp>
        <p:nvSpPr>
          <p:cNvPr id="335" name="Google Shape;335;p2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en" sz="1750">
                <a:solidFill>
                  <a:srgbClr val="000000"/>
                </a:solidFill>
                <a:latin typeface="Arial"/>
                <a:ea typeface="Arial"/>
                <a:cs typeface="Arial"/>
                <a:sym typeface="Arial"/>
              </a:rPr>
              <a:t>  </a:t>
            </a:r>
            <a:r>
              <a:rPr lang="en" sz="1800">
                <a:solidFill>
                  <a:srgbClr val="000000"/>
                </a:solidFill>
                <a:latin typeface="Arial"/>
                <a:ea typeface="Arial"/>
                <a:cs typeface="Arial"/>
                <a:sym typeface="Arial"/>
              </a:rPr>
              <a:t>As stated in the previous hypothesis, the number of guns is directly proportional to the gun fatality rate. States such as Florida or Texas with a high number of firearms distribution have high shooting casualty rates, while remote areas like Rhode Island, which do not have many guns, do not have as many shooting casualty rates. This further supports this hypothesis.</a:t>
            </a:r>
            <a:endParaRPr sz="18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3"/>
          <p:cNvSpPr txBox="1"/>
          <p:nvPr>
            <p:ph type="title"/>
          </p:nvPr>
        </p:nvSpPr>
        <p:spPr>
          <a:xfrm>
            <a:off x="1303800" y="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sz="1300"/>
              <a:t>4.The relationship between wealth and gun violence</a:t>
            </a:r>
            <a:endParaRPr sz="1300"/>
          </a:p>
          <a:p>
            <a:pPr indent="0" lvl="0" marL="0" rtl="0" algn="l">
              <a:spcBef>
                <a:spcPts val="0"/>
              </a:spcBef>
              <a:spcAft>
                <a:spcPts val="0"/>
              </a:spcAft>
              <a:buNone/>
            </a:pPr>
            <a:r>
              <a:t/>
            </a:r>
            <a:endParaRPr/>
          </a:p>
        </p:txBody>
      </p:sp>
      <p:sp>
        <p:nvSpPr>
          <p:cNvPr id="341" name="Google Shape;341;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2" name="Google Shape;342;p23"/>
          <p:cNvPicPr preferRelativeResize="0"/>
          <p:nvPr/>
        </p:nvPicPr>
        <p:blipFill rotWithShape="1">
          <a:blip r:embed="rId3">
            <a:alphaModFix/>
          </a:blip>
          <a:srcRect b="0" l="13798" r="23736" t="0"/>
          <a:stretch/>
        </p:blipFill>
        <p:spPr>
          <a:xfrm>
            <a:off x="0" y="615525"/>
            <a:ext cx="4351099" cy="4404549"/>
          </a:xfrm>
          <a:prstGeom prst="rect">
            <a:avLst/>
          </a:prstGeom>
          <a:noFill/>
          <a:ln>
            <a:noFill/>
          </a:ln>
        </p:spPr>
      </p:pic>
      <p:pic>
        <p:nvPicPr>
          <p:cNvPr id="343" name="Google Shape;343;p23"/>
          <p:cNvPicPr preferRelativeResize="0"/>
          <p:nvPr/>
        </p:nvPicPr>
        <p:blipFill>
          <a:blip r:embed="rId4">
            <a:alphaModFix/>
          </a:blip>
          <a:stretch>
            <a:fillRect/>
          </a:stretch>
        </p:blipFill>
        <p:spPr>
          <a:xfrm>
            <a:off x="4315725" y="445725"/>
            <a:ext cx="4793951" cy="4298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400">
                <a:solidFill>
                  <a:srgbClr val="2D3B45"/>
                </a:solidFill>
                <a:highlight>
                  <a:srgbClr val="FFFFFF"/>
                </a:highlight>
                <a:latin typeface="Arial"/>
                <a:ea typeface="Arial"/>
                <a:cs typeface="Arial"/>
                <a:sym typeface="Arial"/>
              </a:rPr>
              <a:t>Draw conclusions from your data/analysis</a:t>
            </a:r>
            <a:endParaRPr sz="2400"/>
          </a:p>
        </p:txBody>
      </p:sp>
      <p:sp>
        <p:nvSpPr>
          <p:cNvPr id="349" name="Google Shape;349;p24"/>
          <p:cNvSpPr txBox="1"/>
          <p:nvPr>
            <p:ph idx="1" type="body"/>
          </p:nvPr>
        </p:nvSpPr>
        <p:spPr>
          <a:xfrm>
            <a:off x="1303800" y="1694525"/>
            <a:ext cx="7030500" cy="324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As we can see form the data messipie had the highest death rate and form the right side new York and Washington states are all low according this and the slope we can get it is true which proved our hypothesis.</a:t>
            </a:r>
            <a:r>
              <a:rPr lang="en" sz="1800">
                <a:solidFill>
                  <a:srgbClr val="000000"/>
                </a:solidFill>
                <a:latin typeface="Arial"/>
                <a:ea typeface="Arial"/>
                <a:cs typeface="Arial"/>
                <a:sym typeface="Arial"/>
              </a:rPr>
              <a:t> the results from this analysis contribute valuable information to the broader discussion on gun violence in the United States, offering a geospatial and quantitative perspective that enhances our understanding of the distribution of incidents at the state level in 2021.</a:t>
            </a:r>
            <a:endParaRPr sz="1800">
              <a:solidFill>
                <a:srgbClr val="000000"/>
              </a:solidFill>
              <a:latin typeface="Arial"/>
              <a:ea typeface="Arial"/>
              <a:cs typeface="Arial"/>
              <a:sym typeface="Arial"/>
            </a:endParaRPr>
          </a:p>
          <a:p>
            <a:pPr indent="0" lvl="0" marL="0" rtl="0" algn="l">
              <a:spcBef>
                <a:spcPts val="1200"/>
              </a:spcBef>
              <a:spcAft>
                <a:spcPts val="0"/>
              </a:spcAft>
              <a:buNone/>
            </a:pPr>
            <a:r>
              <a:t/>
            </a:r>
            <a:endParaRPr sz="1800"/>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74550" y="891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Content</a:t>
            </a:r>
            <a:endParaRPr/>
          </a:p>
        </p:txBody>
      </p:sp>
      <p:sp>
        <p:nvSpPr>
          <p:cNvPr id="284" name="Google Shape;284;p14"/>
          <p:cNvSpPr txBox="1"/>
          <p:nvPr>
            <p:ph idx="1" type="body"/>
          </p:nvPr>
        </p:nvSpPr>
        <p:spPr>
          <a:xfrm>
            <a:off x="1013725" y="1491750"/>
            <a:ext cx="7030500" cy="2541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9600"/>
              <a:t>1, Introduction</a:t>
            </a:r>
            <a:endParaRPr b="1" sz="9600"/>
          </a:p>
          <a:p>
            <a:pPr indent="0" lvl="0" marL="0" rtl="0" algn="l">
              <a:spcBef>
                <a:spcPts val="1200"/>
              </a:spcBef>
              <a:spcAft>
                <a:spcPts val="0"/>
              </a:spcAft>
              <a:buNone/>
            </a:pPr>
            <a:r>
              <a:rPr b="1" lang="en" sz="9600"/>
              <a:t>2, Overview of Data</a:t>
            </a:r>
            <a:r>
              <a:rPr b="1" lang="en" sz="9600"/>
              <a:t> </a:t>
            </a:r>
            <a:endParaRPr b="1" sz="9600"/>
          </a:p>
          <a:p>
            <a:pPr indent="0" lvl="0" marL="0" rtl="0" algn="l">
              <a:spcBef>
                <a:spcPts val="1200"/>
              </a:spcBef>
              <a:spcAft>
                <a:spcPts val="0"/>
              </a:spcAft>
              <a:buNone/>
            </a:pPr>
            <a:r>
              <a:rPr b="1" lang="en" sz="9600"/>
              <a:t>3, Analysis &amp; Research question</a:t>
            </a:r>
            <a:endParaRPr b="1" sz="9600"/>
          </a:p>
          <a:p>
            <a:pPr indent="0" lvl="0" marL="0" rtl="0" algn="l">
              <a:spcBef>
                <a:spcPts val="1200"/>
              </a:spcBef>
              <a:spcAft>
                <a:spcPts val="0"/>
              </a:spcAft>
              <a:buNone/>
            </a:pPr>
            <a:r>
              <a:rPr b="1" lang="en" sz="7200"/>
              <a:t>-</a:t>
            </a:r>
            <a:r>
              <a:rPr b="1" lang="en" sz="7200">
                <a:solidFill>
                  <a:srgbClr val="2D3B45"/>
                </a:solidFill>
                <a:highlight>
                  <a:schemeClr val="lt1"/>
                </a:highlight>
                <a:latin typeface="Arial"/>
                <a:ea typeface="Arial"/>
                <a:cs typeface="Arial"/>
                <a:sym typeface="Arial"/>
              </a:rPr>
              <a:t>The distribution of gun violence in each state in US</a:t>
            </a:r>
            <a:endParaRPr b="1" sz="7200">
              <a:latin typeface="Maven Pro"/>
              <a:ea typeface="Maven Pro"/>
              <a:cs typeface="Maven Pro"/>
              <a:sym typeface="Maven Pro"/>
            </a:endParaRPr>
          </a:p>
          <a:p>
            <a:pPr indent="0" lvl="0" marL="0" rtl="0" algn="l">
              <a:spcBef>
                <a:spcPts val="1200"/>
              </a:spcBef>
              <a:spcAft>
                <a:spcPts val="0"/>
              </a:spcAft>
              <a:buNone/>
            </a:pPr>
            <a:r>
              <a:rPr b="1" lang="en" sz="7200"/>
              <a:t>-</a:t>
            </a:r>
            <a:r>
              <a:rPr b="1" lang="en" sz="7200">
                <a:solidFill>
                  <a:srgbClr val="2D3B45"/>
                </a:solidFill>
                <a:highlight>
                  <a:schemeClr val="lt1"/>
                </a:highlight>
                <a:latin typeface="Arial"/>
                <a:ea typeface="Arial"/>
                <a:cs typeface="Arial"/>
                <a:sym typeface="Arial"/>
              </a:rPr>
              <a:t>The relationship between gender and gun violence </a:t>
            </a:r>
            <a:endParaRPr b="1" sz="7200">
              <a:solidFill>
                <a:srgbClr val="2D3B45"/>
              </a:solidFill>
              <a:highlight>
                <a:schemeClr val="lt1"/>
              </a:highlight>
              <a:latin typeface="Arial"/>
              <a:ea typeface="Arial"/>
              <a:cs typeface="Arial"/>
              <a:sym typeface="Arial"/>
            </a:endParaRPr>
          </a:p>
          <a:p>
            <a:pPr indent="0" lvl="0" marL="0" rtl="0" algn="l">
              <a:spcBef>
                <a:spcPts val="1200"/>
              </a:spcBef>
              <a:spcAft>
                <a:spcPts val="0"/>
              </a:spcAft>
              <a:buNone/>
            </a:pPr>
            <a:r>
              <a:rPr b="1" lang="en" sz="7200"/>
              <a:t>-</a:t>
            </a:r>
            <a:r>
              <a:rPr b="1" lang="en" sz="7200">
                <a:latin typeface="Maven Pro"/>
                <a:ea typeface="Maven Pro"/>
                <a:cs typeface="Maven Pro"/>
                <a:sym typeface="Maven Pro"/>
              </a:rPr>
              <a:t>The relationship between wealth and gun violence</a:t>
            </a:r>
            <a:endParaRPr b="1" sz="7200">
              <a:latin typeface="Maven Pro"/>
              <a:ea typeface="Maven Pro"/>
              <a:cs typeface="Maven Pro"/>
              <a:sym typeface="Maven Pro"/>
            </a:endParaRPr>
          </a:p>
          <a:p>
            <a:pPr indent="0" lvl="0" marL="0" rtl="0" algn="l">
              <a:spcBef>
                <a:spcPts val="1200"/>
              </a:spcBef>
              <a:spcAft>
                <a:spcPts val="0"/>
              </a:spcAft>
              <a:buNone/>
            </a:pPr>
            <a:r>
              <a:rPr b="1" lang="en" sz="7200">
                <a:latin typeface="Maven Pro"/>
                <a:ea typeface="Maven Pro"/>
                <a:cs typeface="Maven Pro"/>
                <a:sym typeface="Maven Pro"/>
              </a:rPr>
              <a:t>-</a:t>
            </a:r>
            <a:r>
              <a:rPr b="1" lang="en" sz="7200">
                <a:solidFill>
                  <a:srgbClr val="2D3B45"/>
                </a:solidFill>
                <a:highlight>
                  <a:schemeClr val="lt1"/>
                </a:highlight>
                <a:latin typeface="Arial"/>
                <a:ea typeface="Arial"/>
                <a:cs typeface="Arial"/>
                <a:sym typeface="Arial"/>
              </a:rPr>
              <a:t>The relationship between  number of firearms and gun violence</a:t>
            </a:r>
            <a:endParaRPr b="1" sz="7200">
              <a:solidFill>
                <a:srgbClr val="2D3B45"/>
              </a:solidFill>
              <a:highlight>
                <a:schemeClr val="lt1"/>
              </a:highlight>
              <a:latin typeface="Arial"/>
              <a:ea typeface="Arial"/>
              <a:cs typeface="Arial"/>
              <a:sym typeface="Arial"/>
            </a:endParaRPr>
          </a:p>
          <a:p>
            <a:pPr indent="0" lvl="0" marL="0" rtl="0" algn="l">
              <a:spcBef>
                <a:spcPts val="1200"/>
              </a:spcBef>
              <a:spcAft>
                <a:spcPts val="0"/>
              </a:spcAft>
              <a:buNone/>
            </a:pPr>
            <a:r>
              <a:t/>
            </a:r>
            <a:endParaRPr b="1" sz="7200">
              <a:latin typeface="Maven Pro"/>
              <a:ea typeface="Maven Pro"/>
              <a:cs typeface="Maven Pro"/>
              <a:sym typeface="Maven Pro"/>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119100" y="107600"/>
            <a:ext cx="8024700" cy="4979400"/>
          </a:xfrm>
          <a:prstGeom prst="rect">
            <a:avLst/>
          </a:prstGeom>
        </p:spPr>
        <p:txBody>
          <a:bodyPr anchorCtr="0" anchor="t" bIns="91425" lIns="91425" spcFirstLastPara="1" rIns="91425" wrap="square" tIns="91425">
            <a:normAutofit fontScale="90000"/>
          </a:bodyPr>
          <a:lstStyle/>
          <a:p>
            <a:pPr indent="-342900" lvl="0" marL="698500" rtl="0" algn="l">
              <a:lnSpc>
                <a:spcPct val="115000"/>
              </a:lnSpc>
              <a:spcBef>
                <a:spcPts val="0"/>
              </a:spcBef>
              <a:spcAft>
                <a:spcPts val="0"/>
              </a:spcAft>
              <a:buClr>
                <a:srgbClr val="2D3B45"/>
              </a:buClr>
              <a:buSzPct val="100000"/>
              <a:buFont typeface="Arial"/>
              <a:buChar char="●"/>
            </a:pPr>
            <a:r>
              <a:rPr b="0" lang="en" sz="2000">
                <a:solidFill>
                  <a:srgbClr val="2D3B45"/>
                </a:solidFill>
                <a:highlight>
                  <a:srgbClr val="FFFFFF"/>
                </a:highlight>
                <a:latin typeface="Arial"/>
                <a:ea typeface="Arial"/>
                <a:cs typeface="Arial"/>
                <a:sym typeface="Arial"/>
              </a:rPr>
              <a:t>What and why are you doing this:</a:t>
            </a:r>
            <a:endParaRPr b="0" sz="2000">
              <a:solidFill>
                <a:srgbClr val="2D3B45"/>
              </a:solidFill>
              <a:highlight>
                <a:srgbClr val="FFFFFF"/>
              </a:highlight>
              <a:latin typeface="Arial"/>
              <a:ea typeface="Arial"/>
              <a:cs typeface="Arial"/>
              <a:sym typeface="Arial"/>
            </a:endParaRPr>
          </a:p>
          <a:p>
            <a:pPr indent="0" lvl="0" marL="0" rtl="0" algn="l">
              <a:lnSpc>
                <a:spcPct val="115000"/>
              </a:lnSpc>
              <a:spcBef>
                <a:spcPts val="500"/>
              </a:spcBef>
              <a:spcAft>
                <a:spcPts val="0"/>
              </a:spcAft>
              <a:buNone/>
            </a:pPr>
            <a:r>
              <a:rPr b="0" lang="en" sz="1200">
                <a:solidFill>
                  <a:srgbClr val="2D3B45"/>
                </a:solidFill>
                <a:highlight>
                  <a:srgbClr val="FFFFFF"/>
                </a:highlight>
                <a:latin typeface="Arial"/>
                <a:ea typeface="Arial"/>
                <a:cs typeface="Arial"/>
                <a:sym typeface="Arial"/>
              </a:rPr>
              <a:t>                 </a:t>
            </a:r>
            <a:endParaRPr b="0" sz="1200">
              <a:solidFill>
                <a:srgbClr val="2D3B45"/>
              </a:solidFill>
              <a:highlight>
                <a:srgbClr val="FFFFFF"/>
              </a:highlight>
              <a:latin typeface="Arial"/>
              <a:ea typeface="Arial"/>
              <a:cs typeface="Arial"/>
              <a:sym typeface="Arial"/>
            </a:endParaRPr>
          </a:p>
          <a:p>
            <a:pPr indent="0" lvl="0" marL="0" rtl="0" algn="l">
              <a:lnSpc>
                <a:spcPct val="115000"/>
              </a:lnSpc>
              <a:spcBef>
                <a:spcPts val="500"/>
              </a:spcBef>
              <a:spcAft>
                <a:spcPts val="0"/>
              </a:spcAft>
              <a:buNone/>
            </a:pPr>
            <a:r>
              <a:rPr b="0" lang="en" sz="1200">
                <a:solidFill>
                  <a:srgbClr val="2D3B45"/>
                </a:solidFill>
                <a:highlight>
                  <a:srgbClr val="FFFFFF"/>
                </a:highlight>
                <a:latin typeface="Arial"/>
                <a:ea typeface="Arial"/>
                <a:cs typeface="Arial"/>
                <a:sym typeface="Arial"/>
              </a:rPr>
              <a:t>                </a:t>
            </a:r>
            <a:r>
              <a:rPr b="0" lang="en" sz="1550">
                <a:solidFill>
                  <a:srgbClr val="2D3B45"/>
                </a:solidFill>
                <a:highlight>
                  <a:srgbClr val="FFFFFF"/>
                </a:highlight>
                <a:latin typeface="Arial"/>
                <a:ea typeface="Arial"/>
                <a:cs typeface="Arial"/>
                <a:sym typeface="Arial"/>
              </a:rPr>
              <a:t> What are you doing?</a:t>
            </a:r>
            <a:endParaRPr b="0" sz="1550">
              <a:solidFill>
                <a:srgbClr val="2D3B45"/>
              </a:solidFill>
              <a:highlight>
                <a:srgbClr val="FFFFFF"/>
              </a:highlight>
              <a:latin typeface="Arial"/>
              <a:ea typeface="Arial"/>
              <a:cs typeface="Arial"/>
              <a:sym typeface="Arial"/>
            </a:endParaRPr>
          </a:p>
          <a:p>
            <a:pPr indent="-297180" lvl="1" marL="914400" rtl="0" algn="l">
              <a:lnSpc>
                <a:spcPct val="114000"/>
              </a:lnSpc>
              <a:spcBef>
                <a:spcPts val="500"/>
              </a:spcBef>
              <a:spcAft>
                <a:spcPts val="0"/>
              </a:spcAft>
              <a:buClr>
                <a:srgbClr val="2D3B45"/>
              </a:buClr>
              <a:buSzPct val="114285"/>
              <a:buFont typeface="Arial"/>
              <a:buChar char="○"/>
            </a:pPr>
            <a:r>
              <a:rPr b="0" lang="en" sz="1050">
                <a:solidFill>
                  <a:srgbClr val="333333"/>
                </a:solidFill>
                <a:latin typeface="Arial"/>
                <a:ea typeface="Arial"/>
                <a:cs typeface="Arial"/>
                <a:sym typeface="Arial"/>
              </a:rPr>
              <a:t>Firstly, we aim to examine the relationship between gender and gun violence, investigating differences in involvement and victimization rates among genders. Secondly, we delve into the correlation between wealth, as indicated by GDP per capita, and gun violence, to understand how economic status affects gun-related incidents. Thirdly, our study will analyze geographical disparities by assessing the relationship between different U.S. states and the prevalence of gun violence, considering regional factors such as local gun laws and socio-economic conditions. Lastly, we seek to explore the distribution of gun violence in relation to the number of firearms, aiming to uncover whether a higher concentration of firearms correlates with increased gun violence.</a:t>
            </a:r>
            <a:endParaRPr b="0" sz="1050">
              <a:solidFill>
                <a:srgbClr val="333333"/>
              </a:solidFill>
              <a:latin typeface="Arial"/>
              <a:ea typeface="Arial"/>
              <a:cs typeface="Arial"/>
              <a:sym typeface="Arial"/>
            </a:endParaRPr>
          </a:p>
          <a:p>
            <a:pPr indent="0" lvl="0" marL="0" rtl="0" algn="l">
              <a:lnSpc>
                <a:spcPct val="115000"/>
              </a:lnSpc>
              <a:spcBef>
                <a:spcPts val="0"/>
              </a:spcBef>
              <a:spcAft>
                <a:spcPts val="0"/>
              </a:spcAft>
              <a:buNone/>
            </a:pPr>
            <a:r>
              <a:rPr b="0" lang="en" sz="1200">
                <a:solidFill>
                  <a:srgbClr val="2D3B45"/>
                </a:solidFill>
                <a:highlight>
                  <a:srgbClr val="FFFFFF"/>
                </a:highlight>
                <a:latin typeface="Arial"/>
                <a:ea typeface="Arial"/>
                <a:cs typeface="Arial"/>
                <a:sym typeface="Arial"/>
              </a:rPr>
              <a:t> </a:t>
            </a:r>
            <a:endParaRPr b="0" sz="1200">
              <a:solidFill>
                <a:srgbClr val="2D3B45"/>
              </a:solidFill>
              <a:highlight>
                <a:srgbClr val="FFFFFF"/>
              </a:highlight>
              <a:latin typeface="Arial"/>
              <a:ea typeface="Arial"/>
              <a:cs typeface="Arial"/>
              <a:sym typeface="Arial"/>
            </a:endParaRPr>
          </a:p>
          <a:p>
            <a:pPr indent="0" lvl="0" marL="0" rtl="0" algn="l">
              <a:lnSpc>
                <a:spcPct val="115000"/>
              </a:lnSpc>
              <a:spcBef>
                <a:spcPts val="500"/>
              </a:spcBef>
              <a:spcAft>
                <a:spcPts val="0"/>
              </a:spcAft>
              <a:buNone/>
            </a:pPr>
            <a:r>
              <a:rPr b="0" lang="en" sz="1200">
                <a:solidFill>
                  <a:srgbClr val="2D3B45"/>
                </a:solidFill>
                <a:highlight>
                  <a:srgbClr val="FFFFFF"/>
                </a:highlight>
                <a:latin typeface="Arial"/>
                <a:ea typeface="Arial"/>
                <a:cs typeface="Arial"/>
                <a:sym typeface="Arial"/>
              </a:rPr>
              <a:t>                  </a:t>
            </a:r>
            <a:r>
              <a:rPr b="0" lang="en" sz="1550">
                <a:solidFill>
                  <a:srgbClr val="2D3B45"/>
                </a:solidFill>
                <a:highlight>
                  <a:srgbClr val="FFFFFF"/>
                </a:highlight>
                <a:latin typeface="Arial"/>
                <a:ea typeface="Arial"/>
                <a:cs typeface="Arial"/>
                <a:sym typeface="Arial"/>
              </a:rPr>
              <a:t>What is your target group?</a:t>
            </a:r>
            <a:endParaRPr b="0" sz="1550">
              <a:solidFill>
                <a:srgbClr val="2D3B45"/>
              </a:solidFill>
              <a:highlight>
                <a:srgbClr val="FFFFFF"/>
              </a:highlight>
              <a:latin typeface="Arial"/>
              <a:ea typeface="Arial"/>
              <a:cs typeface="Arial"/>
              <a:sym typeface="Arial"/>
            </a:endParaRPr>
          </a:p>
          <a:p>
            <a:pPr indent="0" lvl="0" marL="0" rtl="0" algn="l">
              <a:lnSpc>
                <a:spcPct val="115000"/>
              </a:lnSpc>
              <a:spcBef>
                <a:spcPts val="500"/>
              </a:spcBef>
              <a:spcAft>
                <a:spcPts val="0"/>
              </a:spcAft>
              <a:buNone/>
            </a:pPr>
            <a:r>
              <a:rPr b="0" lang="en" sz="1000">
                <a:solidFill>
                  <a:srgbClr val="333333"/>
                </a:solidFill>
                <a:highlight>
                  <a:srgbClr val="FFFFFF"/>
                </a:highlight>
                <a:latin typeface="Arial"/>
                <a:ea typeface="Arial"/>
                <a:cs typeface="Arial"/>
                <a:sym typeface="Arial"/>
              </a:rPr>
              <a:t>                  </a:t>
            </a:r>
            <a:endParaRPr b="0" sz="1000">
              <a:solidFill>
                <a:srgbClr val="333333"/>
              </a:solidFill>
              <a:highlight>
                <a:srgbClr val="FFFFFF"/>
              </a:highlight>
              <a:latin typeface="Arial"/>
              <a:ea typeface="Arial"/>
              <a:cs typeface="Arial"/>
              <a:sym typeface="Arial"/>
            </a:endParaRPr>
          </a:p>
          <a:p>
            <a:pPr indent="0" lvl="0" marL="0" rtl="0" algn="l">
              <a:lnSpc>
                <a:spcPct val="115000"/>
              </a:lnSpc>
              <a:spcBef>
                <a:spcPts val="800"/>
              </a:spcBef>
              <a:spcAft>
                <a:spcPts val="0"/>
              </a:spcAft>
              <a:buNone/>
            </a:pPr>
            <a:r>
              <a:rPr b="0" lang="en" sz="1000">
                <a:solidFill>
                  <a:srgbClr val="333333"/>
                </a:solidFill>
                <a:highlight>
                  <a:srgbClr val="FFFFFF"/>
                </a:highlight>
                <a:latin typeface="Arial"/>
                <a:ea typeface="Arial"/>
                <a:cs typeface="Arial"/>
                <a:sym typeface="Arial"/>
              </a:rPr>
              <a:t>                       -Researchers and Academia,  </a:t>
            </a:r>
            <a:endParaRPr b="0" sz="1000">
              <a:solidFill>
                <a:srgbClr val="333333"/>
              </a:solidFill>
              <a:highlight>
                <a:srgbClr val="FFFFFF"/>
              </a:highlight>
              <a:latin typeface="Arial"/>
              <a:ea typeface="Arial"/>
              <a:cs typeface="Arial"/>
              <a:sym typeface="Arial"/>
            </a:endParaRPr>
          </a:p>
          <a:p>
            <a:pPr indent="0" lvl="0" marL="0" rtl="0" algn="l">
              <a:lnSpc>
                <a:spcPct val="115000"/>
              </a:lnSpc>
              <a:spcBef>
                <a:spcPts val="800"/>
              </a:spcBef>
              <a:spcAft>
                <a:spcPts val="0"/>
              </a:spcAft>
              <a:buNone/>
            </a:pPr>
            <a:r>
              <a:rPr b="0" lang="en" sz="1000">
                <a:solidFill>
                  <a:srgbClr val="333333"/>
                </a:solidFill>
                <a:highlight>
                  <a:srgbClr val="FFFFFF"/>
                </a:highlight>
                <a:latin typeface="Arial"/>
                <a:ea typeface="Arial"/>
                <a:cs typeface="Arial"/>
                <a:sym typeface="Arial"/>
              </a:rPr>
              <a:t>                       -Politicians or policymakers, </a:t>
            </a:r>
            <a:endParaRPr b="0" sz="1000">
              <a:solidFill>
                <a:srgbClr val="333333"/>
              </a:solidFill>
              <a:highlight>
                <a:srgbClr val="FFFFFF"/>
              </a:highlight>
              <a:latin typeface="Arial"/>
              <a:ea typeface="Arial"/>
              <a:cs typeface="Arial"/>
              <a:sym typeface="Arial"/>
            </a:endParaRPr>
          </a:p>
          <a:p>
            <a:pPr indent="0" lvl="0" marL="0" rtl="0" algn="l">
              <a:lnSpc>
                <a:spcPct val="115000"/>
              </a:lnSpc>
              <a:spcBef>
                <a:spcPts val="800"/>
              </a:spcBef>
              <a:spcAft>
                <a:spcPts val="0"/>
              </a:spcAft>
              <a:buNone/>
            </a:pPr>
            <a:r>
              <a:rPr b="0" lang="en" sz="1000">
                <a:solidFill>
                  <a:srgbClr val="333333"/>
                </a:solidFill>
                <a:highlight>
                  <a:srgbClr val="FFFFFF"/>
                </a:highlight>
                <a:latin typeface="Arial"/>
                <a:ea typeface="Arial"/>
                <a:cs typeface="Arial"/>
                <a:sym typeface="Arial"/>
              </a:rPr>
              <a:t>                      -Public students, and citizens, International tourist, </a:t>
            </a:r>
            <a:endParaRPr b="0" sz="1000">
              <a:solidFill>
                <a:srgbClr val="333333"/>
              </a:solidFill>
              <a:highlight>
                <a:srgbClr val="FFFFFF"/>
              </a:highlight>
              <a:latin typeface="Arial"/>
              <a:ea typeface="Arial"/>
              <a:cs typeface="Arial"/>
              <a:sym typeface="Arial"/>
            </a:endParaRPr>
          </a:p>
          <a:p>
            <a:pPr indent="0" lvl="0" marL="0" rtl="0" algn="l">
              <a:lnSpc>
                <a:spcPct val="115000"/>
              </a:lnSpc>
              <a:spcBef>
                <a:spcPts val="800"/>
              </a:spcBef>
              <a:spcAft>
                <a:spcPts val="0"/>
              </a:spcAft>
              <a:buNone/>
            </a:pPr>
            <a:r>
              <a:rPr b="0" lang="en" sz="1000">
                <a:solidFill>
                  <a:srgbClr val="333333"/>
                </a:solidFill>
                <a:highlight>
                  <a:srgbClr val="FFFFFF"/>
                </a:highlight>
                <a:latin typeface="Arial"/>
                <a:ea typeface="Arial"/>
                <a:cs typeface="Arial"/>
                <a:sym typeface="Arial"/>
              </a:rPr>
              <a:t>                      -Law Enforcement , General public</a:t>
            </a:r>
            <a:r>
              <a:rPr b="0" lang="en" sz="1000">
                <a:solidFill>
                  <a:srgbClr val="2D3B45"/>
                </a:solidFill>
                <a:highlight>
                  <a:srgbClr val="FFFFFF"/>
                </a:highlight>
                <a:latin typeface="Arial"/>
                <a:ea typeface="Arial"/>
                <a:cs typeface="Arial"/>
                <a:sym typeface="Arial"/>
              </a:rPr>
              <a:t>       </a:t>
            </a:r>
            <a:r>
              <a:rPr b="0" lang="en" sz="1200">
                <a:solidFill>
                  <a:srgbClr val="2D3B45"/>
                </a:solidFill>
                <a:highlight>
                  <a:srgbClr val="FFFFFF"/>
                </a:highlight>
                <a:latin typeface="Arial"/>
                <a:ea typeface="Arial"/>
                <a:cs typeface="Arial"/>
                <a:sym typeface="Arial"/>
              </a:rPr>
              <a:t>              </a:t>
            </a:r>
            <a:endParaRPr b="0" sz="1200">
              <a:solidFill>
                <a:srgbClr val="2D3B45"/>
              </a:solidFill>
              <a:highlight>
                <a:srgbClr val="FFFFFF"/>
              </a:highlight>
              <a:latin typeface="Arial"/>
              <a:ea typeface="Arial"/>
              <a:cs typeface="Arial"/>
              <a:sym typeface="Arial"/>
            </a:endParaRPr>
          </a:p>
          <a:p>
            <a:pPr indent="0" lvl="0" marL="0" rtl="0" algn="l">
              <a:lnSpc>
                <a:spcPct val="115000"/>
              </a:lnSpc>
              <a:spcBef>
                <a:spcPts val="800"/>
              </a:spcBef>
              <a:spcAft>
                <a:spcPts val="0"/>
              </a:spcAft>
              <a:buNone/>
            </a:pPr>
            <a:r>
              <a:rPr b="0" lang="en" sz="1200">
                <a:solidFill>
                  <a:srgbClr val="2D3B45"/>
                </a:solidFill>
                <a:highlight>
                  <a:srgbClr val="FFFFFF"/>
                </a:highlight>
                <a:latin typeface="Arial"/>
                <a:ea typeface="Arial"/>
                <a:cs typeface="Arial"/>
                <a:sym typeface="Arial"/>
              </a:rPr>
              <a:t>               </a:t>
            </a:r>
            <a:endParaRPr b="0" sz="1200">
              <a:solidFill>
                <a:srgbClr val="2D3B45"/>
              </a:solidFill>
              <a:highlight>
                <a:srgbClr val="FFFFFF"/>
              </a:highlight>
              <a:latin typeface="Arial"/>
              <a:ea typeface="Arial"/>
              <a:cs typeface="Arial"/>
              <a:sym typeface="Arial"/>
            </a:endParaRPr>
          </a:p>
          <a:p>
            <a:pPr indent="0" lvl="0" marL="0" rtl="0" algn="l">
              <a:lnSpc>
                <a:spcPct val="115000"/>
              </a:lnSpc>
              <a:spcBef>
                <a:spcPts val="800"/>
              </a:spcBef>
              <a:spcAft>
                <a:spcPts val="0"/>
              </a:spcAft>
              <a:buNone/>
            </a:pPr>
            <a:r>
              <a:rPr b="0" lang="en" sz="1200">
                <a:solidFill>
                  <a:srgbClr val="2D3B45"/>
                </a:solidFill>
                <a:highlight>
                  <a:srgbClr val="FFFFFF"/>
                </a:highlight>
                <a:latin typeface="Arial"/>
                <a:ea typeface="Arial"/>
                <a:cs typeface="Arial"/>
                <a:sym typeface="Arial"/>
              </a:rPr>
              <a:t>              </a:t>
            </a:r>
            <a:r>
              <a:rPr b="0" lang="en" sz="1550">
                <a:solidFill>
                  <a:srgbClr val="2D3B45"/>
                </a:solidFill>
                <a:highlight>
                  <a:srgbClr val="FFFFFF"/>
                </a:highlight>
                <a:latin typeface="Arial"/>
                <a:ea typeface="Arial"/>
                <a:cs typeface="Arial"/>
                <a:sym typeface="Arial"/>
              </a:rPr>
              <a:t> What may they gain from your work</a:t>
            </a:r>
            <a:endParaRPr b="0" sz="1550">
              <a:solidFill>
                <a:srgbClr val="2D3B45"/>
              </a:solidFill>
              <a:highlight>
                <a:srgbClr val="FFFFFF"/>
              </a:highlight>
              <a:latin typeface="Arial"/>
              <a:ea typeface="Arial"/>
              <a:cs typeface="Arial"/>
              <a:sym typeface="Arial"/>
            </a:endParaRPr>
          </a:p>
          <a:p>
            <a:pPr indent="0" lvl="0" marL="0" rtl="0" algn="l">
              <a:lnSpc>
                <a:spcPct val="114000"/>
              </a:lnSpc>
              <a:spcBef>
                <a:spcPts val="800"/>
              </a:spcBef>
              <a:spcAft>
                <a:spcPts val="0"/>
              </a:spcAft>
              <a:buNone/>
            </a:pPr>
            <a:r>
              <a:rPr b="0" lang="en" sz="1050">
                <a:solidFill>
                  <a:srgbClr val="333333"/>
                </a:solidFill>
                <a:highlight>
                  <a:srgbClr val="FFFFFF"/>
                </a:highlight>
                <a:latin typeface="Arial"/>
                <a:ea typeface="Arial"/>
                <a:cs typeface="Arial"/>
                <a:sym typeface="Arial"/>
              </a:rPr>
              <a:t>             They may gain valuable insights that could inform effective strategies for public safety and policy development. uncovering patterns and insights that contribute meaningfully to the understanding of gun violence in the United States.</a:t>
            </a:r>
            <a:endParaRPr b="0" sz="1050">
              <a:solidFill>
                <a:srgbClr val="333333"/>
              </a:solidFill>
              <a:highlight>
                <a:srgbClr val="FFFFFF"/>
              </a:highlight>
              <a:latin typeface="Arial"/>
              <a:ea typeface="Arial"/>
              <a:cs typeface="Arial"/>
              <a:sym typeface="Arial"/>
            </a:endParaRPr>
          </a:p>
          <a:p>
            <a:pPr indent="0" lvl="0" marL="0" rtl="0" algn="l">
              <a:lnSpc>
                <a:spcPct val="115000"/>
              </a:lnSpc>
              <a:spcBef>
                <a:spcPts val="800"/>
              </a:spcBef>
              <a:spcAft>
                <a:spcPts val="0"/>
              </a:spcAft>
              <a:buNone/>
            </a:pPr>
            <a:r>
              <a:t/>
            </a:r>
            <a:endParaRPr b="0" sz="1200">
              <a:solidFill>
                <a:srgbClr val="2D3B45"/>
              </a:solidFill>
              <a:highlight>
                <a:srgbClr val="FFFFFF"/>
              </a:highlight>
              <a:latin typeface="Arial"/>
              <a:ea typeface="Arial"/>
              <a:cs typeface="Arial"/>
              <a:sym typeface="Arial"/>
            </a:endParaRPr>
          </a:p>
          <a:p>
            <a:pPr indent="0" lvl="0" marL="0" rtl="0" algn="l">
              <a:spcBef>
                <a:spcPts val="5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4092900"/>
          </a:xfrm>
          <a:prstGeom prst="rect">
            <a:avLst/>
          </a:prstGeom>
        </p:spPr>
        <p:txBody>
          <a:bodyPr anchorCtr="0" anchor="t" bIns="91425" lIns="91425" spcFirstLastPara="1" rIns="91425" wrap="square" tIns="91425">
            <a:normAutofit fontScale="90000"/>
          </a:bodyPr>
          <a:lstStyle/>
          <a:p>
            <a:pPr indent="-342900" lvl="0" marL="698500" rtl="0" algn="l">
              <a:lnSpc>
                <a:spcPct val="115000"/>
              </a:lnSpc>
              <a:spcBef>
                <a:spcPts val="0"/>
              </a:spcBef>
              <a:spcAft>
                <a:spcPts val="0"/>
              </a:spcAft>
              <a:buClr>
                <a:srgbClr val="2D3B45"/>
              </a:buClr>
              <a:buSzPct val="100000"/>
              <a:buFont typeface="Arial"/>
              <a:buChar char="●"/>
            </a:pPr>
            <a:r>
              <a:rPr b="0" lang="en" sz="2000">
                <a:solidFill>
                  <a:srgbClr val="2D3B45"/>
                </a:solidFill>
                <a:highlight>
                  <a:srgbClr val="FFFFFF"/>
                </a:highlight>
                <a:latin typeface="Arial"/>
                <a:ea typeface="Arial"/>
                <a:cs typeface="Arial"/>
                <a:sym typeface="Arial"/>
              </a:rPr>
              <a:t> Overview of data:</a:t>
            </a:r>
            <a:endParaRPr b="0" sz="2000">
              <a:solidFill>
                <a:srgbClr val="2D3B45"/>
              </a:solidFill>
              <a:highlight>
                <a:srgbClr val="FFFFFF"/>
              </a:highlight>
              <a:latin typeface="Arial"/>
              <a:ea typeface="Arial"/>
              <a:cs typeface="Arial"/>
              <a:sym typeface="Arial"/>
            </a:endParaRPr>
          </a:p>
          <a:p>
            <a:pPr indent="0" lvl="0" marL="0" rtl="0" algn="l">
              <a:lnSpc>
                <a:spcPct val="115000"/>
              </a:lnSpc>
              <a:spcBef>
                <a:spcPts val="500"/>
              </a:spcBef>
              <a:spcAft>
                <a:spcPts val="0"/>
              </a:spcAft>
              <a:buNone/>
            </a:pPr>
            <a:r>
              <a:rPr b="0" lang="en" sz="1200">
                <a:solidFill>
                  <a:srgbClr val="2D3B45"/>
                </a:solidFill>
                <a:highlight>
                  <a:srgbClr val="FFFFFF"/>
                </a:highlight>
                <a:latin typeface="Arial"/>
                <a:ea typeface="Arial"/>
                <a:cs typeface="Arial"/>
                <a:sym typeface="Arial"/>
              </a:rPr>
              <a:t>                  </a:t>
            </a:r>
            <a:endParaRPr b="0" sz="1200">
              <a:solidFill>
                <a:srgbClr val="2D3B45"/>
              </a:solidFill>
              <a:highlight>
                <a:srgbClr val="FFFFFF"/>
              </a:highlight>
              <a:latin typeface="Arial"/>
              <a:ea typeface="Arial"/>
              <a:cs typeface="Arial"/>
              <a:sym typeface="Arial"/>
            </a:endParaRPr>
          </a:p>
          <a:p>
            <a:pPr indent="0" lvl="0" marL="0" rtl="0" algn="l">
              <a:lnSpc>
                <a:spcPct val="115000"/>
              </a:lnSpc>
              <a:spcBef>
                <a:spcPts val="500"/>
              </a:spcBef>
              <a:spcAft>
                <a:spcPts val="0"/>
              </a:spcAft>
              <a:buNone/>
            </a:pPr>
            <a:r>
              <a:rPr b="0" lang="en" sz="1200">
                <a:solidFill>
                  <a:srgbClr val="2D3B45"/>
                </a:solidFill>
                <a:highlight>
                  <a:srgbClr val="FFFFFF"/>
                </a:highlight>
                <a:latin typeface="Arial"/>
                <a:ea typeface="Arial"/>
                <a:cs typeface="Arial"/>
                <a:sym typeface="Arial"/>
              </a:rPr>
              <a:t>               Where did you get the data?</a:t>
            </a:r>
            <a:endParaRPr b="0" sz="1200">
              <a:solidFill>
                <a:srgbClr val="2D3B45"/>
              </a:solidFill>
              <a:highlight>
                <a:srgbClr val="FFFFFF"/>
              </a:highlight>
              <a:latin typeface="Arial"/>
              <a:ea typeface="Arial"/>
              <a:cs typeface="Arial"/>
              <a:sym typeface="Arial"/>
            </a:endParaRPr>
          </a:p>
          <a:p>
            <a:pPr indent="-297180" lvl="1" marL="914400" rtl="0" algn="just">
              <a:lnSpc>
                <a:spcPct val="114000"/>
              </a:lnSpc>
              <a:spcBef>
                <a:spcPts val="500"/>
              </a:spcBef>
              <a:spcAft>
                <a:spcPts val="0"/>
              </a:spcAft>
              <a:buClr>
                <a:srgbClr val="2D3B45"/>
              </a:buClr>
              <a:buSzPct val="114285"/>
              <a:buFont typeface="Arial"/>
              <a:buChar char="○"/>
            </a:pPr>
            <a:r>
              <a:rPr b="0" lang="en" sz="1050">
                <a:solidFill>
                  <a:srgbClr val="333333"/>
                </a:solidFill>
                <a:highlight>
                  <a:srgbClr val="FFFFFF"/>
                </a:highlight>
                <a:latin typeface="Arial"/>
                <a:ea typeface="Arial"/>
                <a:cs typeface="Arial"/>
                <a:sym typeface="Arial"/>
              </a:rPr>
              <a:t>Gun Violence Dataset(2021) US: CDC compiles and reports firearm mortality data.</a:t>
            </a:r>
            <a:endParaRPr b="0" sz="1050">
              <a:solidFill>
                <a:srgbClr val="333333"/>
              </a:solidFill>
              <a:highlight>
                <a:srgbClr val="FFFFFF"/>
              </a:highlight>
              <a:latin typeface="Arial"/>
              <a:ea typeface="Arial"/>
              <a:cs typeface="Arial"/>
              <a:sym typeface="Arial"/>
            </a:endParaRPr>
          </a:p>
          <a:p>
            <a:pPr indent="-297180" lvl="1" marL="914400" rtl="0" algn="l">
              <a:lnSpc>
                <a:spcPct val="114000"/>
              </a:lnSpc>
              <a:spcBef>
                <a:spcPts val="0"/>
              </a:spcBef>
              <a:spcAft>
                <a:spcPts val="0"/>
              </a:spcAft>
              <a:buClr>
                <a:srgbClr val="2D3B45"/>
              </a:buClr>
              <a:buSzPct val="114285"/>
              <a:buFont typeface="Arial"/>
              <a:buChar char="○"/>
            </a:pPr>
            <a:r>
              <a:rPr b="0" lang="en" sz="1050">
                <a:solidFill>
                  <a:srgbClr val="333333"/>
                </a:solidFill>
                <a:highlight>
                  <a:srgbClr val="FFFFFF"/>
                </a:highlight>
                <a:latin typeface="Arial"/>
                <a:ea typeface="Arial"/>
                <a:cs typeface="Arial"/>
                <a:sym typeface="Arial"/>
              </a:rPr>
              <a:t>Source:</a:t>
            </a:r>
            <a:r>
              <a:rPr b="0" lang="en" sz="1050" u="sng">
                <a:solidFill>
                  <a:srgbClr val="0000FF"/>
                </a:solidFill>
                <a:latin typeface="Arial"/>
                <a:ea typeface="Arial"/>
                <a:cs typeface="Arial"/>
                <a:sym typeface="Arial"/>
                <a:hlinkClick r:id="rId3">
                  <a:extLst>
                    <a:ext uri="{A12FA001-AC4F-418D-AE19-62706E023703}">
                      <ahyp:hlinkClr val="tx"/>
                    </a:ext>
                  </a:extLst>
                </a:hlinkClick>
              </a:rPr>
              <a:t>https://www.cdc.gov/nchs/pressroom/sosmap/firearm_mortality/firearm.htm</a:t>
            </a:r>
            <a:endParaRPr b="0" sz="1050" u="sng">
              <a:solidFill>
                <a:srgbClr val="0000FF"/>
              </a:solidFill>
              <a:latin typeface="Arial"/>
              <a:ea typeface="Arial"/>
              <a:cs typeface="Arial"/>
              <a:sym typeface="Arial"/>
            </a:endParaRPr>
          </a:p>
          <a:p>
            <a:pPr indent="-297180" lvl="1" marL="914400" rtl="0" algn="l">
              <a:lnSpc>
                <a:spcPct val="114000"/>
              </a:lnSpc>
              <a:spcBef>
                <a:spcPts val="0"/>
              </a:spcBef>
              <a:spcAft>
                <a:spcPts val="0"/>
              </a:spcAft>
              <a:buClr>
                <a:srgbClr val="2D3B45"/>
              </a:buClr>
              <a:buSzPct val="114285"/>
              <a:buFont typeface="Arial"/>
              <a:buChar char="○"/>
            </a:pPr>
            <a:r>
              <a:rPr b="0" lang="en" sz="1050">
                <a:solidFill>
                  <a:srgbClr val="000000"/>
                </a:solidFill>
                <a:latin typeface="Arial"/>
                <a:ea typeface="Arial"/>
                <a:cs typeface="Arial"/>
                <a:sym typeface="Arial"/>
              </a:rPr>
              <a:t> </a:t>
            </a:r>
            <a:r>
              <a:rPr b="0" lang="en" sz="1050">
                <a:solidFill>
                  <a:srgbClr val="333333"/>
                </a:solidFill>
                <a:highlight>
                  <a:srgbClr val="FFFFFF"/>
                </a:highlight>
                <a:latin typeface="Arial"/>
                <a:ea typeface="Arial"/>
                <a:cs typeface="Arial"/>
                <a:sym typeface="Arial"/>
              </a:rPr>
              <a:t>Sex Ratio Dataset(2021) US: KFF gathers demographic information, including sex ratio.</a:t>
            </a:r>
            <a:endParaRPr b="0" sz="1050">
              <a:solidFill>
                <a:srgbClr val="333333"/>
              </a:solidFill>
              <a:highlight>
                <a:srgbClr val="FFFFFF"/>
              </a:highlight>
              <a:latin typeface="Arial"/>
              <a:ea typeface="Arial"/>
              <a:cs typeface="Arial"/>
              <a:sym typeface="Arial"/>
            </a:endParaRPr>
          </a:p>
          <a:p>
            <a:pPr indent="-297180" lvl="1" marL="914400" rtl="0" algn="l">
              <a:lnSpc>
                <a:spcPct val="114000"/>
              </a:lnSpc>
              <a:spcBef>
                <a:spcPts val="0"/>
              </a:spcBef>
              <a:spcAft>
                <a:spcPts val="0"/>
              </a:spcAft>
              <a:buClr>
                <a:srgbClr val="2D3B45"/>
              </a:buClr>
              <a:buSzPct val="114285"/>
              <a:buFont typeface="Arial"/>
              <a:buChar char="○"/>
            </a:pPr>
            <a:r>
              <a:rPr b="0" lang="en" sz="1050">
                <a:solidFill>
                  <a:srgbClr val="333333"/>
                </a:solidFill>
                <a:highlight>
                  <a:srgbClr val="FFFFFF"/>
                </a:highlight>
                <a:latin typeface="Arial"/>
                <a:ea typeface="Arial"/>
                <a:cs typeface="Arial"/>
                <a:sym typeface="Arial"/>
              </a:rPr>
              <a:t>Source:</a:t>
            </a:r>
            <a:r>
              <a:rPr b="0" lang="en" sz="1050">
                <a:solidFill>
                  <a:srgbClr val="333333"/>
                </a:solidFill>
                <a:highlight>
                  <a:srgbClr val="FFFFFF"/>
                </a:highlight>
                <a:uFill>
                  <a:noFill/>
                </a:uFill>
                <a:latin typeface="Arial"/>
                <a:ea typeface="Arial"/>
                <a:cs typeface="Arial"/>
                <a:sym typeface="Arial"/>
                <a:hlinkClick r:id="rId4">
                  <a:extLst>
                    <a:ext uri="{A12FA001-AC4F-418D-AE19-62706E023703}">
                      <ahyp:hlinkClr val="tx"/>
                    </a:ext>
                  </a:extLst>
                </a:hlinkClick>
              </a:rPr>
              <a:t> </a:t>
            </a:r>
            <a:r>
              <a:rPr b="0" lang="en" sz="1050" u="sng">
                <a:solidFill>
                  <a:srgbClr val="0000FF"/>
                </a:solidFill>
                <a:latin typeface="Arial"/>
                <a:ea typeface="Arial"/>
                <a:cs typeface="Arial"/>
                <a:sym typeface="Arial"/>
                <a:hlinkClick r:id="rId5">
                  <a:extLst>
                    <a:ext uri="{A12FA001-AC4F-418D-AE19-62706E023703}">
                      <ahyp:hlinkClr val="tx"/>
                    </a:ext>
                  </a:extLst>
                </a:hlinkClick>
              </a:rPr>
              <a:t>https://www.kff.org/other/state-indicator/distribution-by-sex/?currentTimeframe=1&amp;sortModel=%7B%22colId%22:%22Location%22,%22sort%22:%22asc%22%7D</a:t>
            </a:r>
            <a:endParaRPr b="0" sz="1050" u="sng">
              <a:solidFill>
                <a:srgbClr val="0000FF"/>
              </a:solidFill>
              <a:latin typeface="Arial"/>
              <a:ea typeface="Arial"/>
              <a:cs typeface="Arial"/>
              <a:sym typeface="Arial"/>
            </a:endParaRPr>
          </a:p>
          <a:p>
            <a:pPr indent="-297180" lvl="1" marL="914400" rtl="0" algn="just">
              <a:lnSpc>
                <a:spcPct val="114000"/>
              </a:lnSpc>
              <a:spcBef>
                <a:spcPts val="0"/>
              </a:spcBef>
              <a:spcAft>
                <a:spcPts val="0"/>
              </a:spcAft>
              <a:buClr>
                <a:srgbClr val="2D3B45"/>
              </a:buClr>
              <a:buSzPct val="114285"/>
              <a:buFont typeface="Arial"/>
              <a:buChar char="○"/>
            </a:pPr>
            <a:r>
              <a:rPr b="0" lang="en" sz="1050">
                <a:solidFill>
                  <a:srgbClr val="333333"/>
                </a:solidFill>
                <a:highlight>
                  <a:srgbClr val="FFFFFF"/>
                </a:highlight>
                <a:latin typeface="Arial"/>
                <a:ea typeface="Arial"/>
                <a:cs typeface="Arial"/>
                <a:sym typeface="Arial"/>
              </a:rPr>
              <a:t>Real GDP per Capita Dataset(2022) US: Statista collects economic data, specifically real GDP per capita.</a:t>
            </a:r>
            <a:endParaRPr b="0" sz="1050">
              <a:solidFill>
                <a:srgbClr val="333333"/>
              </a:solidFill>
              <a:highlight>
                <a:srgbClr val="FFFFFF"/>
              </a:highlight>
              <a:latin typeface="Arial"/>
              <a:ea typeface="Arial"/>
              <a:cs typeface="Arial"/>
              <a:sym typeface="Arial"/>
            </a:endParaRPr>
          </a:p>
          <a:p>
            <a:pPr indent="-297180" lvl="1" marL="914400" rtl="0" algn="l">
              <a:lnSpc>
                <a:spcPct val="114000"/>
              </a:lnSpc>
              <a:spcBef>
                <a:spcPts val="0"/>
              </a:spcBef>
              <a:spcAft>
                <a:spcPts val="0"/>
              </a:spcAft>
              <a:buClr>
                <a:srgbClr val="2D3B45"/>
              </a:buClr>
              <a:buSzPct val="114285"/>
              <a:buFont typeface="Arial"/>
              <a:buChar char="○"/>
            </a:pPr>
            <a:r>
              <a:rPr b="0" lang="en" sz="1050">
                <a:solidFill>
                  <a:srgbClr val="333333"/>
                </a:solidFill>
                <a:highlight>
                  <a:srgbClr val="FFFFFF"/>
                </a:highlight>
                <a:latin typeface="Arial"/>
                <a:ea typeface="Arial"/>
                <a:cs typeface="Arial"/>
                <a:sym typeface="Arial"/>
              </a:rPr>
              <a:t>Source:</a:t>
            </a:r>
            <a:r>
              <a:rPr b="0" lang="en" sz="1050">
                <a:solidFill>
                  <a:srgbClr val="333333"/>
                </a:solidFill>
                <a:highlight>
                  <a:srgbClr val="FFFFFF"/>
                </a:highlight>
                <a:uFill>
                  <a:noFill/>
                </a:uFill>
                <a:latin typeface="Arial"/>
                <a:ea typeface="Arial"/>
                <a:cs typeface="Arial"/>
                <a:sym typeface="Arial"/>
                <a:hlinkClick r:id="rId6">
                  <a:extLst>
                    <a:ext uri="{A12FA001-AC4F-418D-AE19-62706E023703}">
                      <ahyp:hlinkClr val="tx"/>
                    </a:ext>
                  </a:extLst>
                </a:hlinkClick>
              </a:rPr>
              <a:t> </a:t>
            </a:r>
            <a:r>
              <a:rPr b="0" lang="en" sz="1050" u="sng">
                <a:solidFill>
                  <a:srgbClr val="0000FF"/>
                </a:solidFill>
                <a:latin typeface="Arial"/>
                <a:ea typeface="Arial"/>
                <a:cs typeface="Arial"/>
                <a:sym typeface="Arial"/>
                <a:hlinkClick r:id="rId7">
                  <a:extLst>
                    <a:ext uri="{A12FA001-AC4F-418D-AE19-62706E023703}">
                      <ahyp:hlinkClr val="tx"/>
                    </a:ext>
                  </a:extLst>
                </a:hlinkClick>
              </a:rPr>
              <a:t>https://www/statista.com/statistics/248063/per-capita-us-real-gross-domestic-product-gdp-by-state/</a:t>
            </a:r>
            <a:endParaRPr b="0" sz="1050" u="sng">
              <a:solidFill>
                <a:srgbClr val="0000FF"/>
              </a:solidFill>
              <a:latin typeface="Arial"/>
              <a:ea typeface="Arial"/>
              <a:cs typeface="Arial"/>
              <a:sym typeface="Arial"/>
            </a:endParaRPr>
          </a:p>
          <a:p>
            <a:pPr indent="-297180" lvl="1" marL="914400" rtl="0" algn="just">
              <a:lnSpc>
                <a:spcPct val="114000"/>
              </a:lnSpc>
              <a:spcBef>
                <a:spcPts val="0"/>
              </a:spcBef>
              <a:spcAft>
                <a:spcPts val="0"/>
              </a:spcAft>
              <a:buClr>
                <a:srgbClr val="2D3B45"/>
              </a:buClr>
              <a:buSzPct val="114285"/>
              <a:buFont typeface="Arial"/>
              <a:buChar char="○"/>
            </a:pPr>
            <a:r>
              <a:rPr b="0" lang="en" sz="1050">
                <a:solidFill>
                  <a:srgbClr val="333333"/>
                </a:solidFill>
                <a:highlight>
                  <a:srgbClr val="FFFFFF"/>
                </a:highlight>
                <a:latin typeface="Arial"/>
                <a:ea typeface="Arial"/>
                <a:cs typeface="Arial"/>
                <a:sym typeface="Arial"/>
              </a:rPr>
              <a:t>Number of Registered Weapons Dataset(2021) US: Statista compiles data on the number of registered weapons.</a:t>
            </a:r>
            <a:endParaRPr b="0" sz="1050">
              <a:solidFill>
                <a:srgbClr val="333333"/>
              </a:solidFill>
              <a:highlight>
                <a:srgbClr val="FFFFFF"/>
              </a:highlight>
              <a:latin typeface="Arial"/>
              <a:ea typeface="Arial"/>
              <a:cs typeface="Arial"/>
              <a:sym typeface="Arial"/>
            </a:endParaRPr>
          </a:p>
          <a:p>
            <a:pPr indent="-297180" lvl="1" marL="914400" rtl="0" algn="l">
              <a:lnSpc>
                <a:spcPct val="114000"/>
              </a:lnSpc>
              <a:spcBef>
                <a:spcPts val="0"/>
              </a:spcBef>
              <a:spcAft>
                <a:spcPts val="0"/>
              </a:spcAft>
              <a:buClr>
                <a:srgbClr val="2D3B45"/>
              </a:buClr>
              <a:buSzPct val="114285"/>
              <a:buFont typeface="Arial"/>
              <a:buChar char="○"/>
            </a:pPr>
            <a:r>
              <a:rPr b="0" lang="en" sz="1050">
                <a:solidFill>
                  <a:srgbClr val="333333"/>
                </a:solidFill>
                <a:highlight>
                  <a:srgbClr val="FFFFFF"/>
                </a:highlight>
                <a:latin typeface="Arial"/>
                <a:ea typeface="Arial"/>
                <a:cs typeface="Arial"/>
                <a:sym typeface="Arial"/>
              </a:rPr>
              <a:t>Source:</a:t>
            </a:r>
            <a:r>
              <a:rPr b="0" lang="en" sz="1050">
                <a:solidFill>
                  <a:srgbClr val="333333"/>
                </a:solidFill>
                <a:highlight>
                  <a:srgbClr val="FFFFFF"/>
                </a:highlight>
                <a:uFill>
                  <a:noFill/>
                </a:uFill>
                <a:latin typeface="Arial"/>
                <a:ea typeface="Arial"/>
                <a:cs typeface="Arial"/>
                <a:sym typeface="Arial"/>
                <a:hlinkClick r:id="rId8">
                  <a:extLst>
                    <a:ext uri="{A12FA001-AC4F-418D-AE19-62706E023703}">
                      <ahyp:hlinkClr val="tx"/>
                    </a:ext>
                  </a:extLst>
                </a:hlinkClick>
              </a:rPr>
              <a:t> </a:t>
            </a:r>
            <a:r>
              <a:rPr b="0" lang="en" sz="1050" u="sng">
                <a:solidFill>
                  <a:srgbClr val="0000FF"/>
                </a:solidFill>
                <a:latin typeface="Arial"/>
                <a:ea typeface="Arial"/>
                <a:cs typeface="Arial"/>
                <a:sym typeface="Arial"/>
                <a:hlinkClick r:id="rId9">
                  <a:extLst>
                    <a:ext uri="{A12FA001-AC4F-418D-AE19-62706E023703}">
                      <ahyp:hlinkClr val="tx"/>
                    </a:ext>
                  </a:extLst>
                </a:hlinkClick>
              </a:rPr>
              <a:t>https://www.statista.com/statistics/215655/number-of-registered-weapons-in-the-us-by-state/</a:t>
            </a:r>
            <a:endParaRPr b="0" sz="1050" u="sng">
              <a:solidFill>
                <a:srgbClr val="0000FF"/>
              </a:solidFill>
              <a:latin typeface="Arial"/>
              <a:ea typeface="Arial"/>
              <a:cs typeface="Arial"/>
              <a:sym typeface="Arial"/>
            </a:endParaRPr>
          </a:p>
          <a:p>
            <a:pPr indent="0" lvl="0" marL="0" rtl="0" algn="l">
              <a:lnSpc>
                <a:spcPct val="115000"/>
              </a:lnSpc>
              <a:spcBef>
                <a:spcPts val="0"/>
              </a:spcBef>
              <a:spcAft>
                <a:spcPts val="0"/>
              </a:spcAft>
              <a:buNone/>
            </a:pPr>
            <a:r>
              <a:rPr b="0" lang="en" sz="1200">
                <a:solidFill>
                  <a:srgbClr val="2D3B45"/>
                </a:solidFill>
                <a:highlight>
                  <a:srgbClr val="FFFFFF"/>
                </a:highlight>
                <a:latin typeface="Arial"/>
                <a:ea typeface="Arial"/>
                <a:cs typeface="Arial"/>
                <a:sym typeface="Arial"/>
              </a:rPr>
              <a:t>                         </a:t>
            </a:r>
            <a:endParaRPr b="0" sz="1200">
              <a:solidFill>
                <a:srgbClr val="2D3B45"/>
              </a:solidFill>
              <a:highlight>
                <a:srgbClr val="FFFFFF"/>
              </a:highlight>
              <a:latin typeface="Arial"/>
              <a:ea typeface="Arial"/>
              <a:cs typeface="Arial"/>
              <a:sym typeface="Arial"/>
            </a:endParaRPr>
          </a:p>
          <a:p>
            <a:pPr indent="0" lvl="0" marL="0" rtl="0" algn="l">
              <a:lnSpc>
                <a:spcPct val="115000"/>
              </a:lnSpc>
              <a:spcBef>
                <a:spcPts val="500"/>
              </a:spcBef>
              <a:spcAft>
                <a:spcPts val="0"/>
              </a:spcAft>
              <a:buNone/>
            </a:pPr>
            <a:r>
              <a:rPr b="0" lang="en" sz="1200">
                <a:solidFill>
                  <a:srgbClr val="2D3B45"/>
                </a:solidFill>
                <a:highlight>
                  <a:srgbClr val="FFFFFF"/>
                </a:highlight>
                <a:latin typeface="Arial"/>
                <a:ea typeface="Arial"/>
                <a:cs typeface="Arial"/>
                <a:sym typeface="Arial"/>
              </a:rPr>
              <a:t>              What about data quality, and reliability?</a:t>
            </a:r>
            <a:endParaRPr b="0" sz="1200">
              <a:solidFill>
                <a:srgbClr val="2D3B45"/>
              </a:solidFill>
              <a:highlight>
                <a:srgbClr val="FFFFFF"/>
              </a:highlight>
              <a:latin typeface="Arial"/>
              <a:ea typeface="Arial"/>
              <a:cs typeface="Arial"/>
              <a:sym typeface="Arial"/>
            </a:endParaRPr>
          </a:p>
          <a:p>
            <a:pPr indent="0" lvl="0" marL="0" rtl="0" algn="l">
              <a:lnSpc>
                <a:spcPct val="115000"/>
              </a:lnSpc>
              <a:spcBef>
                <a:spcPts val="500"/>
              </a:spcBef>
              <a:spcAft>
                <a:spcPts val="0"/>
              </a:spcAft>
              <a:buNone/>
            </a:pPr>
            <a:r>
              <a:rPr b="0" lang="en" sz="1200">
                <a:solidFill>
                  <a:srgbClr val="2D3B45"/>
                </a:solidFill>
                <a:highlight>
                  <a:srgbClr val="FFFFFF"/>
                </a:highlight>
                <a:latin typeface="Arial"/>
                <a:ea typeface="Arial"/>
                <a:cs typeface="Arial"/>
                <a:sym typeface="Arial"/>
              </a:rPr>
              <a:t>                          </a:t>
            </a:r>
            <a:r>
              <a:rPr b="0" lang="en" sz="1200">
                <a:solidFill>
                  <a:srgbClr val="2D3B45"/>
                </a:solidFill>
                <a:highlight>
                  <a:srgbClr val="FFFFFF"/>
                </a:highlight>
                <a:latin typeface="Arial"/>
                <a:ea typeface="Arial"/>
                <a:cs typeface="Arial"/>
                <a:sym typeface="Arial"/>
              </a:rPr>
              <a:t>Reliability</a:t>
            </a:r>
            <a:endParaRPr b="0" sz="1200">
              <a:solidFill>
                <a:srgbClr val="2D3B45"/>
              </a:solidFill>
              <a:highlight>
                <a:srgbClr val="FFFFFF"/>
              </a:highlight>
              <a:latin typeface="Arial"/>
              <a:ea typeface="Arial"/>
              <a:cs typeface="Arial"/>
              <a:sym typeface="Arial"/>
            </a:endParaRPr>
          </a:p>
          <a:p>
            <a:pPr indent="0" lvl="0" marL="0" rtl="0" algn="l">
              <a:lnSpc>
                <a:spcPct val="115000"/>
              </a:lnSpc>
              <a:spcBef>
                <a:spcPts val="500"/>
              </a:spcBef>
              <a:spcAft>
                <a:spcPts val="0"/>
              </a:spcAft>
              <a:buNone/>
            </a:pPr>
            <a:r>
              <a:rPr b="0" lang="en" sz="1200">
                <a:solidFill>
                  <a:srgbClr val="2D3B45"/>
                </a:solidFill>
                <a:highlight>
                  <a:srgbClr val="FFFFFF"/>
                </a:highlight>
                <a:latin typeface="Arial"/>
                <a:ea typeface="Arial"/>
                <a:cs typeface="Arial"/>
                <a:sym typeface="Arial"/>
              </a:rPr>
              <a:t>       Any ethical issues you see with using these data?</a:t>
            </a:r>
            <a:endParaRPr b="0" sz="1200">
              <a:solidFill>
                <a:srgbClr val="2D3B45"/>
              </a:solidFill>
              <a:highlight>
                <a:srgbClr val="FFFFFF"/>
              </a:highlight>
              <a:latin typeface="Arial"/>
              <a:ea typeface="Arial"/>
              <a:cs typeface="Arial"/>
              <a:sym typeface="Arial"/>
            </a:endParaRPr>
          </a:p>
          <a:p>
            <a:pPr indent="0" lvl="0" marL="0" rtl="0" algn="l">
              <a:lnSpc>
                <a:spcPct val="115000"/>
              </a:lnSpc>
              <a:spcBef>
                <a:spcPts val="500"/>
              </a:spcBef>
              <a:spcAft>
                <a:spcPts val="0"/>
              </a:spcAft>
              <a:buNone/>
            </a:pPr>
            <a:r>
              <a:rPr b="0" lang="en" sz="1200">
                <a:solidFill>
                  <a:srgbClr val="2D3B45"/>
                </a:solidFill>
                <a:highlight>
                  <a:srgbClr val="FFFFFF"/>
                </a:highlight>
                <a:latin typeface="Arial"/>
                <a:ea typeface="Arial"/>
                <a:cs typeface="Arial"/>
                <a:sym typeface="Arial"/>
              </a:rPr>
              <a:t>              Privacy Concerns</a:t>
            </a:r>
            <a:endParaRPr b="0" sz="1200">
              <a:solidFill>
                <a:srgbClr val="2D3B45"/>
              </a:solidFill>
              <a:highlight>
                <a:srgbClr val="FFFFFF"/>
              </a:highlight>
              <a:latin typeface="Arial"/>
              <a:ea typeface="Arial"/>
              <a:cs typeface="Arial"/>
              <a:sym typeface="Arial"/>
            </a:endParaRPr>
          </a:p>
          <a:p>
            <a:pPr indent="0" lvl="0" marL="0" rtl="0" algn="l">
              <a:spcBef>
                <a:spcPts val="500"/>
              </a:spcBef>
              <a:spcAft>
                <a:spcPts val="0"/>
              </a:spcAft>
              <a:buNone/>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7"/>
          <p:cNvSpPr txBox="1"/>
          <p:nvPr>
            <p:ph type="title"/>
          </p:nvPr>
        </p:nvSpPr>
        <p:spPr>
          <a:xfrm>
            <a:off x="1303800" y="-1555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0" sz="1200">
              <a:solidFill>
                <a:srgbClr val="2D3B45"/>
              </a:solidFill>
              <a:highlight>
                <a:srgbClr val="FFFFFF"/>
              </a:highlight>
              <a:latin typeface="Arial"/>
              <a:ea typeface="Arial"/>
              <a:cs typeface="Arial"/>
              <a:sym typeface="Arial"/>
            </a:endParaRPr>
          </a:p>
          <a:p>
            <a:pPr indent="0" lvl="0" marL="0" rtl="0" algn="l">
              <a:spcBef>
                <a:spcPts val="0"/>
              </a:spcBef>
              <a:spcAft>
                <a:spcPts val="0"/>
              </a:spcAft>
              <a:buNone/>
            </a:pPr>
            <a:r>
              <a:rPr b="0" lang="en" sz="1200">
                <a:solidFill>
                  <a:srgbClr val="2D3B45"/>
                </a:solidFill>
                <a:highlight>
                  <a:srgbClr val="FFFFFF"/>
                </a:highlight>
                <a:latin typeface="Arial"/>
                <a:ea typeface="Arial"/>
                <a:cs typeface="Arial"/>
                <a:sym typeface="Arial"/>
              </a:rPr>
              <a:t>1.The distribution of gun violence in each state in US</a:t>
            </a:r>
            <a:endParaRPr sz="1200"/>
          </a:p>
        </p:txBody>
      </p:sp>
      <p:sp>
        <p:nvSpPr>
          <p:cNvPr id="300" name="Google Shape;300;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1200">
              <a:solidFill>
                <a:srgbClr val="2D3B45"/>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2D3B45"/>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2D3B45"/>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2D3B45"/>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2D3B45"/>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pic>
        <p:nvPicPr>
          <p:cNvPr id="301" name="Google Shape;301;p17"/>
          <p:cNvPicPr preferRelativeResize="0"/>
          <p:nvPr/>
        </p:nvPicPr>
        <p:blipFill>
          <a:blip r:embed="rId3">
            <a:alphaModFix/>
          </a:blip>
          <a:stretch>
            <a:fillRect/>
          </a:stretch>
        </p:blipFill>
        <p:spPr>
          <a:xfrm>
            <a:off x="655275" y="321900"/>
            <a:ext cx="7393126" cy="48215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400">
                <a:solidFill>
                  <a:srgbClr val="2D3B45"/>
                </a:solidFill>
                <a:highlight>
                  <a:srgbClr val="FFFFFF"/>
                </a:highlight>
                <a:latin typeface="Arial"/>
                <a:ea typeface="Arial"/>
                <a:cs typeface="Arial"/>
                <a:sym typeface="Arial"/>
              </a:rPr>
              <a:t>Draw conclusions from your data/analysis</a:t>
            </a:r>
            <a:endParaRPr sz="2400"/>
          </a:p>
          <a:p>
            <a:pPr indent="0" lvl="0" marL="0" rtl="0" algn="l">
              <a:spcBef>
                <a:spcPts val="0"/>
              </a:spcBef>
              <a:spcAft>
                <a:spcPts val="0"/>
              </a:spcAft>
              <a:buNone/>
            </a:pPr>
            <a:r>
              <a:t/>
            </a:r>
            <a:endParaRPr/>
          </a:p>
        </p:txBody>
      </p:sp>
      <p:sp>
        <p:nvSpPr>
          <p:cNvPr id="307" name="Google Shape;307;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139700" lvl="0" marL="0" rtl="0" algn="just">
              <a:lnSpc>
                <a:spcPct val="150000"/>
              </a:lnSpc>
              <a:spcBef>
                <a:spcPts val="500"/>
              </a:spcBef>
              <a:spcAft>
                <a:spcPts val="0"/>
              </a:spcAft>
              <a:buNone/>
            </a:pPr>
            <a:r>
              <a:rPr lang="en" sz="1800">
                <a:solidFill>
                  <a:srgbClr val="000000"/>
                </a:solidFill>
                <a:latin typeface="Arial"/>
                <a:ea typeface="Arial"/>
                <a:cs typeface="Arial"/>
                <a:sym typeface="Arial"/>
              </a:rPr>
              <a:t>the results from this analysis contribute valuable information to the broader discussion on gun violence in the United States, offering a geospatial and quantitative perspective that enhances our understanding of the distribution of incidents at the state level in 2021.</a:t>
            </a:r>
            <a:endParaRPr sz="1800">
              <a:solidFill>
                <a:srgbClr val="000000"/>
              </a:solidFill>
              <a:latin typeface="Arial"/>
              <a:ea typeface="Arial"/>
              <a:cs typeface="Arial"/>
              <a:sym typeface="Arial"/>
            </a:endParaRPr>
          </a:p>
          <a:p>
            <a:pPr indent="0" lvl="0" marL="0" rtl="0" algn="l">
              <a:spcBef>
                <a:spcPts val="5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ph type="title"/>
          </p:nvPr>
        </p:nvSpPr>
        <p:spPr>
          <a:xfrm>
            <a:off x="-45900" y="-72575"/>
            <a:ext cx="79287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1200">
                <a:solidFill>
                  <a:srgbClr val="2D3B45"/>
                </a:solidFill>
                <a:highlight>
                  <a:srgbClr val="FFFFFF"/>
                </a:highlight>
                <a:latin typeface="Arial"/>
                <a:ea typeface="Arial"/>
                <a:cs typeface="Arial"/>
                <a:sym typeface="Arial"/>
              </a:rPr>
              <a:t>2. The relationship between gender and gun violence </a:t>
            </a:r>
            <a:endParaRPr b="0" sz="1200">
              <a:solidFill>
                <a:srgbClr val="2D3B45"/>
              </a:solidFill>
              <a:highlight>
                <a:srgbClr val="FFFFFF"/>
              </a:highlight>
              <a:latin typeface="Arial"/>
              <a:ea typeface="Arial"/>
              <a:cs typeface="Arial"/>
              <a:sym typeface="Arial"/>
            </a:endParaRPr>
          </a:p>
          <a:p>
            <a:pPr indent="0" lvl="0" marL="0" rtl="0" algn="l">
              <a:spcBef>
                <a:spcPts val="0"/>
              </a:spcBef>
              <a:spcAft>
                <a:spcPts val="0"/>
              </a:spcAft>
              <a:buNone/>
            </a:pPr>
            <a:r>
              <a:t/>
            </a:r>
            <a:endParaRPr b="0" sz="1200">
              <a:solidFill>
                <a:srgbClr val="2D3B45"/>
              </a:solidFill>
              <a:highlight>
                <a:srgbClr val="FFFFFF"/>
              </a:highlight>
              <a:latin typeface="Arial"/>
              <a:ea typeface="Arial"/>
              <a:cs typeface="Arial"/>
              <a:sym typeface="Arial"/>
            </a:endParaRPr>
          </a:p>
          <a:p>
            <a:pPr indent="0" lvl="0" marL="0" rtl="0" algn="l">
              <a:spcBef>
                <a:spcPts val="0"/>
              </a:spcBef>
              <a:spcAft>
                <a:spcPts val="0"/>
              </a:spcAft>
              <a:buNone/>
            </a:pPr>
            <a:r>
              <a:t/>
            </a:r>
            <a:endParaRPr b="0" sz="1200">
              <a:solidFill>
                <a:srgbClr val="2D3B45"/>
              </a:solidFill>
              <a:highlight>
                <a:srgbClr val="FFFFFF"/>
              </a:highlight>
              <a:latin typeface="Arial"/>
              <a:ea typeface="Arial"/>
              <a:cs typeface="Arial"/>
              <a:sym typeface="Arial"/>
            </a:endParaRPr>
          </a:p>
          <a:p>
            <a:pPr indent="0" lvl="0" marL="0" rtl="0" algn="l">
              <a:spcBef>
                <a:spcPts val="0"/>
              </a:spcBef>
              <a:spcAft>
                <a:spcPts val="0"/>
              </a:spcAft>
              <a:buNone/>
            </a:pPr>
            <a:r>
              <a:t/>
            </a:r>
            <a:endParaRPr b="0" sz="1200">
              <a:solidFill>
                <a:srgbClr val="2D3B45"/>
              </a:solidFill>
              <a:highlight>
                <a:srgbClr val="FFFFFF"/>
              </a:highlight>
              <a:latin typeface="Arial"/>
              <a:ea typeface="Arial"/>
              <a:cs typeface="Arial"/>
              <a:sym typeface="Arial"/>
            </a:endParaRPr>
          </a:p>
          <a:p>
            <a:pPr indent="0" lvl="0" marL="0" rtl="0" algn="l">
              <a:spcBef>
                <a:spcPts val="0"/>
              </a:spcBef>
              <a:spcAft>
                <a:spcPts val="0"/>
              </a:spcAft>
              <a:buNone/>
            </a:pPr>
            <a:r>
              <a:t/>
            </a:r>
            <a:endParaRPr b="0" sz="1200">
              <a:solidFill>
                <a:srgbClr val="2D3B45"/>
              </a:solidFill>
              <a:highlight>
                <a:srgbClr val="FFFFFF"/>
              </a:highlight>
              <a:latin typeface="Arial"/>
              <a:ea typeface="Arial"/>
              <a:cs typeface="Arial"/>
              <a:sym typeface="Arial"/>
            </a:endParaRPr>
          </a:p>
        </p:txBody>
      </p:sp>
      <p:pic>
        <p:nvPicPr>
          <p:cNvPr id="313" name="Google Shape;313;p19"/>
          <p:cNvPicPr preferRelativeResize="0"/>
          <p:nvPr/>
        </p:nvPicPr>
        <p:blipFill>
          <a:blip r:embed="rId3">
            <a:alphaModFix/>
          </a:blip>
          <a:stretch>
            <a:fillRect/>
          </a:stretch>
        </p:blipFill>
        <p:spPr>
          <a:xfrm>
            <a:off x="4572000" y="566000"/>
            <a:ext cx="4519324" cy="4177750"/>
          </a:xfrm>
          <a:prstGeom prst="rect">
            <a:avLst/>
          </a:prstGeom>
          <a:noFill/>
          <a:ln>
            <a:noFill/>
          </a:ln>
        </p:spPr>
      </p:pic>
      <p:pic>
        <p:nvPicPr>
          <p:cNvPr id="314" name="Google Shape;314;p19"/>
          <p:cNvPicPr preferRelativeResize="0"/>
          <p:nvPr/>
        </p:nvPicPr>
        <p:blipFill rotWithShape="1">
          <a:blip r:embed="rId4">
            <a:alphaModFix/>
          </a:blip>
          <a:srcRect b="0" l="0" r="5758" t="0"/>
          <a:stretch/>
        </p:blipFill>
        <p:spPr>
          <a:xfrm>
            <a:off x="0" y="594300"/>
            <a:ext cx="4572001" cy="4177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solidFill>
                  <a:srgbClr val="2D3B45"/>
                </a:solidFill>
                <a:highlight>
                  <a:srgbClr val="FFFFFF"/>
                </a:highlight>
                <a:latin typeface="Arial"/>
                <a:ea typeface="Arial"/>
                <a:cs typeface="Arial"/>
                <a:sym typeface="Arial"/>
              </a:rPr>
              <a:t>Draw conclusions from your data/analysis</a:t>
            </a:r>
            <a:endParaRPr sz="2400"/>
          </a:p>
        </p:txBody>
      </p:sp>
      <p:sp>
        <p:nvSpPr>
          <p:cNvPr id="320" name="Google Shape;320;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en" sz="1800">
                <a:solidFill>
                  <a:srgbClr val="2D3B45"/>
                </a:solidFill>
                <a:latin typeface="Arial"/>
                <a:ea typeface="Arial"/>
                <a:cs typeface="Arial"/>
                <a:sym typeface="Arial"/>
              </a:rPr>
              <a:t> I think the data didn’t tell us about correlation relationship between male ratio, female ratio and death rates. There is no connection between two variables..Based on the graph,  we can’t find strong correlation and causation, I think the result is totally opposite than what we expected in the </a:t>
            </a:r>
            <a:r>
              <a:rPr lang="en" sz="1800">
                <a:solidFill>
                  <a:srgbClr val="2D3B45"/>
                </a:solidFill>
                <a:latin typeface="Arial"/>
                <a:ea typeface="Arial"/>
                <a:cs typeface="Arial"/>
                <a:sym typeface="Arial"/>
              </a:rPr>
              <a:t>beginning</a:t>
            </a:r>
            <a:r>
              <a:rPr lang="en" sz="1800">
                <a:solidFill>
                  <a:srgbClr val="2D3B45"/>
                </a:solidFill>
                <a:latin typeface="Arial"/>
                <a:ea typeface="Arial"/>
                <a:cs typeface="Arial"/>
                <a:sym typeface="Arial"/>
              </a:rPr>
              <a:t> of final project.we  used to predict that comparatively high female ratio zone, the death ratio would be lower than the zone where have more male.</a:t>
            </a:r>
            <a:endParaRPr sz="1800">
              <a:solidFill>
                <a:srgbClr val="2D3B45"/>
              </a:solidFill>
              <a:latin typeface="Arial"/>
              <a:ea typeface="Arial"/>
              <a:cs typeface="Arial"/>
              <a:sym typeface="Arial"/>
            </a:endParaRPr>
          </a:p>
          <a:p>
            <a:pPr indent="0" lvl="0" marL="0" rtl="0" algn="l">
              <a:spcBef>
                <a:spcPts val="5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3353525" y="-261325"/>
            <a:ext cx="50733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b="0" sz="1200">
              <a:solidFill>
                <a:srgbClr val="2D3B45"/>
              </a:solidFill>
              <a:highlight>
                <a:srgbClr val="FFFFFF"/>
              </a:highlight>
              <a:latin typeface="Arial"/>
              <a:ea typeface="Arial"/>
              <a:cs typeface="Arial"/>
              <a:sym typeface="Arial"/>
            </a:endParaRPr>
          </a:p>
          <a:p>
            <a:pPr indent="0" lvl="0" marL="0" rtl="0" algn="l">
              <a:spcBef>
                <a:spcPts val="0"/>
              </a:spcBef>
              <a:spcAft>
                <a:spcPts val="0"/>
              </a:spcAft>
              <a:buNone/>
            </a:pPr>
            <a:r>
              <a:rPr b="0" lang="en" sz="1300">
                <a:solidFill>
                  <a:srgbClr val="2D3B45"/>
                </a:solidFill>
                <a:highlight>
                  <a:srgbClr val="FFFFFF"/>
                </a:highlight>
                <a:latin typeface="Arial"/>
                <a:ea typeface="Arial"/>
                <a:cs typeface="Arial"/>
                <a:sym typeface="Arial"/>
              </a:rPr>
              <a:t>3.The relationship between  number of firearms and gun violence</a:t>
            </a:r>
            <a:endParaRPr b="0" sz="1300">
              <a:solidFill>
                <a:srgbClr val="2D3B45"/>
              </a:solidFill>
              <a:highlight>
                <a:srgbClr val="FFFFFF"/>
              </a:highlight>
              <a:latin typeface="Arial"/>
              <a:ea typeface="Arial"/>
              <a:cs typeface="Arial"/>
              <a:sym typeface="Arial"/>
            </a:endParaRPr>
          </a:p>
          <a:p>
            <a:pPr indent="0" lvl="0" marL="0" rtl="0" algn="l">
              <a:spcBef>
                <a:spcPts val="0"/>
              </a:spcBef>
              <a:spcAft>
                <a:spcPts val="0"/>
              </a:spcAft>
              <a:buNone/>
            </a:pPr>
            <a:r>
              <a:t/>
            </a:r>
            <a:endParaRPr b="0" sz="2422">
              <a:solidFill>
                <a:srgbClr val="2D3B45"/>
              </a:solidFill>
              <a:highlight>
                <a:srgbClr val="FFFFFF"/>
              </a:highlight>
              <a:latin typeface="Arial"/>
              <a:ea typeface="Arial"/>
              <a:cs typeface="Arial"/>
              <a:sym typeface="Arial"/>
            </a:endParaRPr>
          </a:p>
          <a:p>
            <a:pPr indent="0" lvl="0" marL="0" rtl="0" algn="l">
              <a:spcBef>
                <a:spcPts val="0"/>
              </a:spcBef>
              <a:spcAft>
                <a:spcPts val="0"/>
              </a:spcAft>
              <a:buNone/>
            </a:pPr>
            <a:r>
              <a:t/>
            </a:r>
            <a:endParaRPr b="0" sz="1200">
              <a:solidFill>
                <a:srgbClr val="2D3B45"/>
              </a:solidFill>
              <a:highlight>
                <a:srgbClr val="FFFFFF"/>
              </a:highlight>
              <a:latin typeface="Arial"/>
              <a:ea typeface="Arial"/>
              <a:cs typeface="Arial"/>
              <a:sym typeface="Arial"/>
            </a:endParaRPr>
          </a:p>
          <a:p>
            <a:pPr indent="0" lvl="0" marL="0" rtl="0" algn="l">
              <a:spcBef>
                <a:spcPts val="0"/>
              </a:spcBef>
              <a:spcAft>
                <a:spcPts val="0"/>
              </a:spcAft>
              <a:buNone/>
            </a:pPr>
            <a:r>
              <a:t/>
            </a:r>
            <a:endParaRPr b="0" sz="1200">
              <a:solidFill>
                <a:srgbClr val="2D3B45"/>
              </a:solidFill>
              <a:highlight>
                <a:srgbClr val="FFFFFF"/>
              </a:highlight>
              <a:latin typeface="Arial"/>
              <a:ea typeface="Arial"/>
              <a:cs typeface="Arial"/>
              <a:sym typeface="Arial"/>
            </a:endParaRPr>
          </a:p>
          <a:p>
            <a:pPr indent="0" lvl="0" marL="0" rtl="0" algn="l">
              <a:spcBef>
                <a:spcPts val="0"/>
              </a:spcBef>
              <a:spcAft>
                <a:spcPts val="0"/>
              </a:spcAft>
              <a:buNone/>
            </a:pPr>
            <a:r>
              <a:t/>
            </a:r>
            <a:endParaRPr b="0" sz="1200">
              <a:solidFill>
                <a:srgbClr val="2D3B45"/>
              </a:solidFill>
              <a:highlight>
                <a:srgbClr val="FFFFFF"/>
              </a:highlight>
              <a:latin typeface="Arial"/>
              <a:ea typeface="Arial"/>
              <a:cs typeface="Arial"/>
              <a:sym typeface="Arial"/>
            </a:endParaRPr>
          </a:p>
          <a:p>
            <a:pPr indent="0" lvl="0" marL="0" rtl="0" algn="l">
              <a:spcBef>
                <a:spcPts val="0"/>
              </a:spcBef>
              <a:spcAft>
                <a:spcPts val="0"/>
              </a:spcAft>
              <a:buNone/>
            </a:pPr>
            <a:r>
              <a:t/>
            </a:r>
            <a:endParaRPr b="0" sz="1200">
              <a:solidFill>
                <a:srgbClr val="2D3B45"/>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326" name="Google Shape;326;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7" name="Google Shape;327;p21"/>
          <p:cNvPicPr preferRelativeResize="0"/>
          <p:nvPr/>
        </p:nvPicPr>
        <p:blipFill rotWithShape="1">
          <a:blip r:embed="rId3">
            <a:alphaModFix/>
          </a:blip>
          <a:srcRect b="0" l="6808" r="20300" t="0"/>
          <a:stretch/>
        </p:blipFill>
        <p:spPr>
          <a:xfrm>
            <a:off x="-537700" y="-90350"/>
            <a:ext cx="3976124" cy="2319276"/>
          </a:xfrm>
          <a:prstGeom prst="rect">
            <a:avLst/>
          </a:prstGeom>
          <a:noFill/>
          <a:ln>
            <a:noFill/>
          </a:ln>
        </p:spPr>
      </p:pic>
      <p:pic>
        <p:nvPicPr>
          <p:cNvPr id="328" name="Google Shape;328;p21"/>
          <p:cNvPicPr preferRelativeResize="0"/>
          <p:nvPr/>
        </p:nvPicPr>
        <p:blipFill rotWithShape="1">
          <a:blip r:embed="rId4">
            <a:alphaModFix/>
          </a:blip>
          <a:srcRect b="0" l="8681" r="18052" t="0"/>
          <a:stretch/>
        </p:blipFill>
        <p:spPr>
          <a:xfrm>
            <a:off x="-537700" y="2299375"/>
            <a:ext cx="3976127" cy="2653099"/>
          </a:xfrm>
          <a:prstGeom prst="rect">
            <a:avLst/>
          </a:prstGeom>
          <a:noFill/>
          <a:ln>
            <a:noFill/>
          </a:ln>
        </p:spPr>
      </p:pic>
      <p:pic>
        <p:nvPicPr>
          <p:cNvPr id="329" name="Google Shape;329;p21"/>
          <p:cNvPicPr preferRelativeResize="0"/>
          <p:nvPr/>
        </p:nvPicPr>
        <p:blipFill>
          <a:blip r:embed="rId5">
            <a:alphaModFix/>
          </a:blip>
          <a:stretch>
            <a:fillRect/>
          </a:stretch>
        </p:blipFill>
        <p:spPr>
          <a:xfrm>
            <a:off x="3438425" y="311300"/>
            <a:ext cx="5697024" cy="4906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