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807" y="1091190"/>
            <a:ext cx="16466185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5266" y="3414751"/>
            <a:ext cx="7445375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183" y="2715120"/>
            <a:ext cx="15191105" cy="2945765"/>
          </a:xfrm>
          <a:prstGeom prst="rect"/>
        </p:spPr>
        <p:txBody>
          <a:bodyPr wrap="square" lIns="0" tIns="40005" rIns="0" bIns="0" rtlCol="0" vert="horz">
            <a:spAutoFit/>
          </a:bodyPr>
          <a:lstStyle/>
          <a:p>
            <a:pPr marL="12700" marR="5080" indent="196215">
              <a:lnSpc>
                <a:spcPts val="11480"/>
              </a:lnSpc>
              <a:spcBef>
                <a:spcPts val="315"/>
              </a:spcBef>
            </a:pPr>
            <a:r>
              <a:rPr dirty="0" sz="9600" spc="-45">
                <a:latin typeface="Times New Roman"/>
                <a:cs typeface="Times New Roman"/>
              </a:rPr>
              <a:t>Unveiling</a:t>
            </a:r>
            <a:r>
              <a:rPr dirty="0" sz="9600" spc="-545">
                <a:latin typeface="Times New Roman"/>
                <a:cs typeface="Times New Roman"/>
              </a:rPr>
              <a:t> </a:t>
            </a:r>
            <a:r>
              <a:rPr dirty="0" sz="9600" spc="80">
                <a:latin typeface="Times New Roman"/>
                <a:cs typeface="Times New Roman"/>
              </a:rPr>
              <a:t>Emotional</a:t>
            </a:r>
            <a:r>
              <a:rPr dirty="0" sz="9600" spc="-550">
                <a:latin typeface="Times New Roman"/>
                <a:cs typeface="Times New Roman"/>
              </a:rPr>
              <a:t> </a:t>
            </a:r>
            <a:r>
              <a:rPr dirty="0" sz="9600" spc="-10">
                <a:latin typeface="Times New Roman"/>
                <a:cs typeface="Times New Roman"/>
              </a:rPr>
              <a:t>Insights: </a:t>
            </a:r>
            <a:r>
              <a:rPr dirty="0" sz="9600" spc="-1180">
                <a:latin typeface="Times New Roman"/>
                <a:cs typeface="Times New Roman"/>
              </a:rPr>
              <a:t>A</a:t>
            </a:r>
            <a:r>
              <a:rPr dirty="0" sz="9600" spc="-575">
                <a:latin typeface="Times New Roman"/>
                <a:cs typeface="Times New Roman"/>
              </a:rPr>
              <a:t> </a:t>
            </a:r>
            <a:r>
              <a:rPr dirty="0" sz="9600" spc="85">
                <a:latin typeface="Times New Roman"/>
                <a:cs typeface="Times New Roman"/>
              </a:rPr>
              <a:t>Guide</a:t>
            </a:r>
            <a:r>
              <a:rPr dirty="0" sz="9600" spc="-570">
                <a:latin typeface="Times New Roman"/>
                <a:cs typeface="Times New Roman"/>
              </a:rPr>
              <a:t> </a:t>
            </a:r>
            <a:r>
              <a:rPr dirty="0" sz="9600" spc="220">
                <a:latin typeface="Times New Roman"/>
                <a:cs typeface="Times New Roman"/>
              </a:rPr>
              <a:t>to</a:t>
            </a:r>
            <a:r>
              <a:rPr dirty="0" sz="9600" spc="-565">
                <a:latin typeface="Times New Roman"/>
                <a:cs typeface="Times New Roman"/>
              </a:rPr>
              <a:t> </a:t>
            </a:r>
            <a:r>
              <a:rPr dirty="0" sz="9600" spc="210">
                <a:latin typeface="Times New Roman"/>
                <a:cs typeface="Times New Roman"/>
              </a:rPr>
              <a:t>Sentiment</a:t>
            </a:r>
            <a:r>
              <a:rPr dirty="0" sz="9600" spc="-570">
                <a:latin typeface="Times New Roman"/>
                <a:cs typeface="Times New Roman"/>
              </a:rPr>
              <a:t> </a:t>
            </a:r>
            <a:r>
              <a:rPr dirty="0" sz="9600" spc="-10">
                <a:latin typeface="Times New Roman"/>
                <a:cs typeface="Times New Roman"/>
              </a:rPr>
              <a:t>Analysis</a:t>
            </a:r>
            <a:endParaRPr sz="9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1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6" y="64363"/>
                </a:lnTo>
                <a:lnTo>
                  <a:pt x="2668156" y="80503"/>
                </a:lnTo>
                <a:lnTo>
                  <a:pt x="2622529" y="97514"/>
                </a:lnTo>
                <a:lnTo>
                  <a:pt x="2577638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6"/>
                </a:lnTo>
                <a:lnTo>
                  <a:pt x="2405072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2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3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9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1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6743" y="2147106"/>
            <a:ext cx="4137660" cy="1525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50" spc="-204"/>
              <a:t>Thanks!</a:t>
            </a:r>
            <a:endParaRPr sz="9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07051" y="1190497"/>
            <a:ext cx="3738537" cy="3929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68680" y="1078881"/>
            <a:ext cx="10538460" cy="520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50" spc="90">
                <a:latin typeface="Verdana"/>
                <a:cs typeface="Verdana"/>
              </a:rPr>
              <a:t>Welcome</a:t>
            </a:r>
            <a:r>
              <a:rPr dirty="0" sz="3150" spc="-24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to</a:t>
            </a:r>
            <a:r>
              <a:rPr dirty="0" sz="3150" spc="-245">
                <a:latin typeface="Verdana"/>
                <a:cs typeface="Verdana"/>
              </a:rPr>
              <a:t> </a:t>
            </a:r>
            <a:r>
              <a:rPr dirty="0" sz="3250" spc="-25" i="1">
                <a:latin typeface="Verdana"/>
                <a:cs typeface="Verdana"/>
              </a:rPr>
              <a:t>Unveiling</a:t>
            </a:r>
            <a:r>
              <a:rPr dirty="0" sz="3250" spc="-275" i="1">
                <a:latin typeface="Verdana"/>
                <a:cs typeface="Verdana"/>
              </a:rPr>
              <a:t> </a:t>
            </a:r>
            <a:r>
              <a:rPr dirty="0" sz="3250" spc="-10" i="1">
                <a:latin typeface="Verdana"/>
                <a:cs typeface="Verdana"/>
              </a:rPr>
              <a:t>Emotional</a:t>
            </a:r>
            <a:r>
              <a:rPr dirty="0" sz="3250" spc="-280" i="1">
                <a:latin typeface="Verdana"/>
                <a:cs typeface="Verdana"/>
              </a:rPr>
              <a:t> </a:t>
            </a:r>
            <a:r>
              <a:rPr dirty="0" sz="3250" spc="-125" i="1">
                <a:latin typeface="Verdana"/>
                <a:cs typeface="Verdana"/>
              </a:rPr>
              <a:t>Insights</a:t>
            </a:r>
            <a:r>
              <a:rPr dirty="0" sz="3150" spc="-125">
                <a:latin typeface="Verdana"/>
                <a:cs typeface="Verdana"/>
              </a:rPr>
              <a:t>,</a:t>
            </a:r>
            <a:r>
              <a:rPr dirty="0" sz="3150" spc="-245">
                <a:latin typeface="Verdana"/>
                <a:cs typeface="Verdana"/>
              </a:rPr>
              <a:t> </a:t>
            </a:r>
            <a:r>
              <a:rPr dirty="0" sz="3150" spc="-45">
                <a:latin typeface="Verdana"/>
                <a:cs typeface="Verdana"/>
              </a:rPr>
              <a:t>a</a:t>
            </a:r>
            <a:r>
              <a:rPr dirty="0" sz="3150" spc="-240">
                <a:latin typeface="Verdana"/>
                <a:cs typeface="Verdana"/>
              </a:rPr>
              <a:t> </a:t>
            </a:r>
            <a:r>
              <a:rPr dirty="0" sz="3150" spc="85">
                <a:latin typeface="Verdana"/>
                <a:cs typeface="Verdana"/>
              </a:rPr>
              <a:t>guide</a:t>
            </a:r>
            <a:r>
              <a:rPr dirty="0" sz="3150" spc="-245">
                <a:latin typeface="Verdana"/>
                <a:cs typeface="Verdana"/>
              </a:rPr>
              <a:t> </a:t>
            </a:r>
            <a:r>
              <a:rPr dirty="0" sz="3150" spc="-25">
                <a:latin typeface="Verdana"/>
                <a:cs typeface="Verdana"/>
              </a:rPr>
              <a:t>to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228569" y="1091190"/>
            <a:ext cx="1716405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-484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Explore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68680" y="1529340"/>
            <a:ext cx="16541115" cy="94361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dirty="0" sz="3150" spc="6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power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120">
                <a:solidFill>
                  <a:srgbClr val="332C2C"/>
                </a:solidFill>
                <a:latin typeface="Verdana"/>
                <a:cs typeface="Verdana"/>
              </a:rPr>
              <a:t>human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0">
                <a:solidFill>
                  <a:srgbClr val="332C2C"/>
                </a:solidFill>
                <a:latin typeface="Verdana"/>
                <a:cs typeface="Verdana"/>
              </a:rPr>
              <a:t>emotions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70">
                <a:solidFill>
                  <a:srgbClr val="332C2C"/>
                </a:solidFill>
                <a:latin typeface="Verdana"/>
                <a:cs typeface="Verdana"/>
              </a:rPr>
              <a:t>behaviors.</a:t>
            </a:r>
            <a:r>
              <a:rPr dirty="0" sz="31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332C2C"/>
                </a:solidFill>
                <a:latin typeface="Verdana"/>
                <a:cs typeface="Verdana"/>
              </a:rPr>
              <a:t>Discover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how </a:t>
            </a:r>
            <a:r>
              <a:rPr dirty="0" sz="3150" spc="50">
                <a:solidFill>
                  <a:srgbClr val="332C2C"/>
                </a:solidFill>
                <a:latin typeface="Verdana"/>
                <a:cs typeface="Verdana"/>
              </a:rPr>
              <a:t>sentiment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60">
                <a:solidFill>
                  <a:srgbClr val="332C2C"/>
                </a:solidFill>
                <a:latin typeface="Verdana"/>
                <a:cs typeface="Verdana"/>
              </a:rPr>
              <a:t>analysis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7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revolutionize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decision-</a:t>
            </a:r>
            <a:r>
              <a:rPr dirty="0" sz="3150" spc="85">
                <a:solidFill>
                  <a:srgbClr val="332C2C"/>
                </a:solidFill>
                <a:latin typeface="Verdana"/>
                <a:cs typeface="Verdana"/>
              </a:rPr>
              <a:t>making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customer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experience.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0183" rIns="0" bIns="0" rtlCol="0" vert="horz">
            <a:spAutoFit/>
          </a:bodyPr>
          <a:lstStyle/>
          <a:p>
            <a:pPr marL="8760460">
              <a:lnSpc>
                <a:spcPct val="100000"/>
              </a:lnSpc>
              <a:spcBef>
                <a:spcPts val="125"/>
              </a:spcBef>
            </a:pPr>
            <a:r>
              <a:rPr dirty="0" sz="5750" spc="130">
                <a:latin typeface="Times New Roman"/>
                <a:cs typeface="Times New Roman"/>
              </a:rPr>
              <a:t>Understanding</a:t>
            </a:r>
            <a:r>
              <a:rPr dirty="0" sz="5750" spc="-340">
                <a:latin typeface="Times New Roman"/>
                <a:cs typeface="Times New Roman"/>
              </a:rPr>
              <a:t> </a:t>
            </a:r>
            <a:r>
              <a:rPr dirty="0" sz="5750" spc="45">
                <a:latin typeface="Times New Roman"/>
                <a:cs typeface="Times New Roman"/>
              </a:rPr>
              <a:t>Emotions</a:t>
            </a:r>
            <a:endParaRPr sz="575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28928" y="3937215"/>
            <a:ext cx="1814576" cy="27586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9218" y="4356315"/>
            <a:ext cx="1351178" cy="34380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617303" y="3420110"/>
            <a:ext cx="7538720" cy="25698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1238885">
              <a:lnSpc>
                <a:spcPct val="102299"/>
              </a:lnSpc>
              <a:spcBef>
                <a:spcPts val="30"/>
              </a:spcBef>
            </a:pP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Delve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complexity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5">
                <a:solidFill>
                  <a:srgbClr val="332C2C"/>
                </a:solidFill>
                <a:latin typeface="Verdana"/>
                <a:cs typeface="Verdana"/>
              </a:rPr>
              <a:t>human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emotions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role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endParaRPr sz="2750">
              <a:latin typeface="Verdana"/>
              <a:cs typeface="Verdana"/>
            </a:endParaRPr>
          </a:p>
          <a:p>
            <a:pPr marL="12700" marR="5080" indent="1457960">
              <a:lnSpc>
                <a:spcPts val="3379"/>
              </a:lnSpc>
              <a:spcBef>
                <a:spcPts val="45"/>
              </a:spcBef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deciphering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them.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Gain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insights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nuances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emotional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expression</a:t>
            </a:r>
            <a:endParaRPr sz="2750">
              <a:latin typeface="Verdana"/>
              <a:cs typeface="Verdana"/>
            </a:endParaRPr>
          </a:p>
          <a:p>
            <a:pPr marL="12700" marR="454659">
              <a:lnSpc>
                <a:spcPts val="3300"/>
              </a:lnSpc>
              <a:spcBef>
                <a:spcPts val="45"/>
              </a:spcBef>
            </a:pP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impact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decision-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making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relationships.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0619" y="1190497"/>
            <a:ext cx="3738537" cy="3929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68743" y="1091190"/>
            <a:ext cx="16527780" cy="1819910"/>
          </a:xfrm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12185650" algn="l"/>
              </a:tabLst>
            </a:pPr>
            <a:r>
              <a:rPr dirty="0" sz="3150" spc="-10">
                <a:latin typeface="Verdana"/>
                <a:cs typeface="Verdana"/>
              </a:rPr>
              <a:t>Explore</a:t>
            </a:r>
            <a:r>
              <a:rPr dirty="0" sz="3150" spc="-270">
                <a:latin typeface="Verdana"/>
                <a:cs typeface="Verdana"/>
              </a:rPr>
              <a:t> </a:t>
            </a:r>
            <a:r>
              <a:rPr dirty="0" sz="3150" spc="60">
                <a:latin typeface="Verdana"/>
                <a:cs typeface="Verdana"/>
              </a:rPr>
              <a:t>the</a:t>
            </a:r>
            <a:r>
              <a:rPr dirty="0" sz="3150" spc="-265">
                <a:latin typeface="Verdana"/>
                <a:cs typeface="Verdana"/>
              </a:rPr>
              <a:t> </a:t>
            </a:r>
            <a:r>
              <a:rPr dirty="0" sz="3150" spc="-45">
                <a:latin typeface="Verdana"/>
                <a:cs typeface="Verdana"/>
              </a:rPr>
              <a:t>diverse</a:t>
            </a:r>
            <a:r>
              <a:rPr dirty="0" sz="3150" spc="-265">
                <a:latin typeface="Verdana"/>
                <a:cs typeface="Verdana"/>
              </a:rPr>
              <a:t> </a:t>
            </a:r>
            <a:r>
              <a:rPr dirty="0" sz="3150" spc="75">
                <a:latin typeface="Verdana"/>
                <a:cs typeface="Verdana"/>
              </a:rPr>
              <a:t>methods</a:t>
            </a:r>
            <a:r>
              <a:rPr dirty="0" sz="3150" spc="-265">
                <a:latin typeface="Verdana"/>
                <a:cs typeface="Verdana"/>
              </a:rPr>
              <a:t> </a:t>
            </a:r>
            <a:r>
              <a:rPr dirty="0" sz="3150" spc="80">
                <a:latin typeface="Verdana"/>
                <a:cs typeface="Verdana"/>
              </a:rPr>
              <a:t>and</a:t>
            </a:r>
            <a:r>
              <a:rPr dirty="0" sz="3150" spc="-265">
                <a:latin typeface="Verdana"/>
                <a:cs typeface="Verdana"/>
              </a:rPr>
              <a:t> </a:t>
            </a:r>
            <a:r>
              <a:rPr dirty="0" sz="3150" spc="-20">
                <a:latin typeface="Verdana"/>
                <a:cs typeface="Verdana"/>
              </a:rPr>
              <a:t>tools</a:t>
            </a:r>
            <a:r>
              <a:rPr dirty="0" sz="3150" spc="-265">
                <a:latin typeface="Verdana"/>
                <a:cs typeface="Verdana"/>
              </a:rPr>
              <a:t> </a:t>
            </a:r>
            <a:r>
              <a:rPr dirty="0" sz="3150" spc="-25">
                <a:latin typeface="Verdana"/>
                <a:cs typeface="Verdana"/>
              </a:rPr>
              <a:t>for</a:t>
            </a:r>
            <a:r>
              <a:rPr dirty="0" sz="3150">
                <a:latin typeface="Verdana"/>
                <a:cs typeface="Verdana"/>
              </a:rPr>
              <a:t>	</a:t>
            </a:r>
            <a:r>
              <a:rPr dirty="0" sz="3150" spc="-484">
                <a:latin typeface="Verdana"/>
                <a:cs typeface="Verdana"/>
              </a:rPr>
              <a:t>,</a:t>
            </a:r>
            <a:r>
              <a:rPr dirty="0" sz="3150" spc="-275">
                <a:latin typeface="Verdana"/>
                <a:cs typeface="Verdana"/>
              </a:rPr>
              <a:t> </a:t>
            </a:r>
            <a:r>
              <a:rPr dirty="0" sz="3150" spc="80">
                <a:latin typeface="Verdana"/>
                <a:cs typeface="Verdana"/>
              </a:rPr>
              <a:t>including</a:t>
            </a:r>
            <a:r>
              <a:rPr dirty="0" sz="3150" spc="-270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natural </a:t>
            </a:r>
            <a:r>
              <a:rPr dirty="0" sz="3150" spc="60">
                <a:latin typeface="Verdana"/>
                <a:cs typeface="Verdana"/>
              </a:rPr>
              <a:t>language</a:t>
            </a:r>
            <a:r>
              <a:rPr dirty="0" sz="3150" spc="-235">
                <a:latin typeface="Verdana"/>
                <a:cs typeface="Verdana"/>
              </a:rPr>
              <a:t> </a:t>
            </a:r>
            <a:r>
              <a:rPr dirty="0" sz="3150" spc="-30">
                <a:latin typeface="Verdana"/>
                <a:cs typeface="Verdana"/>
              </a:rPr>
              <a:t>processing,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80">
                <a:latin typeface="Verdana"/>
                <a:cs typeface="Verdana"/>
              </a:rPr>
              <a:t>machine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-40">
                <a:latin typeface="Verdana"/>
                <a:cs typeface="Verdana"/>
              </a:rPr>
              <a:t>learning,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80">
                <a:latin typeface="Verdana"/>
                <a:cs typeface="Verdana"/>
              </a:rPr>
              <a:t>and</a:t>
            </a:r>
            <a:r>
              <a:rPr dirty="0" sz="3150" spc="-235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social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75">
                <a:latin typeface="Verdana"/>
                <a:cs typeface="Verdana"/>
              </a:rPr>
              <a:t>media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monitoring.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Uncover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35">
                <a:latin typeface="Verdana"/>
                <a:cs typeface="Verdana"/>
              </a:rPr>
              <a:t>the </a:t>
            </a:r>
            <a:r>
              <a:rPr dirty="0" sz="3150">
                <a:latin typeface="Verdana"/>
                <a:cs typeface="Verdana"/>
              </a:rPr>
              <a:t>potential</a:t>
            </a:r>
            <a:r>
              <a:rPr dirty="0" sz="3150" spc="-235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of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these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50">
                <a:latin typeface="Verdana"/>
                <a:cs typeface="Verdana"/>
              </a:rPr>
              <a:t>techniques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55">
                <a:latin typeface="Verdana"/>
                <a:cs typeface="Verdana"/>
              </a:rPr>
              <a:t>in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55">
                <a:latin typeface="Verdana"/>
                <a:cs typeface="Verdana"/>
              </a:rPr>
              <a:t>understanding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80">
                <a:latin typeface="Verdana"/>
                <a:cs typeface="Verdana"/>
              </a:rPr>
              <a:t>public</a:t>
            </a:r>
            <a:r>
              <a:rPr dirty="0" sz="3150" spc="-235">
                <a:latin typeface="Verdana"/>
                <a:cs typeface="Verdana"/>
              </a:rPr>
              <a:t> </a:t>
            </a:r>
            <a:r>
              <a:rPr dirty="0" sz="3150" spc="65">
                <a:latin typeface="Verdana"/>
                <a:cs typeface="Verdana"/>
              </a:rPr>
              <a:t>opinion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80">
                <a:latin typeface="Verdana"/>
                <a:cs typeface="Verdana"/>
              </a:rPr>
              <a:t>and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45">
                <a:latin typeface="Verdana"/>
                <a:cs typeface="Verdana"/>
              </a:rPr>
              <a:t>consumer </a:t>
            </a:r>
            <a:r>
              <a:rPr dirty="0" sz="3150" spc="-10">
                <a:latin typeface="Verdana"/>
                <a:cs typeface="Verdana"/>
              </a:rPr>
              <a:t>sentiment.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64545" y="3503231"/>
            <a:ext cx="3271062" cy="343801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algn="just" marL="12700" marR="5080">
              <a:lnSpc>
                <a:spcPct val="101099"/>
              </a:lnSpc>
              <a:spcBef>
                <a:spcPts val="70"/>
              </a:spcBef>
              <a:tabLst>
                <a:tab pos="5817870" algn="l"/>
              </a:tabLst>
            </a:pPr>
            <a:r>
              <a:rPr dirty="0" spc="-25"/>
              <a:t>Discover</a:t>
            </a:r>
            <a:r>
              <a:rPr dirty="0" spc="-204"/>
              <a:t> </a:t>
            </a:r>
            <a:r>
              <a:rPr dirty="0" spc="65"/>
              <a:t>how</a:t>
            </a:r>
            <a:r>
              <a:rPr dirty="0"/>
              <a:t>	</a:t>
            </a:r>
            <a:r>
              <a:rPr dirty="0" spc="55"/>
              <a:t>can</a:t>
            </a:r>
            <a:r>
              <a:rPr dirty="0" spc="-240"/>
              <a:t> </a:t>
            </a:r>
            <a:r>
              <a:rPr dirty="0" spc="-10"/>
              <a:t>drive </a:t>
            </a:r>
            <a:r>
              <a:rPr dirty="0"/>
              <a:t>business</a:t>
            </a:r>
            <a:r>
              <a:rPr dirty="0" spc="-135"/>
              <a:t> </a:t>
            </a:r>
            <a:r>
              <a:rPr dirty="0" spc="-75"/>
              <a:t>strategies,</a:t>
            </a:r>
            <a:r>
              <a:rPr dirty="0" spc="-125"/>
              <a:t> </a:t>
            </a:r>
            <a:r>
              <a:rPr dirty="0"/>
              <a:t>from</a:t>
            </a:r>
            <a:r>
              <a:rPr dirty="0" spc="-130"/>
              <a:t> </a:t>
            </a:r>
            <a:r>
              <a:rPr dirty="0"/>
              <a:t>brand</a:t>
            </a:r>
            <a:r>
              <a:rPr dirty="0" spc="-130"/>
              <a:t> </a:t>
            </a:r>
            <a:r>
              <a:rPr dirty="0" spc="-10"/>
              <a:t>reputation </a:t>
            </a:r>
            <a:r>
              <a:rPr dirty="0" spc="80"/>
              <a:t>management</a:t>
            </a:r>
            <a:r>
              <a:rPr dirty="0" spc="-229"/>
              <a:t> </a:t>
            </a:r>
            <a:r>
              <a:rPr dirty="0"/>
              <a:t>to</a:t>
            </a:r>
            <a:r>
              <a:rPr dirty="0" spc="-225"/>
              <a:t> </a:t>
            </a:r>
            <a:r>
              <a:rPr dirty="0" spc="65"/>
              <a:t>product</a:t>
            </a:r>
            <a:r>
              <a:rPr dirty="0" spc="-225"/>
              <a:t> </a:t>
            </a:r>
            <a:r>
              <a:rPr dirty="0" spc="-10"/>
              <a:t>development.</a:t>
            </a:r>
          </a:p>
          <a:p>
            <a:pPr marL="12700" marR="310515">
              <a:lnSpc>
                <a:spcPct val="101099"/>
              </a:lnSpc>
              <a:spcBef>
                <a:spcPts val="35"/>
              </a:spcBef>
            </a:pPr>
            <a:r>
              <a:rPr dirty="0"/>
              <a:t>Learn</a:t>
            </a:r>
            <a:r>
              <a:rPr dirty="0" spc="-195"/>
              <a:t> </a:t>
            </a:r>
            <a:r>
              <a:rPr dirty="0" spc="90"/>
              <a:t>how</a:t>
            </a:r>
            <a:r>
              <a:rPr dirty="0" spc="-195"/>
              <a:t> </a:t>
            </a:r>
            <a:r>
              <a:rPr dirty="0"/>
              <a:t>organizations</a:t>
            </a:r>
            <a:r>
              <a:rPr dirty="0" spc="-195"/>
              <a:t> </a:t>
            </a:r>
            <a:r>
              <a:rPr dirty="0" spc="-10"/>
              <a:t>leverage </a:t>
            </a:r>
            <a:r>
              <a:rPr dirty="0"/>
              <a:t>emotional</a:t>
            </a:r>
            <a:r>
              <a:rPr dirty="0" spc="-100"/>
              <a:t> </a:t>
            </a:r>
            <a:r>
              <a:rPr dirty="0"/>
              <a:t>insights</a:t>
            </a:r>
            <a:r>
              <a:rPr dirty="0" spc="-95"/>
              <a:t> </a:t>
            </a:r>
            <a:r>
              <a:rPr dirty="0"/>
              <a:t>to</a:t>
            </a:r>
            <a:r>
              <a:rPr dirty="0" spc="-100"/>
              <a:t> </a:t>
            </a:r>
            <a:r>
              <a:rPr dirty="0" spc="55"/>
              <a:t>enhance</a:t>
            </a:r>
            <a:r>
              <a:rPr dirty="0" spc="-95"/>
              <a:t> </a:t>
            </a:r>
            <a:r>
              <a:rPr dirty="0" spc="-10"/>
              <a:t>customer satisfaction</a:t>
            </a:r>
            <a:r>
              <a:rPr dirty="0" spc="-225"/>
              <a:t> </a:t>
            </a:r>
            <a:r>
              <a:rPr dirty="0" spc="75"/>
              <a:t>and</a:t>
            </a:r>
            <a:r>
              <a:rPr dirty="0" spc="-220"/>
              <a:t> </a:t>
            </a:r>
            <a:r>
              <a:rPr dirty="0" spc="-10"/>
              <a:t>loyalty.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1008" rIns="0" bIns="0" rtlCol="0" vert="horz">
            <a:spAutoFit/>
          </a:bodyPr>
          <a:lstStyle/>
          <a:p>
            <a:pPr marL="7529195">
              <a:lnSpc>
                <a:spcPct val="100000"/>
              </a:lnSpc>
              <a:spcBef>
                <a:spcPts val="100"/>
              </a:spcBef>
            </a:pPr>
            <a:r>
              <a:rPr dirty="0" sz="5850">
                <a:latin typeface="Times New Roman"/>
                <a:cs typeface="Times New Roman"/>
              </a:rPr>
              <a:t>Applications</a:t>
            </a:r>
            <a:r>
              <a:rPr dirty="0" sz="5850" spc="-50">
                <a:latin typeface="Times New Roman"/>
                <a:cs typeface="Times New Roman"/>
              </a:rPr>
              <a:t> </a:t>
            </a:r>
            <a:r>
              <a:rPr dirty="0" sz="5850" spc="155">
                <a:latin typeface="Times New Roman"/>
                <a:cs typeface="Times New Roman"/>
              </a:rPr>
              <a:t>in</a:t>
            </a:r>
            <a:r>
              <a:rPr dirty="0" sz="5850" spc="-45">
                <a:latin typeface="Times New Roman"/>
                <a:cs typeface="Times New Roman"/>
              </a:rPr>
              <a:t> </a:t>
            </a:r>
            <a:r>
              <a:rPr dirty="0" sz="5850" spc="-10">
                <a:latin typeface="Times New Roman"/>
                <a:cs typeface="Times New Roman"/>
              </a:rPr>
              <a:t>Business</a:t>
            </a:r>
            <a:endParaRPr sz="5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562100"/>
            <a:ext cx="9143999" cy="71627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0037" y="499235"/>
            <a:ext cx="12725399" cy="92390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0547" y="1190497"/>
            <a:ext cx="3738499" cy="3929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10905490" algn="l"/>
              </a:tabLst>
            </a:pPr>
            <a:r>
              <a:rPr dirty="0" sz="3150">
                <a:latin typeface="Verdana"/>
                <a:cs typeface="Verdana"/>
              </a:rPr>
              <a:t>Examine</a:t>
            </a:r>
            <a:r>
              <a:rPr dirty="0" sz="3150" spc="-50">
                <a:latin typeface="Verdana"/>
                <a:cs typeface="Verdana"/>
              </a:rPr>
              <a:t> </a:t>
            </a:r>
            <a:r>
              <a:rPr dirty="0" sz="3150" spc="60">
                <a:latin typeface="Verdana"/>
                <a:cs typeface="Verdana"/>
              </a:rPr>
              <a:t>the</a:t>
            </a:r>
            <a:r>
              <a:rPr dirty="0" sz="3150" spc="-4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ethical</a:t>
            </a:r>
            <a:r>
              <a:rPr dirty="0" sz="3150" spc="-4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implications</a:t>
            </a:r>
            <a:r>
              <a:rPr dirty="0" sz="3150" spc="-45">
                <a:latin typeface="Verdana"/>
                <a:cs typeface="Verdana"/>
              </a:rPr>
              <a:t> </a:t>
            </a:r>
            <a:r>
              <a:rPr dirty="0" sz="3150" spc="-25">
                <a:latin typeface="Verdana"/>
                <a:cs typeface="Verdana"/>
              </a:rPr>
              <a:t>of</a:t>
            </a:r>
            <a:r>
              <a:rPr dirty="0" sz="3150">
                <a:latin typeface="Verdana"/>
                <a:cs typeface="Verdana"/>
              </a:rPr>
              <a:t>	</a:t>
            </a:r>
            <a:r>
              <a:rPr dirty="0" sz="3150" spc="-484">
                <a:latin typeface="Verdana"/>
                <a:cs typeface="Verdana"/>
              </a:rPr>
              <a:t>,</a:t>
            </a:r>
            <a:r>
              <a:rPr dirty="0" sz="3150" spc="-260">
                <a:latin typeface="Verdana"/>
                <a:cs typeface="Verdana"/>
              </a:rPr>
              <a:t> </a:t>
            </a:r>
            <a:r>
              <a:rPr dirty="0" sz="3150" spc="80">
                <a:latin typeface="Verdana"/>
                <a:cs typeface="Verdana"/>
              </a:rPr>
              <a:t>including</a:t>
            </a:r>
            <a:r>
              <a:rPr dirty="0" sz="3150" spc="-254">
                <a:latin typeface="Verdana"/>
                <a:cs typeface="Verdana"/>
              </a:rPr>
              <a:t> </a:t>
            </a:r>
            <a:r>
              <a:rPr dirty="0" sz="3150" spc="-55">
                <a:latin typeface="Verdana"/>
                <a:cs typeface="Verdana"/>
              </a:rPr>
              <a:t>privacy</a:t>
            </a:r>
            <a:r>
              <a:rPr dirty="0" sz="3150" spc="-254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concerns </a:t>
            </a:r>
            <a:r>
              <a:rPr dirty="0" sz="3150" spc="80">
                <a:latin typeface="Verdana"/>
                <a:cs typeface="Verdana"/>
              </a:rPr>
              <a:t>and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potential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 spc="-95">
                <a:latin typeface="Verdana"/>
                <a:cs typeface="Verdana"/>
              </a:rPr>
              <a:t>biases.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 spc="50">
                <a:latin typeface="Verdana"/>
                <a:cs typeface="Verdana"/>
              </a:rPr>
              <a:t>Understand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 spc="60">
                <a:latin typeface="Verdana"/>
                <a:cs typeface="Verdana"/>
              </a:rPr>
              <a:t>the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responsibility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of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utilizing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 spc="50">
                <a:latin typeface="Verdana"/>
                <a:cs typeface="Verdana"/>
              </a:rPr>
              <a:t>emotional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 spc="-20">
                <a:latin typeface="Verdana"/>
                <a:cs typeface="Verdana"/>
              </a:rPr>
              <a:t>data </a:t>
            </a:r>
            <a:r>
              <a:rPr dirty="0" sz="3150">
                <a:latin typeface="Verdana"/>
                <a:cs typeface="Verdana"/>
              </a:rPr>
              <a:t>ethically</a:t>
            </a:r>
            <a:r>
              <a:rPr dirty="0" sz="3150" spc="-245">
                <a:latin typeface="Verdana"/>
                <a:cs typeface="Verdana"/>
              </a:rPr>
              <a:t> </a:t>
            </a:r>
            <a:r>
              <a:rPr dirty="0" sz="3150" spc="80">
                <a:latin typeface="Verdana"/>
                <a:cs typeface="Verdana"/>
              </a:rPr>
              <a:t>and</a:t>
            </a:r>
            <a:r>
              <a:rPr dirty="0" sz="3150" spc="-240">
                <a:latin typeface="Verdana"/>
                <a:cs typeface="Verdana"/>
              </a:rPr>
              <a:t> </a:t>
            </a:r>
            <a:r>
              <a:rPr dirty="0" sz="3150" spc="-30">
                <a:latin typeface="Verdana"/>
                <a:cs typeface="Verdana"/>
              </a:rPr>
              <a:t>transparently</a:t>
            </a:r>
            <a:r>
              <a:rPr dirty="0" sz="3150" spc="-240">
                <a:latin typeface="Verdana"/>
                <a:cs typeface="Verdana"/>
              </a:rPr>
              <a:t> </a:t>
            </a:r>
            <a:r>
              <a:rPr dirty="0" sz="3150" spc="55">
                <a:latin typeface="Verdana"/>
                <a:cs typeface="Verdana"/>
              </a:rPr>
              <a:t>in</a:t>
            </a:r>
            <a:r>
              <a:rPr dirty="0" sz="3150" spc="-240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decision-</a:t>
            </a:r>
            <a:r>
              <a:rPr dirty="0" sz="3150" spc="85">
                <a:latin typeface="Verdana"/>
                <a:cs typeface="Verdana"/>
              </a:rPr>
              <a:t>making</a:t>
            </a:r>
            <a:r>
              <a:rPr dirty="0" sz="3150" spc="-240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processes.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4947" y="3931958"/>
              <a:ext cx="3271024" cy="343801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615249" y="3414852"/>
            <a:ext cx="7507605" cy="2998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Reﬂect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transformative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potential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endParaRPr sz="2750">
              <a:latin typeface="Verdana"/>
              <a:cs typeface="Verdana"/>
            </a:endParaRPr>
          </a:p>
          <a:p>
            <a:pPr marL="12700" marR="5080" indent="3365500">
              <a:lnSpc>
                <a:spcPct val="101400"/>
              </a:lnSpc>
              <a:spcBef>
                <a:spcPts val="30"/>
              </a:spcBef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responding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human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emotions.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Embrace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opportunities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challenges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leveraging</a:t>
            </a:r>
            <a:r>
              <a:rPr dirty="0" sz="2750" spc="-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emotional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insights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informed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decision-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making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meaningful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interactions.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1098" rIns="0" bIns="0" rtlCol="0" vert="horz">
            <a:spAutoFit/>
          </a:bodyPr>
          <a:lstStyle/>
          <a:p>
            <a:pPr marL="734695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2024-06-24T10:56:11Z</dcterms:created>
  <dcterms:modified xsi:type="dcterms:W3CDTF">2024-06-24T10:56:11Z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2024-06-24T00:00:00Z</vt:filetime>
  </property>
  <property fmtid="{D5CDD505-2E9C-101B-9397-08002B2CF9AE}" pid="5" name="Producer">
    <vt:lpwstr>GPL Ghostscript 10.02.0</vt:lpwstr>
  </property>
</Properties>
</file>