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1"/>
  </p:notesMasterIdLst>
  <p:sldIdLst>
    <p:sldId id="256" r:id="rId5"/>
    <p:sldId id="2146847054" r:id="rId6"/>
    <p:sldId id="262" r:id="rId7"/>
    <p:sldId id="263" r:id="rId8"/>
    <p:sldId id="265" r:id="rId9"/>
    <p:sldId id="266" r:id="rId10"/>
    <p:sldId id="267" r:id="rId11"/>
    <p:sldId id="2146847062" r:id="rId12"/>
    <p:sldId id="2146847063" r:id="rId13"/>
    <p:sldId id="268" r:id="rId14"/>
    <p:sldId id="2146847055" r:id="rId15"/>
    <p:sldId id="269" r:id="rId16"/>
    <p:sldId id="2146847059" r:id="rId17"/>
    <p:sldId id="2146847060" r:id="rId18"/>
    <p:sldId id="2146847061" r:id="rId19"/>
    <p:sldId id="259"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02-08-2025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8/2/2025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8/2/2025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8/2/2025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8/2/2025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8/2/2025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8/2/2025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8/2/2025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8/2/2025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8/2/2025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8/2/2025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8/2/2025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8/2/2025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aikosh.indiaai.gov.in/web/datasets/details/district%20wise%20pension%20data%20under%20the%20national%20social%20assistance%20programme_nsap_1.html"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dirty="0"/>
              <a:t>Predicting Eligibility for NSAP: using Machine Learning</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2105908" y="4238495"/>
            <a:ext cx="7980183"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pPr marL="457200" indent="-457200">
              <a:buAutoNum type="arabicPeriod"/>
            </a:pPr>
            <a:r>
              <a:rPr lang="en-US" sz="2000" b="1" dirty="0">
                <a:solidFill>
                  <a:schemeClr val="accent1">
                    <a:lumMod val="75000"/>
                  </a:schemeClr>
                </a:solidFill>
                <a:latin typeface="Arial"/>
                <a:cs typeface="Arial"/>
              </a:rPr>
              <a:t>Aryan Choudhary: Jaipur Engineering College and Research Centre : Branch =Artificial Intelligence and </a:t>
            </a:r>
            <a:r>
              <a:rPr lang="en-US" sz="2000" b="1">
                <a:solidFill>
                  <a:schemeClr val="accent1">
                    <a:lumMod val="75000"/>
                  </a:schemeClr>
                </a:solidFill>
                <a:latin typeface="Arial"/>
                <a:cs typeface="Arial"/>
              </a:rPr>
              <a:t>Data Science</a:t>
            </a:r>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3" name="TextBox 2">
            <a:extLst>
              <a:ext uri="{FF2B5EF4-FFF2-40B4-BE49-F238E27FC236}">
                <a16:creationId xmlns:a16="http://schemas.microsoft.com/office/drawing/2014/main" id="{42A4FB32-57C7-2CCE-8A4B-499C2CCD2AC3}"/>
              </a:ext>
            </a:extLst>
          </p:cNvPr>
          <p:cNvSpPr txBox="1"/>
          <p:nvPr/>
        </p:nvSpPr>
        <p:spPr>
          <a:xfrm>
            <a:off x="160256" y="1150070"/>
            <a:ext cx="11450552" cy="4401205"/>
          </a:xfrm>
          <a:prstGeom prst="rect">
            <a:avLst/>
          </a:prstGeom>
          <a:noFill/>
        </p:spPr>
        <p:txBody>
          <a:bodyPr wrap="square" rtlCol="0">
            <a:spAutoFit/>
          </a:bodyPr>
          <a:lstStyle/>
          <a:p>
            <a:pPr marL="285750" indent="-285750">
              <a:buFont typeface="Arial" panose="020B0604020202020204" pitchFamily="34" charset="0"/>
              <a:buChar char="•"/>
            </a:pPr>
            <a:r>
              <a:rPr lang="en-US" sz="2000" dirty="0"/>
              <a:t>This project culminates in the successful development of an AI-powered NSAP Eligibility Prediction Model, demonstrating a significant advancement in social welfare administration.</a:t>
            </a:r>
          </a:p>
          <a:p>
            <a:pPr marL="285750" indent="-285750">
              <a:buFont typeface="Arial" panose="020B0604020202020204" pitchFamily="34" charset="0"/>
              <a:buChar char="•"/>
            </a:pPr>
            <a:r>
              <a:rPr lang="en-US" sz="2000" b="1" dirty="0"/>
              <a:t>Effective Process Building:</a:t>
            </a:r>
            <a:r>
              <a:rPr lang="en-US" sz="2000" dirty="0"/>
              <a:t> We have successfully established a robust and efficient process for leveraging machine learning to automate complex eligibility determinations, proving the power of data-driven approaches.</a:t>
            </a:r>
          </a:p>
          <a:p>
            <a:pPr marL="285750" indent="-285750">
              <a:buFont typeface="Arial" panose="020B0604020202020204" pitchFamily="34" charset="0"/>
              <a:buChar char="•"/>
            </a:pPr>
            <a:r>
              <a:rPr lang="en-US" sz="2000" b="1" dirty="0"/>
              <a:t>High Accuracy and Operational Improvement:</a:t>
            </a:r>
            <a:r>
              <a:rPr lang="en-US" sz="2000" dirty="0"/>
              <a:t> The model exhibits high accuracy in predicting appropriate NSAP schemes, directly translating to enhanced efficiency, minimized errors, and accelerated aid distribution compared to manual systems.</a:t>
            </a:r>
          </a:p>
          <a:p>
            <a:pPr marL="285750" indent="-285750">
              <a:buFont typeface="Arial" panose="020B0604020202020204" pitchFamily="34" charset="0"/>
              <a:buChar char="•"/>
            </a:pPr>
            <a:r>
              <a:rPr lang="en-US" sz="2000" b="1" dirty="0"/>
              <a:t>Significant Potential for Impact and Growth:</a:t>
            </a:r>
            <a:r>
              <a:rPr lang="en-US" sz="2000" dirty="0"/>
              <a:t> This solution carries immense potential for real-world impact, ensuring timely and accurate delivery of benefits to India's vulnerable populations. Its foundation allows for continuous improvement and expansion to other social schemes.</a:t>
            </a:r>
          </a:p>
          <a:p>
            <a:pPr marL="285750" indent="-285750">
              <a:buFont typeface="Arial" panose="020B0604020202020204" pitchFamily="34" charset="0"/>
              <a:buChar char="•"/>
            </a:pPr>
            <a:r>
              <a:rPr lang="en-US" sz="2000" b="1" dirty="0"/>
              <a:t>Leveraging Data for Social Good:</a:t>
            </a:r>
            <a:r>
              <a:rPr lang="en-US" sz="2000" dirty="0"/>
              <a:t> The project underscores the critical importance of readily available and structured government data (like that from AI Kosh) as a fundamental resource for building impactful AI solutions that drive positive societal change in both urban and rural areas.</a:t>
            </a:r>
          </a:p>
        </p:txBody>
      </p:sp>
    </p:spTree>
    <p:extLst>
      <p:ext uri="{BB962C8B-B14F-4D97-AF65-F5344CB8AC3E}">
        <p14:creationId xmlns:p14="http://schemas.microsoft.com/office/powerpoint/2010/main" val="31833151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
        <p:nvSpPr>
          <p:cNvPr id="2" name="TextBox 1">
            <a:extLst>
              <a:ext uri="{FF2B5EF4-FFF2-40B4-BE49-F238E27FC236}">
                <a16:creationId xmlns:a16="http://schemas.microsoft.com/office/drawing/2014/main" id="{6F23A1D5-1F07-10BB-8113-888589E919C3}"/>
              </a:ext>
            </a:extLst>
          </p:cNvPr>
          <p:cNvSpPr txBox="1"/>
          <p:nvPr/>
        </p:nvSpPr>
        <p:spPr>
          <a:xfrm>
            <a:off x="254524" y="1374955"/>
            <a:ext cx="11310762" cy="4832092"/>
          </a:xfrm>
          <a:prstGeom prst="rect">
            <a:avLst/>
          </a:prstGeom>
          <a:noFill/>
        </p:spPr>
        <p:txBody>
          <a:bodyPr wrap="square" rtlCol="0">
            <a:spAutoFit/>
          </a:bodyPr>
          <a:lstStyle/>
          <a:p>
            <a:r>
              <a:rPr lang="en-US" sz="1400" dirty="0"/>
              <a:t>Our NSAP Eligibility Prediction Model lays a strong foundation, with significant potential for future enhancements and broader application to maximize its social impact.</a:t>
            </a:r>
          </a:p>
          <a:p>
            <a:pPr marL="285750" indent="-285750">
              <a:buFont typeface="Arial" panose="020B0604020202020204" pitchFamily="34" charset="0"/>
              <a:buChar char="•"/>
            </a:pPr>
            <a:r>
              <a:rPr lang="en-US" sz="1400" b="1" dirty="0"/>
              <a:t>Seamless Integration with Government Portals:</a:t>
            </a:r>
            <a:endParaRPr lang="en-US" sz="1400" dirty="0"/>
          </a:p>
          <a:p>
            <a:pPr marL="742950" lvl="1" indent="-285750">
              <a:buFont typeface="Courier New" panose="02070309020205020404" pitchFamily="49" charset="0"/>
              <a:buChar char="o"/>
            </a:pPr>
            <a:r>
              <a:rPr lang="en-US" sz="1400" dirty="0"/>
              <a:t>Integrate the model's API directly with existing or new government online application portals.</a:t>
            </a:r>
          </a:p>
          <a:p>
            <a:pPr marL="742950" lvl="1" indent="-285750">
              <a:buFont typeface="Courier New" panose="02070309020205020404" pitchFamily="49" charset="0"/>
              <a:buChar char="o"/>
            </a:pPr>
            <a:r>
              <a:rPr lang="en-US" sz="1400" dirty="0"/>
              <a:t>This enables real-time eligibility checks and automated scheme recommendations at the point of application submission, greatly enhancing user experience and administrative efficiency.</a:t>
            </a:r>
          </a:p>
          <a:p>
            <a:pPr marL="285750" indent="-285750">
              <a:buFont typeface="Arial" panose="020B0604020202020204" pitchFamily="34" charset="0"/>
              <a:buChar char="•"/>
            </a:pPr>
            <a:r>
              <a:rPr lang="en-US" sz="1400" b="1" dirty="0"/>
              <a:t>Enhancing Trust with Explainable AI (XAI):</a:t>
            </a:r>
            <a:endParaRPr lang="en-US" sz="1400" dirty="0"/>
          </a:p>
          <a:p>
            <a:pPr marL="742950" lvl="1" indent="-285750">
              <a:buFont typeface="Courier New" panose="02070309020205020404" pitchFamily="49" charset="0"/>
              <a:buChar char="o"/>
            </a:pPr>
            <a:r>
              <a:rPr lang="en-US" sz="1400" dirty="0"/>
              <a:t>Implement </a:t>
            </a:r>
            <a:r>
              <a:rPr lang="en-US" sz="1400" b="1" dirty="0"/>
              <a:t>Explainable AI (XAI) techniques</a:t>
            </a:r>
            <a:r>
              <a:rPr lang="en-US" sz="1400" dirty="0"/>
              <a:t> to provide clear, human-understandable reasoning behind the model's predictions.</a:t>
            </a:r>
          </a:p>
          <a:p>
            <a:pPr marL="742950" lvl="1" indent="-285750">
              <a:buFont typeface="Courier New" panose="02070309020205020404" pitchFamily="49" charset="0"/>
              <a:buChar char="o"/>
            </a:pPr>
            <a:r>
              <a:rPr lang="en-US" sz="1400" dirty="0"/>
              <a:t>This fosters greater transparency and trust among applicants and administrators, allowing for auditing and verification of decisions.</a:t>
            </a:r>
          </a:p>
          <a:p>
            <a:pPr marL="285750" indent="-285750">
              <a:buFont typeface="Arial" panose="020B0604020202020204" pitchFamily="34" charset="0"/>
              <a:buChar char="•"/>
            </a:pPr>
            <a:r>
              <a:rPr lang="en-US" sz="1400" b="1" dirty="0"/>
              <a:t>Multilingual Interface for Broader Accessibility:</a:t>
            </a:r>
            <a:endParaRPr lang="en-US" sz="1400" dirty="0"/>
          </a:p>
          <a:p>
            <a:pPr marL="742950" lvl="1" indent="-285750">
              <a:buFont typeface="Courier New" panose="02070309020205020404" pitchFamily="49" charset="0"/>
              <a:buChar char="o"/>
            </a:pPr>
            <a:r>
              <a:rPr lang="en-US" sz="1400" dirty="0"/>
              <a:t>Develop a multilingual user interface, potentially leveraging services like IBM Granite for translation capabilities.</a:t>
            </a:r>
          </a:p>
          <a:p>
            <a:pPr marL="742950" lvl="1" indent="-285750">
              <a:buFont typeface="Courier New" panose="02070309020205020404" pitchFamily="49" charset="0"/>
              <a:buChar char="o"/>
            </a:pPr>
            <a:r>
              <a:rPr lang="en-US" sz="1400" dirty="0"/>
              <a:t>This will allow applicants from diverse linguistic backgrounds across India to input data and receive predictions in their preferred regional language, ensuring wider accessibility and inclusion.</a:t>
            </a:r>
          </a:p>
          <a:p>
            <a:pPr marL="285750" indent="-285750">
              <a:buFont typeface="Arial" panose="020B0604020202020204" pitchFamily="34" charset="0"/>
              <a:buChar char="•"/>
            </a:pPr>
            <a:r>
              <a:rPr lang="en-US" sz="1400" b="1" dirty="0"/>
              <a:t>Continuous Learning and Model Updates:</a:t>
            </a:r>
            <a:endParaRPr lang="en-US" sz="1400" dirty="0"/>
          </a:p>
          <a:p>
            <a:pPr marL="742950" lvl="1" indent="-285750">
              <a:buFont typeface="Courier New" panose="02070309020205020404" pitchFamily="49" charset="0"/>
              <a:buChar char="o"/>
            </a:pPr>
            <a:r>
              <a:rPr lang="en-US" sz="1400" dirty="0"/>
              <a:t>Establish a robust feedback loop for continuous model improvement.</a:t>
            </a:r>
          </a:p>
          <a:p>
            <a:pPr marL="742950" lvl="1" indent="-285750">
              <a:buFont typeface="Courier New" panose="02070309020205020404" pitchFamily="49" charset="0"/>
              <a:buChar char="o"/>
            </a:pPr>
            <a:r>
              <a:rPr lang="en-US" sz="1400" dirty="0"/>
              <a:t>Periodically retrain and update the model using new applicant data, verified outcomes, and any revised NSAP scheme criteria, ensuring ongoing accuracy and relevance.</a:t>
            </a:r>
          </a:p>
          <a:p>
            <a:pPr marL="285750" indent="-285750">
              <a:buFont typeface="Arial" panose="020B0604020202020204" pitchFamily="34" charset="0"/>
              <a:buChar char="•"/>
            </a:pPr>
            <a:r>
              <a:rPr lang="en-US" sz="1400" b="1" dirty="0"/>
              <a:t>Broader Social Program Applicability:</a:t>
            </a:r>
            <a:endParaRPr lang="en-US" sz="1400" dirty="0"/>
          </a:p>
          <a:p>
            <a:pPr marL="742950" lvl="1" indent="-285750">
              <a:buFont typeface="Courier New" panose="02070309020205020404" pitchFamily="49" charset="0"/>
              <a:buChar char="o"/>
            </a:pPr>
            <a:r>
              <a:rPr lang="en-US" sz="1400" dirty="0"/>
              <a:t>Extend this successful predictive framework to other government social welfare or subsidy schemes within India (e.g., health, education, housing subsidies).</a:t>
            </a:r>
          </a:p>
          <a:p>
            <a:pPr marL="742950" lvl="1" indent="-285750">
              <a:buFont typeface="Courier New" panose="02070309020205020404" pitchFamily="49" charset="0"/>
              <a:buChar char="o"/>
            </a:pPr>
            <a:r>
              <a:rPr lang="en-US" sz="1400" dirty="0"/>
              <a:t>Leverage similar data-driven approaches to optimize resource distribution across various sectors, contributing to a more comprehensive and efficient digital welfare system.</a:t>
            </a:r>
          </a:p>
        </p:txBody>
      </p:sp>
    </p:spTree>
    <p:extLst>
      <p:ext uri="{BB962C8B-B14F-4D97-AF65-F5344CB8AC3E}">
        <p14:creationId xmlns:p14="http://schemas.microsoft.com/office/powerpoint/2010/main" val="6148826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6" name="TextBox 5">
            <a:extLst>
              <a:ext uri="{FF2B5EF4-FFF2-40B4-BE49-F238E27FC236}">
                <a16:creationId xmlns:a16="http://schemas.microsoft.com/office/drawing/2014/main" id="{71AC0B16-C80F-5972-5F73-AF04FB34882F}"/>
              </a:ext>
            </a:extLst>
          </p:cNvPr>
          <p:cNvSpPr txBox="1"/>
          <p:nvPr/>
        </p:nvSpPr>
        <p:spPr>
          <a:xfrm>
            <a:off x="235670" y="1232452"/>
            <a:ext cx="11217897" cy="2954655"/>
          </a:xfrm>
          <a:prstGeom prst="rect">
            <a:avLst/>
          </a:prstGeom>
          <a:noFill/>
        </p:spPr>
        <p:txBody>
          <a:bodyPr wrap="square" rtlCol="0">
            <a:spAutoFit/>
          </a:bodyPr>
          <a:lstStyle/>
          <a:p>
            <a:pPr marL="285750" indent="-285750">
              <a:buFont typeface="Arial" panose="020B0604020202020204" pitchFamily="34" charset="0"/>
              <a:buChar char="•"/>
            </a:pPr>
            <a:r>
              <a:rPr lang="en-IN" b="1" dirty="0"/>
              <a:t>National Social Assistance Programme (NSAP) Dataset:</a:t>
            </a:r>
            <a:br>
              <a:rPr lang="en-IN" dirty="0"/>
            </a:br>
            <a:endParaRPr lang="en-IN" dirty="0"/>
          </a:p>
          <a:p>
            <a:pPr marL="285750" indent="-285750">
              <a:buFont typeface="Arial" panose="020B0604020202020204" pitchFamily="34" charset="0"/>
              <a:buChar char="•"/>
            </a:pPr>
            <a:r>
              <a:rPr lang="en-IN" dirty="0"/>
              <a:t>AI Kosh, </a:t>
            </a:r>
            <a:r>
              <a:rPr lang="en-IN" dirty="0" err="1"/>
              <a:t>IndiaAI</a:t>
            </a:r>
            <a:r>
              <a:rPr lang="en-IN" dirty="0"/>
              <a:t>:</a:t>
            </a:r>
            <a:br>
              <a:rPr lang="en-IN" dirty="0"/>
            </a:br>
            <a:r>
              <a:rPr lang="en-IN" dirty="0"/>
              <a:t> </a:t>
            </a:r>
            <a:r>
              <a:rPr lang="en-IN" dirty="0">
                <a:hlinkClick r:id="rId2"/>
              </a:rPr>
              <a:t>https://aikosh.indiaai.gov.in/web/datasets/details/district%20wise%20pension%20data%20under%20the%20national%20social%20assistance%20programme_nsap_1.html</a:t>
            </a:r>
            <a:br>
              <a:rPr lang="en-IN" dirty="0"/>
            </a:br>
            <a:endParaRPr lang="en-IN" dirty="0"/>
          </a:p>
          <a:p>
            <a:pPr marL="285750" indent="-285750">
              <a:buFont typeface="Arial" panose="020B0604020202020204" pitchFamily="34" charset="0"/>
              <a:buChar char="•"/>
            </a:pPr>
            <a:r>
              <a:rPr lang="en-IN" b="1" dirty="0"/>
              <a:t>IBM Cloud &amp; Watsonx.ai Documentation:</a:t>
            </a:r>
          </a:p>
          <a:p>
            <a:pPr marL="285750" indent="-285750">
              <a:buFont typeface="Arial" panose="020B0604020202020204" pitchFamily="34" charset="0"/>
              <a:buChar char="•"/>
            </a:pPr>
            <a:r>
              <a:rPr lang="en-IN" dirty="0"/>
              <a:t>Official documentation for IBM Watsonx.</a:t>
            </a:r>
            <a:r>
              <a:rPr lang="en-IN" sz="2400" dirty="0"/>
              <a:t>ai</a:t>
            </a:r>
            <a:r>
              <a:rPr lang="en-IN" dirty="0"/>
              <a:t>, particularly sections related to </a:t>
            </a:r>
            <a:r>
              <a:rPr lang="en-IN" dirty="0" err="1"/>
              <a:t>AutoAI</a:t>
            </a:r>
            <a:r>
              <a:rPr lang="en-IN" dirty="0"/>
              <a:t> and Model Deployment.</a:t>
            </a:r>
          </a:p>
          <a:p>
            <a:pPr marL="285750" indent="-285750">
              <a:buFont typeface="Arial" panose="020B0604020202020204" pitchFamily="34" charset="0"/>
              <a:buChar char="•"/>
            </a:pPr>
            <a:r>
              <a:rPr lang="en-IN" dirty="0"/>
              <a:t>General IBM Cloud documentation for platform services and infrastructure.</a:t>
            </a:r>
          </a:p>
        </p:txBody>
      </p:sp>
    </p:spTree>
    <p:extLst>
      <p:ext uri="{BB962C8B-B14F-4D97-AF65-F5344CB8AC3E}">
        <p14:creationId xmlns:p14="http://schemas.microsoft.com/office/powerpoint/2010/main" val="7289502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sp>
        <p:nvSpPr>
          <p:cNvPr id="3" name="Content Placeholder 2">
            <a:extLst>
              <a:ext uri="{FF2B5EF4-FFF2-40B4-BE49-F238E27FC236}">
                <a16:creationId xmlns:a16="http://schemas.microsoft.com/office/drawing/2014/main" id="{177D9613-6E93-8A63-8EC7-750760D77FD8}"/>
              </a:ext>
            </a:extLst>
          </p:cNvPr>
          <p:cNvSpPr>
            <a:spLocks noGrp="1"/>
          </p:cNvSpPr>
          <p:nvPr>
            <p:ph idx="1"/>
          </p:nvPr>
        </p:nvSpPr>
        <p:spPr/>
        <p:txBody>
          <a:bodyPr/>
          <a:lstStyle/>
          <a:p>
            <a:r>
              <a:rPr lang="en-IN" dirty="0"/>
              <a:t>Screenshot/ </a:t>
            </a:r>
            <a:r>
              <a:rPr lang="en-IN" dirty="0" err="1"/>
              <a:t>credly</a:t>
            </a:r>
            <a:r>
              <a:rPr lang="en-IN" dirty="0"/>
              <a:t> certificate( getting started with AI)</a:t>
            </a:r>
          </a:p>
        </p:txBody>
      </p:sp>
      <p:pic>
        <p:nvPicPr>
          <p:cNvPr id="6" name="Picture 5">
            <a:extLst>
              <a:ext uri="{FF2B5EF4-FFF2-40B4-BE49-F238E27FC236}">
                <a16:creationId xmlns:a16="http://schemas.microsoft.com/office/drawing/2014/main" id="{2A809888-A4E7-5105-304B-7278AE1DD083}"/>
              </a:ext>
            </a:extLst>
          </p:cNvPr>
          <p:cNvPicPr>
            <a:picLocks noChangeAspect="1"/>
          </p:cNvPicPr>
          <p:nvPr/>
        </p:nvPicPr>
        <p:blipFill>
          <a:blip r:embed="rId2"/>
          <a:stretch>
            <a:fillRect/>
          </a:stretch>
        </p:blipFill>
        <p:spPr>
          <a:xfrm>
            <a:off x="581192" y="1302026"/>
            <a:ext cx="10070221" cy="5183615"/>
          </a:xfrm>
          <a:prstGeom prst="rect">
            <a:avLst/>
          </a:prstGeom>
        </p:spPr>
      </p:pic>
    </p:spTree>
    <p:extLst>
      <p:ext uri="{BB962C8B-B14F-4D97-AF65-F5344CB8AC3E}">
        <p14:creationId xmlns:p14="http://schemas.microsoft.com/office/powerpoint/2010/main" val="3847331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sp>
        <p:nvSpPr>
          <p:cNvPr id="3" name="Content Placeholder 2">
            <a:extLst>
              <a:ext uri="{FF2B5EF4-FFF2-40B4-BE49-F238E27FC236}">
                <a16:creationId xmlns:a16="http://schemas.microsoft.com/office/drawing/2014/main" id="{177D9613-6E93-8A63-8EC7-750760D77FD8}"/>
              </a:ext>
            </a:extLst>
          </p:cNvPr>
          <p:cNvSpPr>
            <a:spLocks noGrp="1"/>
          </p:cNvSpPr>
          <p:nvPr>
            <p:ph idx="1"/>
          </p:nvPr>
        </p:nvSpPr>
        <p:spPr>
          <a:xfrm>
            <a:off x="581192" y="1292599"/>
            <a:ext cx="11029615" cy="4673324"/>
          </a:xfrm>
        </p:spPr>
        <p:txBody>
          <a:bodyPr/>
          <a:lstStyle/>
          <a:p>
            <a:r>
              <a:rPr lang="en-IN" dirty="0"/>
              <a:t>Screenshot/ </a:t>
            </a:r>
            <a:r>
              <a:rPr lang="en-IN" dirty="0" err="1"/>
              <a:t>credly</a:t>
            </a:r>
            <a:r>
              <a:rPr lang="en-IN" dirty="0"/>
              <a:t> certificate( Journey to Cloud)</a:t>
            </a:r>
          </a:p>
        </p:txBody>
      </p:sp>
      <p:pic>
        <p:nvPicPr>
          <p:cNvPr id="5" name="Picture 4">
            <a:extLst>
              <a:ext uri="{FF2B5EF4-FFF2-40B4-BE49-F238E27FC236}">
                <a16:creationId xmlns:a16="http://schemas.microsoft.com/office/drawing/2014/main" id="{1DBEBBA1-4640-3434-35C5-AC1EEC5CD9D9}"/>
              </a:ext>
            </a:extLst>
          </p:cNvPr>
          <p:cNvPicPr>
            <a:picLocks noChangeAspect="1"/>
          </p:cNvPicPr>
          <p:nvPr/>
        </p:nvPicPr>
        <p:blipFill>
          <a:blip r:embed="rId2"/>
          <a:stretch>
            <a:fillRect/>
          </a:stretch>
        </p:blipFill>
        <p:spPr>
          <a:xfrm>
            <a:off x="581192" y="1232452"/>
            <a:ext cx="10074517" cy="5224909"/>
          </a:xfrm>
          <a:prstGeom prst="rect">
            <a:avLst/>
          </a:prstGeom>
        </p:spPr>
      </p:pic>
    </p:spTree>
    <p:extLst>
      <p:ext uri="{BB962C8B-B14F-4D97-AF65-F5344CB8AC3E}">
        <p14:creationId xmlns:p14="http://schemas.microsoft.com/office/powerpoint/2010/main" val="41287103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sp>
        <p:nvSpPr>
          <p:cNvPr id="3" name="Content Placeholder 2">
            <a:extLst>
              <a:ext uri="{FF2B5EF4-FFF2-40B4-BE49-F238E27FC236}">
                <a16:creationId xmlns:a16="http://schemas.microsoft.com/office/drawing/2014/main" id="{177D9613-6E93-8A63-8EC7-750760D77FD8}"/>
              </a:ext>
            </a:extLst>
          </p:cNvPr>
          <p:cNvSpPr>
            <a:spLocks noGrp="1"/>
          </p:cNvSpPr>
          <p:nvPr>
            <p:ph idx="1"/>
          </p:nvPr>
        </p:nvSpPr>
        <p:spPr/>
        <p:txBody>
          <a:bodyPr/>
          <a:lstStyle/>
          <a:p>
            <a:r>
              <a:rPr lang="en-IN" dirty="0"/>
              <a:t>Screenshot/ </a:t>
            </a:r>
            <a:r>
              <a:rPr lang="en-IN" dirty="0" err="1"/>
              <a:t>credly</a:t>
            </a:r>
            <a:r>
              <a:rPr lang="en-IN" dirty="0"/>
              <a:t> certificate( RAG Lab)</a:t>
            </a:r>
          </a:p>
        </p:txBody>
      </p:sp>
      <p:pic>
        <p:nvPicPr>
          <p:cNvPr id="5" name="Picture 4">
            <a:extLst>
              <a:ext uri="{FF2B5EF4-FFF2-40B4-BE49-F238E27FC236}">
                <a16:creationId xmlns:a16="http://schemas.microsoft.com/office/drawing/2014/main" id="{27E90DA0-6236-61F4-8D6F-F0AABB00FA6D}"/>
              </a:ext>
            </a:extLst>
          </p:cNvPr>
          <p:cNvPicPr>
            <a:picLocks noChangeAspect="1"/>
          </p:cNvPicPr>
          <p:nvPr/>
        </p:nvPicPr>
        <p:blipFill>
          <a:blip r:embed="rId2"/>
          <a:stretch>
            <a:fillRect/>
          </a:stretch>
        </p:blipFill>
        <p:spPr>
          <a:xfrm>
            <a:off x="581192" y="1131216"/>
            <a:ext cx="9750585" cy="5726784"/>
          </a:xfrm>
          <a:prstGeom prst="rect">
            <a:avLst/>
          </a:prstGeom>
        </p:spPr>
      </p:pic>
    </p:spTree>
    <p:extLst>
      <p:ext uri="{BB962C8B-B14F-4D97-AF65-F5344CB8AC3E}">
        <p14:creationId xmlns:p14="http://schemas.microsoft.com/office/powerpoint/2010/main" val="21718527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r>
              <a:rPr lang="en-US" dirty="0"/>
              <a:t>Traditional manual processes for NSAP eligibility are </a:t>
            </a:r>
            <a:r>
              <a:rPr lang="en-US" b="1" dirty="0"/>
              <a:t>inefficient and error-prone</a:t>
            </a:r>
            <a:r>
              <a:rPr lang="en-US" dirty="0"/>
              <a:t>, causing:</a:t>
            </a:r>
          </a:p>
          <a:p>
            <a:r>
              <a:rPr lang="en-US" b="1" dirty="0"/>
              <a:t>Significant delays</a:t>
            </a:r>
            <a:r>
              <a:rPr lang="en-US" dirty="0"/>
              <a:t> in aid distribution to vulnerable citizens.</a:t>
            </a:r>
          </a:p>
          <a:p>
            <a:r>
              <a:rPr lang="en-US" b="1" dirty="0"/>
              <a:t>Increased potential for human error</a:t>
            </a:r>
            <a:r>
              <a:rPr lang="en-US" dirty="0"/>
              <a:t> and misallocations.</a:t>
            </a:r>
          </a:p>
          <a:p>
            <a:r>
              <a:rPr lang="en-US" b="1" dirty="0"/>
              <a:t>Lack of transparency</a:t>
            </a:r>
            <a:r>
              <a:rPr lang="en-US" dirty="0"/>
              <a:t> and accountability.</a:t>
            </a:r>
          </a:p>
          <a:p>
            <a:r>
              <a:rPr lang="en-US" b="1" dirty="0"/>
              <a:t>High administrative burden</a:t>
            </a:r>
            <a:r>
              <a:rPr lang="en-US" dirty="0"/>
              <a:t> on government resources.</a:t>
            </a:r>
          </a:p>
          <a:p>
            <a:r>
              <a:rPr lang="en-US" dirty="0"/>
              <a:t>This creates a critical need for a </a:t>
            </a:r>
            <a:r>
              <a:rPr lang="en-US" b="1" dirty="0"/>
              <a:t>modernized, accurate, and efficient system</a:t>
            </a:r>
            <a:r>
              <a:rPr lang="en-US" dirty="0"/>
              <a:t> to ensure timely and equitable distribution of vital social assistance.</a:t>
            </a: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4" name="Rectangle 2">
            <a:extLst>
              <a:ext uri="{FF2B5EF4-FFF2-40B4-BE49-F238E27FC236}">
                <a16:creationId xmlns:a16="http://schemas.microsoft.com/office/drawing/2014/main" id="{7DF0732D-A7B2-1217-685D-A961D7A96B7D}"/>
              </a:ext>
            </a:extLst>
          </p:cNvPr>
          <p:cNvSpPr>
            <a:spLocks noGrp="1" noChangeArrowheads="1"/>
          </p:cNvSpPr>
          <p:nvPr>
            <p:ph idx="1"/>
          </p:nvPr>
        </p:nvSpPr>
        <p:spPr bwMode="auto">
          <a:xfrm>
            <a:off x="0" y="1232452"/>
            <a:ext cx="12802687" cy="54784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Arial" panose="020B0604020202020204" pitchFamily="34" charset="0"/>
              </a:rPr>
              <a:t>The proposed system aims to address the challenge of manually determining NSAP eligibility by providing an efficient, accurate, and automated prediction model. This involves leveraging data analytics and machine learning techniques to predict the most suitable NSAP scheme for applicants. The solution will consist of the following components: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Arial" panose="020B0604020202020204" pitchFamily="34" charset="0"/>
              </a:rPr>
              <a:t>Data Collection:</a:t>
            </a: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Gather historical demographic and socio-economic data relevant to NSAP eligibility from sources like the AI Kosh dataset.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Collect features such as financial year, state/district codes, total beneficiaries, gender distribution, caste categories (SC, ST, OBC, General), and mobile/Aadhaar linkage.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Arial" panose="020B0604020202020204" pitchFamily="34" charset="0"/>
              </a:rPr>
              <a:t>Data Preprocessing:</a:t>
            </a: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Clean and preprocess the collected data to handle missing values, outliers, and inconsistencies.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Perform feature engineering to extract relevant features that might impact NSAP scheme eligibility.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Arial" panose="020B0604020202020204" pitchFamily="34" charset="0"/>
              </a:rPr>
              <a:t>Machine Learning Algorithm:</a:t>
            </a: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Implement a </a:t>
            </a:r>
            <a:r>
              <a:rPr kumimoji="0" lang="en-US" altLang="en-US" b="1" i="0" u="none" strike="noStrike" cap="none" normalizeH="0" baseline="0" dirty="0">
                <a:ln>
                  <a:noFill/>
                </a:ln>
                <a:solidFill>
                  <a:schemeClr val="tx1"/>
                </a:solidFill>
                <a:effectLst/>
                <a:latin typeface="Arial" panose="020B0604020202020204" pitchFamily="34" charset="0"/>
              </a:rPr>
              <a:t>multiclass classification machine learning model</a:t>
            </a:r>
            <a:r>
              <a:rPr kumimoji="0" lang="en-US" altLang="en-US" b="0" i="0" u="none" strike="noStrike" cap="none" normalizeH="0" baseline="0" dirty="0">
                <a:ln>
                  <a:noFill/>
                </a:ln>
                <a:solidFill>
                  <a:schemeClr val="tx1"/>
                </a:solidFill>
                <a:effectLst/>
                <a:latin typeface="Arial" panose="020B0604020202020204" pitchFamily="34" charset="0"/>
              </a:rPr>
              <a:t> (automatically selected by IBM </a:t>
            </a:r>
            <a:r>
              <a:rPr kumimoji="0" lang="en-US" altLang="en-US" b="0" i="0" u="none" strike="noStrike" cap="none" normalizeH="0" baseline="0" dirty="0" err="1">
                <a:ln>
                  <a:noFill/>
                </a:ln>
                <a:solidFill>
                  <a:schemeClr val="tx1"/>
                </a:solidFill>
                <a:effectLst/>
                <a:latin typeface="Arial" panose="020B0604020202020204" pitchFamily="34" charset="0"/>
              </a:rPr>
              <a:t>Watsonx.ai's</a:t>
            </a:r>
            <a:r>
              <a:rPr kumimoji="0" lang="en-US" altLang="en-US" b="0" i="0" u="none" strike="noStrike" cap="none" normalizeH="0" baseline="0" dirty="0">
                <a:ln>
                  <a:noFill/>
                </a:ln>
                <a:solidFill>
                  <a:schemeClr val="tx1"/>
                </a:solidFill>
                <a:effectLst/>
                <a:latin typeface="Arial" panose="020B0604020202020204" pitchFamily="34" charset="0"/>
              </a:rPr>
              <a:t> </a:t>
            </a:r>
            <a:r>
              <a:rPr kumimoji="0" lang="en-US" altLang="en-US" b="0" i="0" u="none" strike="noStrike" cap="none" normalizeH="0" baseline="0" dirty="0" err="1">
                <a:ln>
                  <a:noFill/>
                </a:ln>
                <a:solidFill>
                  <a:schemeClr val="tx1"/>
                </a:solidFill>
                <a:effectLst/>
                <a:latin typeface="Arial" panose="020B0604020202020204" pitchFamily="34" charset="0"/>
              </a:rPr>
              <a:t>AutoAI</a:t>
            </a:r>
            <a:r>
              <a:rPr kumimoji="0" lang="en-US" altLang="en-US" b="0" i="0" u="none" strike="noStrike" cap="none" normalizeH="0" baseline="0" dirty="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Train the model to predict the specific </a:t>
            </a:r>
            <a:r>
              <a:rPr kumimoji="0" lang="en-US" altLang="en-US" b="1" i="0" u="sng" strike="noStrike" cap="none" normalizeH="0" baseline="0" dirty="0" err="1">
                <a:ln>
                  <a:noFill/>
                </a:ln>
                <a:solidFill>
                  <a:schemeClr val="tx1"/>
                </a:solidFill>
                <a:effectLst/>
                <a:latin typeface="Arial Unicode MS" panose="020B0604020202020204" pitchFamily="34" charset="-128"/>
              </a:rPr>
              <a:t>schemeo</a:t>
            </a:r>
            <a:r>
              <a:rPr kumimoji="0" lang="en-US" altLang="en-US" b="0" i="0" u="none" strike="noStrike" cap="none" normalizeH="0" baseline="0" dirty="0">
                <a:ln>
                  <a:noFill/>
                </a:ln>
                <a:solidFill>
                  <a:schemeClr val="tx1"/>
                </a:solidFill>
                <a:effectLst/>
              </a:rPr>
              <a:t> (NSAP scheme category) based on historical applicant data.</a:t>
            </a:r>
            <a:endParaRPr kumimoji="0" lang="en-US" altLang="en-US"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Incorporate automated algorithm selection, feature engineering, and hyperparameter optimization via </a:t>
            </a:r>
            <a:r>
              <a:rPr kumimoji="0" lang="en-US" altLang="en-US" b="0" i="0" u="none" strike="noStrike" cap="none" normalizeH="0" baseline="0" dirty="0" err="1">
                <a:ln>
                  <a:noFill/>
                </a:ln>
                <a:solidFill>
                  <a:schemeClr val="tx1"/>
                </a:solidFill>
                <a:effectLst/>
                <a:latin typeface="Arial" panose="020B0604020202020204" pitchFamily="34" charset="0"/>
              </a:rPr>
              <a:t>AutoAI</a:t>
            </a:r>
            <a:r>
              <a:rPr kumimoji="0" lang="en-US" altLang="en-US" b="0" i="0" u="none" strike="noStrike" cap="none" normalizeH="0" baseline="0" dirty="0">
                <a:ln>
                  <a:noFill/>
                </a:ln>
                <a:solidFill>
                  <a:schemeClr val="tx1"/>
                </a:solidFill>
                <a:effectLst/>
                <a:latin typeface="Arial" panose="020B0604020202020204" pitchFamily="34" charset="0"/>
              </a:rPr>
              <a:t> for improved prediction accuracy.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Arial" panose="020B0604020202020204" pitchFamily="34" charset="0"/>
              </a:rPr>
              <a:t>Deployment:</a:t>
            </a: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Deploy the trained model as a </a:t>
            </a:r>
            <a:r>
              <a:rPr kumimoji="0" lang="en-US" altLang="en-US" b="1" i="0" u="none" strike="noStrike" cap="none" normalizeH="0" baseline="0" dirty="0">
                <a:ln>
                  <a:noFill/>
                </a:ln>
                <a:solidFill>
                  <a:schemeClr val="tx1"/>
                </a:solidFill>
                <a:effectLst/>
                <a:latin typeface="Arial" panose="020B0604020202020204" pitchFamily="34" charset="0"/>
              </a:rPr>
              <a:t>RESTful API endpoint on IBM Cloud</a:t>
            </a:r>
            <a:r>
              <a:rPr kumimoji="0" lang="en-US" altLang="en-US" b="0" i="0" u="none" strike="noStrike" cap="none" normalizeH="0" baseline="0" dirty="0">
                <a:ln>
                  <a:noFill/>
                </a:ln>
                <a:solidFill>
                  <a:schemeClr val="tx1"/>
                </a:solidFill>
                <a:effectLst/>
                <a:latin typeface="Arial" panose="020B0604020202020204" pitchFamily="34" charset="0"/>
              </a:rPr>
              <a:t> using Watsonx.ai.</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Develop a user-friendly interface or client-side script that provides real-time predictions for new applicant data.</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Ensure the solution is deployable on a scalable and reliable platform, considering factors like server infrastructure, response time, and user accessibility.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Arial" panose="020B0604020202020204" pitchFamily="34" charset="0"/>
              </a:rPr>
              <a:t>Evaluation:</a:t>
            </a: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Assess the model's performance using appropriate metrics such as </a:t>
            </a:r>
            <a:r>
              <a:rPr kumimoji="0" lang="en-US" altLang="en-US" b="1" i="0" u="none" strike="noStrike" cap="none" normalizeH="0" baseline="0" dirty="0">
                <a:ln>
                  <a:noFill/>
                </a:ln>
                <a:solidFill>
                  <a:schemeClr val="tx1"/>
                </a:solidFill>
                <a:effectLst/>
                <a:latin typeface="Arial" panose="020B0604020202020204" pitchFamily="34" charset="0"/>
              </a:rPr>
              <a:t>Accuracy</a:t>
            </a:r>
            <a:r>
              <a:rPr kumimoji="0" lang="en-US" altLang="en-US" b="0" i="0" u="none" strike="noStrike" cap="none" normalizeH="0" baseline="0" dirty="0">
                <a:ln>
                  <a:noFill/>
                </a:ln>
                <a:solidFill>
                  <a:schemeClr val="tx1"/>
                </a:solidFill>
                <a:effectLst/>
                <a:latin typeface="Arial" panose="020B0604020202020204" pitchFamily="34" charset="0"/>
              </a:rPr>
              <a:t>, Precision, Recall, and F1-Score.</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Fine-tune the model based on feedback and continuous monitoring of prediction accuracy.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Arial" panose="020B0604020202020204" pitchFamily="34" charset="0"/>
              </a:rPr>
              <a:t>Result:</a:t>
            </a: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The system outputs the predicted NSAP scheme for an applicant with a corresponding confidence score.</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Provides a clear, data-driven recommendation for scheme allocation, demonstrating efficiency and precision.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3" name="Rectangle 1">
            <a:extLst>
              <a:ext uri="{FF2B5EF4-FFF2-40B4-BE49-F238E27FC236}">
                <a16:creationId xmlns:a16="http://schemas.microsoft.com/office/drawing/2014/main" id="{693EA19D-CB58-08EA-7B24-59EDD51455CB}"/>
              </a:ext>
            </a:extLst>
          </p:cNvPr>
          <p:cNvSpPr>
            <a:spLocks noGrp="1" noChangeArrowheads="1"/>
          </p:cNvSpPr>
          <p:nvPr>
            <p:ph idx="1"/>
          </p:nvPr>
        </p:nvSpPr>
        <p:spPr bwMode="auto">
          <a:xfrm>
            <a:off x="581192" y="1130309"/>
            <a:ext cx="11610808" cy="50167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panose="020B0604020202020204" pitchFamily="34" charset="0"/>
              </a:rPr>
              <a:t>This section outlines the overall strategy and methodology for developing and implementing the NSAP Eligibility Prediction Model, ensuring a robust and efficient system. Here's a suggested structure for this section: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System Requirements</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Data Inputs:</a:t>
            </a:r>
            <a:r>
              <a:rPr kumimoji="0" lang="en-US" altLang="en-US" sz="1600" b="0" i="0" u="none" strike="noStrike" cap="none" normalizeH="0" baseline="0" dirty="0">
                <a:ln>
                  <a:noFill/>
                </a:ln>
                <a:solidFill>
                  <a:schemeClr val="tx1"/>
                </a:solidFill>
                <a:effectLst/>
                <a:latin typeface="Arial" panose="020B0604020202020204" pitchFamily="34" charset="0"/>
              </a:rPr>
              <a:t> Access to comprehensive historical NSAP applicant data, including demographic (e.g., age, gender, caste), socio-economic (e.g., beneficiaries, financial year), and existing scheme (</a:t>
            </a:r>
            <a:r>
              <a:rPr kumimoji="0" lang="en-US" altLang="en-US" sz="1600" b="0" i="0" u="none" strike="noStrike" cap="none" normalizeH="0" baseline="0" dirty="0" err="1">
                <a:ln>
                  <a:noFill/>
                </a:ln>
                <a:solidFill>
                  <a:schemeClr val="tx1"/>
                </a:solidFill>
                <a:effectLst/>
                <a:latin typeface="Arial Unicode MS" panose="020B0604020202020204" pitchFamily="34" charset="-128"/>
              </a:rPr>
              <a:t>schemeo</a:t>
            </a:r>
            <a:r>
              <a:rPr kumimoji="0" lang="en-US" altLang="en-US" sz="1600" b="0" i="0" u="none" strike="noStrike" cap="none" normalizeH="0" baseline="0" dirty="0">
                <a:ln>
                  <a:noFill/>
                </a:ln>
                <a:solidFill>
                  <a:schemeClr val="tx1"/>
                </a:solidFill>
                <a:effectLst/>
              </a:rPr>
              <a:t>) information.</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Cloud Platform:</a:t>
            </a:r>
            <a:r>
              <a:rPr kumimoji="0" lang="en-US" altLang="en-US" sz="1600" b="0" i="0" u="none" strike="noStrike" cap="none" normalizeH="0" baseline="0" dirty="0">
                <a:ln>
                  <a:noFill/>
                </a:ln>
                <a:solidFill>
                  <a:schemeClr val="tx1"/>
                </a:solidFill>
                <a:effectLst/>
                <a:latin typeface="Arial" panose="020B0604020202020204" pitchFamily="34" charset="0"/>
              </a:rPr>
              <a:t> A reliable cloud environment capable of hosting machine learning services and deployments (IBM Cloud).</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Machine Learning Capabilities:</a:t>
            </a:r>
            <a:r>
              <a:rPr kumimoji="0" lang="en-US" altLang="en-US" sz="1600" b="0" i="0" u="none" strike="noStrike" cap="none" normalizeH="0" baseline="0" dirty="0">
                <a:ln>
                  <a:noFill/>
                </a:ln>
                <a:solidFill>
                  <a:schemeClr val="tx1"/>
                </a:solidFill>
                <a:effectLst/>
                <a:latin typeface="Arial" panose="020B0604020202020204" pitchFamily="34" charset="0"/>
              </a:rPr>
              <a:t> Tools for automated data preprocessing, model training, evaluation, and deployment (IBM Watsonx.ai, </a:t>
            </a:r>
            <a:r>
              <a:rPr kumimoji="0" lang="en-US" altLang="en-US" sz="1600" b="0" i="0" u="none" strike="noStrike" cap="none" normalizeH="0" baseline="0" dirty="0" err="1">
                <a:ln>
                  <a:noFill/>
                </a:ln>
                <a:solidFill>
                  <a:schemeClr val="tx1"/>
                </a:solidFill>
                <a:effectLst/>
                <a:latin typeface="Arial" panose="020B0604020202020204" pitchFamily="34" charset="0"/>
              </a:rPr>
              <a:t>AutoAI</a:t>
            </a:r>
            <a:r>
              <a:rPr kumimoji="0" lang="en-US" altLang="en-US" sz="1600" b="0" i="0" u="none" strike="noStrike" cap="none" normalizeH="0" baseline="0" dirty="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Scalability:</a:t>
            </a:r>
            <a:r>
              <a:rPr kumimoji="0" lang="en-US" altLang="en-US" sz="1600" b="0" i="0" u="none" strike="noStrike" cap="none" normalizeH="0" baseline="0" dirty="0">
                <a:ln>
                  <a:noFill/>
                </a:ln>
                <a:solidFill>
                  <a:schemeClr val="tx1"/>
                </a:solidFill>
                <a:effectLst/>
                <a:latin typeface="Arial" panose="020B0604020202020204" pitchFamily="34" charset="0"/>
              </a:rPr>
              <a:t> Ability to handle increasing volumes of applicant data and prediction requests.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Real-time Inference:</a:t>
            </a:r>
            <a:r>
              <a:rPr kumimoji="0" lang="en-US" altLang="en-US" sz="1600" b="0" i="0" u="none" strike="noStrike" cap="none" normalizeH="0" baseline="0" dirty="0">
                <a:ln>
                  <a:noFill/>
                </a:ln>
                <a:solidFill>
                  <a:schemeClr val="tx1"/>
                </a:solidFill>
                <a:effectLst/>
                <a:latin typeface="Arial" panose="020B0604020202020204" pitchFamily="34" charset="0"/>
              </a:rPr>
              <a:t> Capability for immediate predictions on new data.</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Security &amp; Compliance:</a:t>
            </a:r>
            <a:r>
              <a:rPr kumimoji="0" lang="en-US" altLang="en-US" sz="1600" b="0" i="0" u="none" strike="noStrike" cap="none" normalizeH="0" baseline="0" dirty="0">
                <a:ln>
                  <a:noFill/>
                </a:ln>
                <a:solidFill>
                  <a:schemeClr val="tx1"/>
                </a:solidFill>
                <a:effectLst/>
                <a:latin typeface="Arial" panose="020B0604020202020204" pitchFamily="34" charset="0"/>
              </a:rPr>
              <a:t> Adherence to data privacy and security standards relevant to government welfare data.</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Library Required to Build the Model</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Python:</a:t>
            </a:r>
            <a:r>
              <a:rPr kumimoji="0" lang="en-US" altLang="en-US" sz="1600" b="0" i="0" u="none" strike="noStrike" cap="none" normalizeH="0" baseline="0" dirty="0">
                <a:ln>
                  <a:noFill/>
                </a:ln>
                <a:solidFill>
                  <a:schemeClr val="tx1"/>
                </a:solidFill>
                <a:effectLst/>
                <a:latin typeface="Arial" panose="020B0604020202020204" pitchFamily="34" charset="0"/>
              </a:rPr>
              <a:t> The primary programming language for any custom scripting or interaction with APIs.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err="1">
                <a:ln>
                  <a:noFill/>
                </a:ln>
                <a:solidFill>
                  <a:schemeClr val="tx1"/>
                </a:solidFill>
                <a:effectLst/>
                <a:latin typeface="Arial Unicode MS" panose="020B0604020202020204" pitchFamily="34" charset="-128"/>
              </a:rPr>
              <a:t>ibm_watsonx_ai</a:t>
            </a:r>
            <a:r>
              <a:rPr kumimoji="0" lang="en-US" altLang="en-US" sz="1600" b="1" i="0" u="none" strike="noStrike" cap="none" normalizeH="0" baseline="0" dirty="0">
                <a:ln>
                  <a:noFill/>
                </a:ln>
                <a:solidFill>
                  <a:schemeClr val="tx1"/>
                </a:solidFill>
                <a:effectLst/>
              </a:rPr>
              <a:t> SDK:</a:t>
            </a:r>
            <a:r>
              <a:rPr kumimoji="0" lang="en-US" altLang="en-US" sz="1600" b="0" i="0" u="none" strike="noStrike" cap="none" normalizeH="0" baseline="0" dirty="0">
                <a:ln>
                  <a:noFill/>
                </a:ln>
                <a:solidFill>
                  <a:schemeClr val="tx1"/>
                </a:solidFill>
                <a:effectLst/>
                <a:latin typeface="Arial" panose="020B0604020202020204" pitchFamily="34" charset="0"/>
              </a:rPr>
              <a:t> For programmatic interaction with Watsonx.ai services, if needed for client-side scripts or specific integrations.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Unicode MS" panose="020B0604020202020204" pitchFamily="34" charset="-128"/>
              </a:rPr>
              <a:t>requests</a:t>
            </a:r>
            <a:r>
              <a:rPr kumimoji="0" lang="en-US" altLang="en-US" sz="1600" b="1" i="0" u="none" strike="noStrike" cap="none" normalizeH="0" baseline="0" dirty="0">
                <a:ln>
                  <a:noFill/>
                </a:ln>
                <a:solidFill>
                  <a:schemeClr val="tx1"/>
                </a:solidFill>
                <a:effectLst/>
              </a:rPr>
              <a:t>:</a:t>
            </a:r>
            <a:r>
              <a:rPr kumimoji="0" lang="en-US" altLang="en-US" sz="1600" b="0" i="0" u="none" strike="noStrike" cap="none" normalizeH="0" baseline="0" dirty="0">
                <a:ln>
                  <a:noFill/>
                </a:ln>
                <a:solidFill>
                  <a:schemeClr val="tx1"/>
                </a:solidFill>
                <a:effectLst/>
                <a:latin typeface="Arial" panose="020B0604020202020204" pitchFamily="34" charset="0"/>
              </a:rPr>
              <a:t> For making HTTP calls to the deployed model's API endpoint.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err="1">
                <a:ln>
                  <a:noFill/>
                </a:ln>
                <a:solidFill>
                  <a:schemeClr val="tx1"/>
                </a:solidFill>
                <a:effectLst/>
                <a:latin typeface="Arial Unicode MS" panose="020B0604020202020204" pitchFamily="34" charset="-128"/>
              </a:rPr>
              <a:t>json</a:t>
            </a:r>
            <a:r>
              <a:rPr kumimoji="0" lang="en-US" altLang="en-US" sz="1600" b="1" i="0" u="none" strike="noStrike" cap="none" normalizeH="0" baseline="0" dirty="0">
                <a:ln>
                  <a:noFill/>
                </a:ln>
                <a:solidFill>
                  <a:schemeClr val="tx1"/>
                </a:solidFill>
                <a:effectLst/>
              </a:rPr>
              <a:t>:</a:t>
            </a:r>
            <a:r>
              <a:rPr kumimoji="0" lang="en-US" altLang="en-US" sz="1600" b="0" i="0" u="none" strike="noStrike" cap="none" normalizeH="0" baseline="0" dirty="0">
                <a:ln>
                  <a:noFill/>
                </a:ln>
                <a:solidFill>
                  <a:schemeClr val="tx1"/>
                </a:solidFill>
                <a:effectLst/>
                <a:latin typeface="Arial" panose="020B0604020202020204" pitchFamily="34" charset="0"/>
              </a:rPr>
              <a:t> For handling data serialization (input payload and output parsing).</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err="1">
                <a:ln>
                  <a:noFill/>
                </a:ln>
                <a:solidFill>
                  <a:schemeClr val="tx1"/>
                </a:solidFill>
                <a:effectLst/>
                <a:latin typeface="Arial Unicode MS" panose="020B0604020202020204" pitchFamily="34" charset="-128"/>
              </a:rPr>
              <a:t>os</a:t>
            </a:r>
            <a:r>
              <a:rPr kumimoji="0" lang="en-US" altLang="en-US" sz="1600" b="1" i="0" u="none" strike="noStrike" cap="none" normalizeH="0" baseline="0" dirty="0">
                <a:ln>
                  <a:noFill/>
                </a:ln>
                <a:solidFill>
                  <a:schemeClr val="tx1"/>
                </a:solidFill>
                <a:effectLst/>
              </a:rPr>
              <a:t>, </a:t>
            </a:r>
            <a:r>
              <a:rPr kumimoji="0" lang="en-US" altLang="en-US" sz="1600" b="1" i="0" u="none" strike="noStrike" cap="none" normalizeH="0" baseline="0" dirty="0" err="1">
                <a:ln>
                  <a:noFill/>
                </a:ln>
                <a:solidFill>
                  <a:schemeClr val="tx1"/>
                </a:solidFill>
                <a:effectLst/>
                <a:latin typeface="Arial Unicode MS" panose="020B0604020202020204" pitchFamily="34" charset="-128"/>
              </a:rPr>
              <a:t>dotenv</a:t>
            </a:r>
            <a:r>
              <a:rPr kumimoji="0" lang="en-US" altLang="en-US" sz="1600" b="1" i="0" u="none" strike="noStrike" cap="none" normalizeH="0" baseline="0" dirty="0">
                <a:ln>
                  <a:noFill/>
                </a:ln>
                <a:solidFill>
                  <a:schemeClr val="tx1"/>
                </a:solidFill>
                <a:effectLst/>
              </a:rPr>
              <a:t>:</a:t>
            </a:r>
            <a:r>
              <a:rPr kumimoji="0" lang="en-US" altLang="en-US" sz="1600" b="0" i="0" u="none" strike="noStrike" cap="none" normalizeH="0" baseline="0" dirty="0">
                <a:ln>
                  <a:noFill/>
                </a:ln>
                <a:solidFill>
                  <a:schemeClr val="tx1"/>
                </a:solidFill>
                <a:effectLst/>
                <a:latin typeface="Arial" panose="020B0604020202020204" pitchFamily="34" charset="0"/>
              </a:rPr>
              <a:t> For securely managing environment variables (e.g., API keys) when interacting with IBM Cloud.</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18" name="Content Placeholder 17">
            <a:extLst>
              <a:ext uri="{FF2B5EF4-FFF2-40B4-BE49-F238E27FC236}">
                <a16:creationId xmlns:a16="http://schemas.microsoft.com/office/drawing/2014/main" id="{7FF6CC82-FBBE-376A-62FD-2C50E46EFEB6}"/>
              </a:ext>
            </a:extLst>
          </p:cNvPr>
          <p:cNvSpPr>
            <a:spLocks noGrp="1"/>
          </p:cNvSpPr>
          <p:nvPr>
            <p:ph idx="1"/>
          </p:nvPr>
        </p:nvSpPr>
        <p:spPr/>
        <p:txBody>
          <a:bodyPr/>
          <a:lstStyle/>
          <a:p>
            <a:endParaRPr lang="en-IN" dirty="0"/>
          </a:p>
        </p:txBody>
      </p:sp>
      <p:sp>
        <p:nvSpPr>
          <p:cNvPr id="19" name="TextBox 18">
            <a:extLst>
              <a:ext uri="{FF2B5EF4-FFF2-40B4-BE49-F238E27FC236}">
                <a16:creationId xmlns:a16="http://schemas.microsoft.com/office/drawing/2014/main" id="{D6B6ECA1-71AD-3239-31DD-03E60BAA746D}"/>
              </a:ext>
            </a:extLst>
          </p:cNvPr>
          <p:cNvSpPr txBox="1"/>
          <p:nvPr/>
        </p:nvSpPr>
        <p:spPr>
          <a:xfrm>
            <a:off x="461912" y="1232452"/>
            <a:ext cx="11236751" cy="5262979"/>
          </a:xfrm>
          <a:prstGeom prst="rect">
            <a:avLst/>
          </a:prstGeom>
          <a:noFill/>
        </p:spPr>
        <p:txBody>
          <a:bodyPr wrap="square" rtlCol="0">
            <a:spAutoFit/>
          </a:bodyPr>
          <a:lstStyle/>
          <a:p>
            <a:pPr marL="285750" indent="-285750">
              <a:buFont typeface="Arial" panose="020B0604020202020204" pitchFamily="34" charset="0"/>
              <a:buChar char="•"/>
            </a:pPr>
            <a:r>
              <a:rPr lang="en-IN" sz="1400" b="1" u="sng" dirty="0"/>
              <a:t>Algorithm Selection</a:t>
            </a:r>
            <a:r>
              <a:rPr lang="en-IN" sz="1400" u="sng" dirty="0"/>
              <a:t>:</a:t>
            </a:r>
          </a:p>
          <a:p>
            <a:pPr marL="285750" indent="-285750">
              <a:buFont typeface="Arial" panose="020B0604020202020204" pitchFamily="34" charset="0"/>
              <a:buChar char="•"/>
            </a:pPr>
            <a:r>
              <a:rPr lang="en-IN" sz="1400" dirty="0"/>
              <a:t>Our model utilizes multiclass classification algorithms, automatically identified and optimized by IBM </a:t>
            </a:r>
            <a:r>
              <a:rPr lang="en-IN" sz="1400" dirty="0" err="1"/>
              <a:t>Watsonx.ai's</a:t>
            </a:r>
            <a:r>
              <a:rPr lang="en-IN" sz="1400" dirty="0"/>
              <a:t> </a:t>
            </a:r>
            <a:r>
              <a:rPr lang="en-IN" sz="1400" dirty="0" err="1"/>
              <a:t>AutoAI</a:t>
            </a:r>
            <a:r>
              <a:rPr lang="en-IN" sz="1400" dirty="0"/>
              <a:t>.</a:t>
            </a:r>
          </a:p>
          <a:p>
            <a:pPr marL="285750" indent="-285750">
              <a:buFont typeface="Arial" panose="020B0604020202020204" pitchFamily="34" charset="0"/>
              <a:buChar char="•"/>
            </a:pPr>
            <a:r>
              <a:rPr lang="en-IN" sz="1400" dirty="0" err="1"/>
              <a:t>AutoAI</a:t>
            </a:r>
            <a:r>
              <a:rPr lang="en-IN" sz="1400" dirty="0"/>
              <a:t> intelligently explored and ranked various high-performing algorithms (e.g., Decision Trees, Random Forests, LGBM Classifier, Logistic Regression) to ensure the best fit for predicting discrete NSAP scheme categories based on applicant data.</a:t>
            </a:r>
          </a:p>
          <a:p>
            <a:pPr marL="285750" indent="-285750">
              <a:buFont typeface="Arial" panose="020B0604020202020204" pitchFamily="34" charset="0"/>
              <a:buChar char="•"/>
            </a:pPr>
            <a:r>
              <a:rPr lang="en-IN" sz="1400" b="1" u="sng" dirty="0"/>
              <a:t>Data Input:</a:t>
            </a:r>
          </a:p>
          <a:p>
            <a:pPr marL="285750" indent="-285750">
              <a:buFont typeface="Arial" panose="020B0604020202020204" pitchFamily="34" charset="0"/>
              <a:buChar char="•"/>
            </a:pPr>
            <a:r>
              <a:rPr lang="en-IN" sz="1400" dirty="0"/>
              <a:t>The algorithm uses historical NSAP applicant data from sources like the AI Kosh dataset.</a:t>
            </a:r>
          </a:p>
          <a:p>
            <a:pPr marL="285750" indent="-285750">
              <a:buFont typeface="Arial" panose="020B0604020202020204" pitchFamily="34" charset="0"/>
              <a:buChar char="•"/>
            </a:pPr>
            <a:r>
              <a:rPr lang="en-IN" sz="1400" dirty="0"/>
              <a:t>Key input features include demographic information (e.g., </a:t>
            </a:r>
            <a:r>
              <a:rPr lang="en-IN" sz="1400" dirty="0" err="1"/>
              <a:t>totalmale</a:t>
            </a:r>
            <a:r>
              <a:rPr lang="en-IN" sz="1400" dirty="0"/>
              <a:t>, </a:t>
            </a:r>
            <a:r>
              <a:rPr lang="en-IN" sz="1400" dirty="0" err="1"/>
              <a:t>totalfemale</a:t>
            </a:r>
            <a:r>
              <a:rPr lang="en-IN" sz="1400" dirty="0"/>
              <a:t>, </a:t>
            </a:r>
            <a:r>
              <a:rPr lang="en-IN" sz="1400" dirty="0" err="1"/>
              <a:t>totalsc</a:t>
            </a:r>
            <a:r>
              <a:rPr lang="en-IN" sz="1400" dirty="0"/>
              <a:t>, </a:t>
            </a:r>
            <a:r>
              <a:rPr lang="en-IN" sz="1400" dirty="0" err="1"/>
              <a:t>totalst</a:t>
            </a:r>
            <a:r>
              <a:rPr lang="en-IN" sz="1400" dirty="0"/>
              <a:t>, </a:t>
            </a:r>
            <a:r>
              <a:rPr lang="en-IN" sz="1400" dirty="0" err="1"/>
              <a:t>totalgen</a:t>
            </a:r>
            <a:r>
              <a:rPr lang="en-IN" sz="1400" dirty="0"/>
              <a:t>, </a:t>
            </a:r>
            <a:r>
              <a:rPr lang="en-IN" sz="1400" dirty="0" err="1"/>
              <a:t>totalobc</a:t>
            </a:r>
            <a:r>
              <a:rPr lang="en-IN" sz="1400" dirty="0"/>
              <a:t>, </a:t>
            </a:r>
            <a:r>
              <a:rPr lang="en-IN" sz="1400" dirty="0" err="1"/>
              <a:t>totalaadhr</a:t>
            </a:r>
            <a:r>
              <a:rPr lang="en-IN" sz="1400" dirty="0"/>
              <a:t>, </a:t>
            </a:r>
            <a:r>
              <a:rPr lang="en-IN" sz="1400" dirty="0" err="1"/>
              <a:t>totalmobil</a:t>
            </a:r>
            <a:r>
              <a:rPr lang="en-IN" sz="1400" dirty="0"/>
              <a:t>), geographic details (</a:t>
            </a:r>
            <a:r>
              <a:rPr lang="en-IN" sz="1400" dirty="0" err="1"/>
              <a:t>statename</a:t>
            </a:r>
            <a:r>
              <a:rPr lang="en-IN" sz="1400" dirty="0"/>
              <a:t>, </a:t>
            </a:r>
            <a:r>
              <a:rPr lang="en-IN" sz="1400" dirty="0" err="1"/>
              <a:t>districtname</a:t>
            </a:r>
            <a:r>
              <a:rPr lang="en-IN" sz="1400" dirty="0"/>
              <a:t>), and financial year (</a:t>
            </a:r>
            <a:r>
              <a:rPr lang="en-IN" sz="1400" dirty="0" err="1"/>
              <a:t>finyear</a:t>
            </a:r>
            <a:r>
              <a:rPr lang="en-IN" sz="1400" dirty="0"/>
              <a:t>).</a:t>
            </a:r>
          </a:p>
          <a:p>
            <a:pPr marL="285750" indent="-285750">
              <a:buFont typeface="Arial" panose="020B0604020202020204" pitchFamily="34" charset="0"/>
              <a:buChar char="•"/>
            </a:pPr>
            <a:r>
              <a:rPr lang="en-IN" sz="1400" b="1" u="sng" dirty="0"/>
              <a:t>Training Process:</a:t>
            </a:r>
          </a:p>
          <a:p>
            <a:pPr marL="285750" indent="-285750">
              <a:buFont typeface="Arial" panose="020B0604020202020204" pitchFamily="34" charset="0"/>
              <a:buChar char="•"/>
            </a:pPr>
            <a:r>
              <a:rPr lang="en-IN" sz="1400" dirty="0"/>
              <a:t>The algorithm is trained using this historical data within IBM </a:t>
            </a:r>
            <a:r>
              <a:rPr lang="en-IN" sz="1400" dirty="0" err="1"/>
              <a:t>Watsonx.ai's</a:t>
            </a:r>
            <a:r>
              <a:rPr lang="en-IN" sz="1400" dirty="0"/>
              <a:t> </a:t>
            </a:r>
            <a:r>
              <a:rPr lang="en-IN" sz="1400" dirty="0" err="1"/>
              <a:t>AutoAI</a:t>
            </a:r>
            <a:r>
              <a:rPr lang="en-IN" sz="1400" dirty="0"/>
              <a:t> environment.</a:t>
            </a:r>
          </a:p>
          <a:p>
            <a:pPr marL="285750" indent="-285750">
              <a:buFont typeface="Arial" panose="020B0604020202020204" pitchFamily="34" charset="0"/>
              <a:buChar char="•"/>
            </a:pPr>
            <a:r>
              <a:rPr lang="en-IN" sz="1400" dirty="0" err="1"/>
              <a:t>AutoAI</a:t>
            </a:r>
            <a:r>
              <a:rPr lang="en-IN" sz="1400" dirty="0"/>
              <a:t> automates the entire training pipeline, including data preprocessing, feature engineering, intelligent algorithm selection, and hyperparameter tuning, ensuring the model learns complex patterns for accurate eligibility prediction.</a:t>
            </a:r>
          </a:p>
          <a:p>
            <a:pPr marL="285750" indent="-285750">
              <a:buFont typeface="Arial" panose="020B0604020202020204" pitchFamily="34" charset="0"/>
              <a:buChar char="•"/>
            </a:pPr>
            <a:r>
              <a:rPr lang="en-US" sz="1400" b="1" u="sng" dirty="0"/>
              <a:t>Prediction Process:</a:t>
            </a:r>
          </a:p>
          <a:p>
            <a:pPr marL="285750" indent="-285750">
              <a:buFont typeface="Arial" panose="020B0604020202020204" pitchFamily="34" charset="0"/>
              <a:buChar char="•"/>
            </a:pPr>
            <a:r>
              <a:rPr lang="en-US" sz="1400" dirty="0"/>
              <a:t>The trained model makes predictions by receiving new applicant demographic and socio-economic data as input.</a:t>
            </a:r>
          </a:p>
          <a:p>
            <a:pPr marL="285750" indent="-285750">
              <a:buFont typeface="Arial" panose="020B0604020202020204" pitchFamily="34" charset="0"/>
              <a:buChar char="•"/>
            </a:pPr>
            <a:r>
              <a:rPr lang="en-US" sz="1400" dirty="0"/>
              <a:t>It then processes this real-time data to output a predicted </a:t>
            </a:r>
            <a:r>
              <a:rPr lang="en-US" sz="1400" b="1" dirty="0" err="1"/>
              <a:t>schemeo</a:t>
            </a:r>
            <a:r>
              <a:rPr lang="en-US" sz="1400" dirty="0"/>
              <a:t> (NSAP scheme category) along with a confidence score, enabling immediate and accurate eligibility assessment.</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b="1" dirty="0"/>
              <a:t>Deployment : Making the Model Accessible</a:t>
            </a:r>
          </a:p>
          <a:p>
            <a:pPr marL="285750" indent="-285750">
              <a:buFont typeface="Arial" panose="020B0604020202020204" pitchFamily="34" charset="0"/>
              <a:buChar char="•"/>
            </a:pPr>
            <a:r>
              <a:rPr lang="en-US" sz="1400" b="1" dirty="0"/>
              <a:t>Online API Endpoint: </a:t>
            </a:r>
            <a:r>
              <a:rPr lang="en-US" sz="1400" dirty="0"/>
              <a:t>The best-performing model pipeline was seamlessly deployed as a RESTful API endpoint on IBM Cloud via Watsonx.ai.</a:t>
            </a:r>
          </a:p>
          <a:p>
            <a:pPr marL="285750" indent="-285750">
              <a:buFont typeface="Arial" panose="020B0604020202020204" pitchFamily="34" charset="0"/>
              <a:buChar char="•"/>
            </a:pPr>
            <a:r>
              <a:rPr lang="en-US" sz="1400" b="1" dirty="0"/>
              <a:t>Real-time Inference: </a:t>
            </a:r>
            <a:r>
              <a:rPr lang="en-US" sz="1400" dirty="0"/>
              <a:t>This deployment enables real-time predictions, allowing external systems or applications to send new applicant data and receive instant eligibility results.</a:t>
            </a:r>
          </a:p>
          <a:p>
            <a:pPr marL="285750" indent="-285750">
              <a:buFont typeface="Arial" panose="020B0604020202020204" pitchFamily="34" charset="0"/>
              <a:buChar char="•"/>
            </a:pPr>
            <a:r>
              <a:rPr lang="en-US" sz="1400" b="1" dirty="0"/>
              <a:t>Scalability: </a:t>
            </a:r>
            <a:r>
              <a:rPr lang="en-US" sz="1400" dirty="0"/>
              <a:t>The deployed model is designed to handle a high volume of concurrent prediction requests, ensuring scalability for large-scale governmental use.</a:t>
            </a:r>
          </a:p>
          <a:p>
            <a:pPr marL="285750" indent="-285750">
              <a:buFont typeface="Arial" panose="020B0604020202020204" pitchFamily="34" charset="0"/>
              <a:buChar char="•"/>
            </a:pPr>
            <a:endParaRPr lang="en-IN" sz="1400"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3" name="TextBox 2">
            <a:extLst>
              <a:ext uri="{FF2B5EF4-FFF2-40B4-BE49-F238E27FC236}">
                <a16:creationId xmlns:a16="http://schemas.microsoft.com/office/drawing/2014/main" id="{3571B910-604D-5472-0BEC-100B846E92DF}"/>
              </a:ext>
            </a:extLst>
          </p:cNvPr>
          <p:cNvSpPr txBox="1"/>
          <p:nvPr/>
        </p:nvSpPr>
        <p:spPr>
          <a:xfrm>
            <a:off x="207390" y="1232452"/>
            <a:ext cx="11491274" cy="4801314"/>
          </a:xfrm>
          <a:prstGeom prst="rect">
            <a:avLst/>
          </a:prstGeom>
          <a:noFill/>
        </p:spPr>
        <p:txBody>
          <a:bodyPr wrap="square" rtlCol="0">
            <a:spAutoFit/>
          </a:bodyPr>
          <a:lstStyle/>
          <a:p>
            <a:pPr marL="285750" indent="-285750">
              <a:buFont typeface="Arial" panose="020B0604020202020204" pitchFamily="34" charset="0"/>
              <a:buChar char="•"/>
            </a:pPr>
            <a:r>
              <a:rPr lang="en-US" b="1" dirty="0"/>
              <a:t>Overall Model Accuracy:</a:t>
            </a:r>
            <a:endParaRPr lang="en-US" dirty="0"/>
          </a:p>
          <a:p>
            <a:pPr marL="285750" indent="-285750">
              <a:buFont typeface="Courier New" panose="02070309020205020404" pitchFamily="49" charset="0"/>
              <a:buChar char="o"/>
            </a:pPr>
            <a:r>
              <a:rPr lang="en-US" dirty="0"/>
              <a:t>Our NSAP Eligibility Prediction Model achieved a high overall </a:t>
            </a:r>
            <a:r>
              <a:rPr lang="en-US" b="1" dirty="0"/>
              <a:t>accuracy of 98.1%</a:t>
            </a:r>
            <a:r>
              <a:rPr lang="en-US" dirty="0"/>
              <a:t> on the test dataset.</a:t>
            </a:r>
          </a:p>
          <a:p>
            <a:pPr marL="285750" indent="-285750">
              <a:buFont typeface="Courier New" panose="02070309020205020404" pitchFamily="49" charset="0"/>
              <a:buChar char="o"/>
            </a:pPr>
            <a:r>
              <a:rPr lang="en-US" dirty="0"/>
              <a:t>This metric signifies the proportion of correctly predicted eligibility outcomes across all NSAP schemes.</a:t>
            </a:r>
            <a:br>
              <a:rPr lang="en-US" dirty="0"/>
            </a:br>
            <a:endParaRPr lang="en-US" dirty="0"/>
          </a:p>
          <a:p>
            <a:pPr marL="285750" indent="-285750">
              <a:buFont typeface="Arial" panose="020B0604020202020204" pitchFamily="34" charset="0"/>
              <a:buChar char="•"/>
            </a:pPr>
            <a:r>
              <a:rPr lang="en-US" b="1" dirty="0"/>
              <a:t>Key Performance Metrics (Multiclass Classification):</a:t>
            </a:r>
            <a:endParaRPr lang="en-US" dirty="0"/>
          </a:p>
          <a:p>
            <a:pPr marL="285750" indent="-285750">
              <a:buFont typeface="Courier New" panose="02070309020205020404" pitchFamily="49" charset="0"/>
              <a:buChar char="o"/>
            </a:pPr>
            <a:r>
              <a:rPr lang="en-US" dirty="0"/>
              <a:t>Beyond overall accuracy, </a:t>
            </a:r>
            <a:r>
              <a:rPr lang="en-US" dirty="0" err="1"/>
              <a:t>AutoAI</a:t>
            </a:r>
            <a:r>
              <a:rPr lang="en-US" dirty="0"/>
              <a:t> evaluated the model using critical metrics relevant to multiclass classification:</a:t>
            </a:r>
          </a:p>
          <a:p>
            <a:pPr marL="742950" lvl="1" indent="-285750">
              <a:buFont typeface="Courier New" panose="02070309020205020404" pitchFamily="49" charset="0"/>
              <a:buChar char="o"/>
            </a:pPr>
            <a:r>
              <a:rPr lang="en-US" b="1" dirty="0"/>
              <a:t>Precision:</a:t>
            </a:r>
            <a:r>
              <a:rPr lang="en-US" dirty="0"/>
              <a:t> Indicates the proportion of positive identifications that were actually correct for each scheme.</a:t>
            </a:r>
          </a:p>
          <a:p>
            <a:pPr marL="742950" lvl="1" indent="-285750">
              <a:buFont typeface="Courier New" panose="02070309020205020404" pitchFamily="49" charset="0"/>
              <a:buChar char="o"/>
            </a:pPr>
            <a:r>
              <a:rPr lang="en-US" b="1" dirty="0"/>
              <a:t>Recall:</a:t>
            </a:r>
            <a:r>
              <a:rPr lang="en-US" dirty="0"/>
              <a:t> Measures the proportion of actual positives that were correctly identified.</a:t>
            </a:r>
          </a:p>
          <a:p>
            <a:pPr marL="742950" lvl="1" indent="-285750">
              <a:buFont typeface="Courier New" panose="02070309020205020404" pitchFamily="49" charset="0"/>
              <a:buChar char="o"/>
            </a:pPr>
            <a:r>
              <a:rPr lang="en-US" b="1" dirty="0"/>
              <a:t>F1-Score:</a:t>
            </a:r>
            <a:r>
              <a:rPr lang="en-US" dirty="0"/>
              <a:t> The harmonic mean of Precision and Recall, providing a balanced measure of the model's accuracy.</a:t>
            </a:r>
          </a:p>
          <a:p>
            <a:pPr marL="285750" indent="-285750">
              <a:buFont typeface="Courier New" panose="02070309020205020404" pitchFamily="49" charset="0"/>
              <a:buChar char="o"/>
            </a:pPr>
            <a:r>
              <a:rPr lang="en-US" dirty="0"/>
              <a:t>These metrics confirm the model's robust ability to distinguish between different NSAP scheme categories.</a:t>
            </a:r>
            <a:br>
              <a:rPr lang="en-US" dirty="0"/>
            </a:br>
            <a:endParaRPr lang="en-US" dirty="0"/>
          </a:p>
          <a:p>
            <a:pPr marL="285750" indent="-285750">
              <a:buFont typeface="Arial" panose="020B0604020202020204" pitchFamily="34" charset="0"/>
              <a:buChar char="•"/>
            </a:pPr>
            <a:r>
              <a:rPr lang="en-US" b="1" dirty="0"/>
              <a:t>Effectiveness in Scheme Allocation:</a:t>
            </a:r>
            <a:endParaRPr lang="en-US" dirty="0"/>
          </a:p>
          <a:p>
            <a:pPr marL="285750" indent="-285750">
              <a:buFont typeface="Courier New" panose="02070309020205020404" pitchFamily="49" charset="0"/>
              <a:buChar char="o"/>
            </a:pPr>
            <a:r>
              <a:rPr lang="en-US" dirty="0"/>
              <a:t>The model demonstrates high effectiveness in accurately assigning applicants to the most suitable NSAP scheme, minimizing misclassification errors.</a:t>
            </a:r>
          </a:p>
          <a:p>
            <a:pPr marL="285750" indent="-285750">
              <a:buFont typeface="Courier New" panose="02070309020205020404" pitchFamily="49" charset="0"/>
              <a:buChar char="o"/>
            </a:pPr>
            <a:r>
              <a:rPr lang="en-US" dirty="0"/>
              <a:t>This directly translates to </a:t>
            </a:r>
            <a:r>
              <a:rPr lang="en-US" b="1" dirty="0"/>
              <a:t>fairer and more efficient allocation of welfare benefits</a:t>
            </a:r>
            <a:r>
              <a:rPr lang="en-US" dirty="0"/>
              <a:t>, reducing the burden on administrative processes.</a:t>
            </a:r>
          </a:p>
          <a:p>
            <a:endParaRPr lang="en-US" dirty="0"/>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BC6D58-6BDE-F5F7-D143-63A6F1481E0A}"/>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D79F1A1F-FE3B-75D8-9ED9-53EC290BEB50}"/>
              </a:ext>
            </a:extLst>
          </p:cNvPr>
          <p:cNvPicPr>
            <a:picLocks noGrp="1" noChangeAspect="1"/>
          </p:cNvPicPr>
          <p:nvPr>
            <p:ph idx="1"/>
          </p:nvPr>
        </p:nvPicPr>
        <p:blipFill>
          <a:blip r:embed="rId2"/>
          <a:stretch>
            <a:fillRect/>
          </a:stretch>
        </p:blipFill>
        <p:spPr>
          <a:xfrm>
            <a:off x="0" y="0"/>
            <a:ext cx="8597245" cy="4345757"/>
          </a:xfrm>
        </p:spPr>
      </p:pic>
      <p:pic>
        <p:nvPicPr>
          <p:cNvPr id="7" name="Picture 6">
            <a:extLst>
              <a:ext uri="{FF2B5EF4-FFF2-40B4-BE49-F238E27FC236}">
                <a16:creationId xmlns:a16="http://schemas.microsoft.com/office/drawing/2014/main" id="{0D0A494B-5F8E-33CD-F433-B08952A9E840}"/>
              </a:ext>
            </a:extLst>
          </p:cNvPr>
          <p:cNvPicPr>
            <a:picLocks noChangeAspect="1"/>
          </p:cNvPicPr>
          <p:nvPr/>
        </p:nvPicPr>
        <p:blipFill>
          <a:blip r:embed="rId3"/>
          <a:stretch>
            <a:fillRect/>
          </a:stretch>
        </p:blipFill>
        <p:spPr>
          <a:xfrm>
            <a:off x="0" y="4053526"/>
            <a:ext cx="8597245" cy="3013360"/>
          </a:xfrm>
          <a:prstGeom prst="rect">
            <a:avLst/>
          </a:prstGeom>
        </p:spPr>
      </p:pic>
    </p:spTree>
    <p:extLst>
      <p:ext uri="{BB962C8B-B14F-4D97-AF65-F5344CB8AC3E}">
        <p14:creationId xmlns:p14="http://schemas.microsoft.com/office/powerpoint/2010/main" val="27379807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B65892-42B0-2B99-8AC3-42D4FE61DEA1}"/>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494355D7-3D13-F7B3-79B7-26B1B138F31E}"/>
              </a:ext>
            </a:extLst>
          </p:cNvPr>
          <p:cNvPicPr>
            <a:picLocks noGrp="1" noChangeAspect="1"/>
          </p:cNvPicPr>
          <p:nvPr>
            <p:ph idx="1"/>
          </p:nvPr>
        </p:nvPicPr>
        <p:blipFill>
          <a:blip r:embed="rId2"/>
          <a:stretch>
            <a:fillRect/>
          </a:stretch>
        </p:blipFill>
        <p:spPr>
          <a:xfrm>
            <a:off x="439622" y="593182"/>
            <a:ext cx="11419297" cy="4469012"/>
          </a:xfrm>
        </p:spPr>
      </p:pic>
    </p:spTree>
    <p:extLst>
      <p:ext uri="{BB962C8B-B14F-4D97-AF65-F5344CB8AC3E}">
        <p14:creationId xmlns:p14="http://schemas.microsoft.com/office/powerpoint/2010/main" val="282039102"/>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95</TotalTime>
  <Words>1753</Words>
  <Application>Microsoft Office PowerPoint</Application>
  <PresentationFormat>Widescreen</PresentationFormat>
  <Paragraphs>124</Paragraphs>
  <Slides>16</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16</vt:i4>
      </vt:variant>
    </vt:vector>
  </HeadingPairs>
  <TitlesOfParts>
    <vt:vector size="25" baseType="lpstr">
      <vt:lpstr>Arial Unicode MS</vt:lpstr>
      <vt:lpstr>Arial</vt:lpstr>
      <vt:lpstr>Calibri</vt:lpstr>
      <vt:lpstr>Calibri Light</vt:lpstr>
      <vt:lpstr>Courier New</vt:lpstr>
      <vt:lpstr>Franklin Gothic Book</vt:lpstr>
      <vt:lpstr>Franklin Gothic Demi</vt:lpstr>
      <vt:lpstr>Wingdings 2</vt:lpstr>
      <vt:lpstr>DividendVTI</vt:lpstr>
      <vt:lpstr>Predicting Eligibility for NSAP: using Machine Learning</vt:lpstr>
      <vt:lpstr>OUTLINE</vt:lpstr>
      <vt:lpstr>Problem Statement</vt:lpstr>
      <vt:lpstr>Proposed Solution</vt:lpstr>
      <vt:lpstr>System  Approach</vt:lpstr>
      <vt:lpstr>Algorithm &amp; Deployment</vt:lpstr>
      <vt:lpstr>Result</vt:lpstr>
      <vt:lpstr>PowerPoint Presentation</vt:lpstr>
      <vt:lpstr>PowerPoint Presentation</vt:lpstr>
      <vt:lpstr>Conclusion</vt:lpstr>
      <vt:lpstr>PowerPoint Presentation</vt:lpstr>
      <vt:lpstr>References</vt:lpstr>
      <vt:lpstr>IBM Certifications</vt:lpstr>
      <vt:lpstr>IBM Certifications</vt:lpstr>
      <vt:lpstr>IBM Certifications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Aryan Choudhary</cp:lastModifiedBy>
  <cp:revision>27</cp:revision>
  <dcterms:created xsi:type="dcterms:W3CDTF">2021-05-26T16:50:10Z</dcterms:created>
  <dcterms:modified xsi:type="dcterms:W3CDTF">2025-08-02T08:17:45Z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