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lnSpc>
                <a:spcPct val="100000"/>
              </a:lnSpc>
              <a:defRPr sz="48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Thursday, September 28,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48330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Thursday, September 28,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53598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Thursday, September 28,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10575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Thursday, September 28,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2157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Thursday, September 28,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13941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979055"/>
            <a:ext cx="4846320" cy="5092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979055"/>
            <a:ext cx="4846320" cy="50925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Thursday, September 28,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73455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1022096"/>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1846008"/>
            <a:ext cx="4841076" cy="4277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1022096"/>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1846009"/>
            <a:ext cx="4841076" cy="4277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Thursday, September 28,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55321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Thursday, September 28,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88655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Thursday, September 28,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16912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Thursday, September 28,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22183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Thursday, September 28,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28770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82296"/>
            <a:ext cx="10241280" cy="896759"/>
          </a:xfrm>
          <a:prstGeom prst="rect">
            <a:avLst/>
          </a:prstGeom>
        </p:spPr>
        <p:txBody>
          <a:bodyPr lIns="109728" tIns="109728" rIns="109728" bIns="91440" anchor="b"/>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987771"/>
            <a:ext cx="10241280" cy="5083845"/>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lIns="109728" tIns="109728" rIns="109728" bIns="91440" anchor="ctr"/>
          <a:lstStyle>
            <a:lvl1pPr algn="r">
              <a:defRPr sz="1000" cap="none" spc="300" baseline="0">
                <a:solidFill>
                  <a:srgbClr val="FFFFFF"/>
                </a:solidFill>
              </a:defRPr>
            </a:lvl1pPr>
          </a:lstStyle>
          <a:p>
            <a:fld id="{AE0C963C-C1DB-4AFD-9DDC-0691666BF49B}" type="datetime2">
              <a:rPr lang="en-US" smtClean="0"/>
              <a:pPr/>
              <a:t>Thursday, September 28,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lIns="109728" tIns="109728" rIns="109728" bIns="91440" anchor="ctr"/>
          <a:lstStyle>
            <a:lvl1pPr algn="l">
              <a:defRPr sz="1000" b="0" spc="150">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lIns="109728" tIns="109728" rIns="109728" bIns="91440" anchor="ctr"/>
          <a:lstStyle>
            <a:lvl1pPr algn="r">
              <a:defRPr sz="10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704293049"/>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76" r:id="rId4"/>
    <p:sldLayoutId id="2147483777" r:id="rId5"/>
    <p:sldLayoutId id="2147483782" r:id="rId6"/>
    <p:sldLayoutId id="2147483778" r:id="rId7"/>
    <p:sldLayoutId id="2147483779" r:id="rId8"/>
    <p:sldLayoutId id="2147483780" r:id="rId9"/>
    <p:sldLayoutId id="2147483781" r:id="rId10"/>
    <p:sldLayoutId id="2147483783" r:id="rId11"/>
  </p:sldLayoutIdLst>
  <p:hf sldNum="0" hdr="0" ftr="0" dt="0"/>
  <p:txStyles>
    <p:titleStyle>
      <a:lvl1pPr algn="l" defTabSz="914400" rtl="0" eaLnBrk="1" latinLnBrk="0" hangingPunct="1">
        <a:lnSpc>
          <a:spcPct val="130000"/>
        </a:lnSpc>
        <a:spcBef>
          <a:spcPct val="0"/>
        </a:spcBef>
        <a:buNone/>
        <a:defRPr sz="4000" b="0" i="0" kern="1200" cap="none"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spc="13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13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spc="13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spc="13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spc="13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鮮やかな色が飛び散ったベクター背景">
            <a:extLst>
              <a:ext uri="{FF2B5EF4-FFF2-40B4-BE49-F238E27FC236}">
                <a16:creationId xmlns:a16="http://schemas.microsoft.com/office/drawing/2014/main" id="{8201735A-47E8-6CC0-411A-D4B2E53A8CE3}"/>
              </a:ext>
            </a:extLst>
          </p:cNvPr>
          <p:cNvPicPr>
            <a:picLocks noChangeAspect="1"/>
          </p:cNvPicPr>
          <p:nvPr/>
        </p:nvPicPr>
        <p:blipFill rotWithShape="1">
          <a:blip r:embed="rId2"/>
          <a:srcRect t="34655" b="11536"/>
          <a:stretch/>
        </p:blipFill>
        <p:spPr>
          <a:xfrm>
            <a:off x="-2" y="10"/>
            <a:ext cx="12192002" cy="4461036"/>
          </a:xfrm>
          <a:prstGeom prst="rect">
            <a:avLst/>
          </a:prstGeom>
        </p:spPr>
      </p:pic>
      <p:sp>
        <p:nvSpPr>
          <p:cNvPr id="11" name="Rectangle 10">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44FE864C-2A13-DBA0-B727-50A5C722E7FD}"/>
              </a:ext>
            </a:extLst>
          </p:cNvPr>
          <p:cNvSpPr>
            <a:spLocks noGrp="1"/>
          </p:cNvSpPr>
          <p:nvPr>
            <p:ph type="ctrTitle"/>
          </p:nvPr>
        </p:nvSpPr>
        <p:spPr>
          <a:xfrm>
            <a:off x="1383807" y="4611271"/>
            <a:ext cx="9436593" cy="1171556"/>
          </a:xfrm>
        </p:spPr>
        <p:txBody>
          <a:bodyPr>
            <a:normAutofit/>
          </a:bodyPr>
          <a:lstStyle/>
          <a:p>
            <a:pPr algn="l"/>
            <a:r>
              <a:rPr kumimoji="1" lang="ja-JP" altLang="en-US" sz="3600" dirty="0">
                <a:solidFill>
                  <a:schemeClr val="bg1"/>
                </a:solidFill>
              </a:rPr>
              <a:t>スマートフォンアプリ演習</a:t>
            </a:r>
            <a:r>
              <a:rPr kumimoji="1" lang="en-US" altLang="ja-JP" sz="3600" dirty="0">
                <a:solidFill>
                  <a:schemeClr val="bg1"/>
                </a:solidFill>
              </a:rPr>
              <a:t>II</a:t>
            </a:r>
            <a:r>
              <a:rPr kumimoji="1" lang="ja-JP" altLang="en-US" sz="3600" dirty="0">
                <a:solidFill>
                  <a:schemeClr val="bg1"/>
                </a:solidFill>
              </a:rPr>
              <a:t>　第１回</a:t>
            </a:r>
          </a:p>
        </p:txBody>
      </p:sp>
      <p:sp>
        <p:nvSpPr>
          <p:cNvPr id="3" name="字幕 2">
            <a:extLst>
              <a:ext uri="{FF2B5EF4-FFF2-40B4-BE49-F238E27FC236}">
                <a16:creationId xmlns:a16="http://schemas.microsoft.com/office/drawing/2014/main" id="{D2ED67CE-F895-2858-DBFE-6DE7E5E502EB}"/>
              </a:ext>
            </a:extLst>
          </p:cNvPr>
          <p:cNvSpPr>
            <a:spLocks noGrp="1"/>
          </p:cNvSpPr>
          <p:nvPr>
            <p:ph type="subTitle" idx="1"/>
          </p:nvPr>
        </p:nvSpPr>
        <p:spPr>
          <a:xfrm>
            <a:off x="1371601" y="5970897"/>
            <a:ext cx="9448800" cy="429904"/>
          </a:xfrm>
        </p:spPr>
        <p:txBody>
          <a:bodyPr>
            <a:normAutofit/>
          </a:bodyPr>
          <a:lstStyle/>
          <a:p>
            <a:pPr algn="l"/>
            <a:endParaRPr kumimoji="1" lang="ja-JP" altLang="en-US" sz="1200" dirty="0">
              <a:solidFill>
                <a:schemeClr val="bg1"/>
              </a:solidFill>
            </a:endParaRPr>
          </a:p>
        </p:txBody>
      </p:sp>
    </p:spTree>
    <p:extLst>
      <p:ext uri="{BB962C8B-B14F-4D97-AF65-F5344CB8AC3E}">
        <p14:creationId xmlns:p14="http://schemas.microsoft.com/office/powerpoint/2010/main" val="2012160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839BEB-76D6-027D-1F8A-A95D74B2D12C}"/>
              </a:ext>
            </a:extLst>
          </p:cNvPr>
          <p:cNvSpPr>
            <a:spLocks noGrp="1"/>
          </p:cNvSpPr>
          <p:nvPr>
            <p:ph type="title"/>
          </p:nvPr>
        </p:nvSpPr>
        <p:spPr/>
        <p:txBody>
          <a:bodyPr/>
          <a:lstStyle/>
          <a:p>
            <a:r>
              <a:rPr kumimoji="1" lang="en-US" altLang="ja-JP"/>
              <a:t>Android</a:t>
            </a:r>
            <a:r>
              <a:rPr kumimoji="1" lang="ja-JP" altLang="en-US"/>
              <a:t>開発手法について</a:t>
            </a:r>
            <a:endParaRPr kumimoji="1" lang="ja-JP" altLang="en-US" dirty="0"/>
          </a:p>
        </p:txBody>
      </p:sp>
      <p:sp>
        <p:nvSpPr>
          <p:cNvPr id="3" name="コンテンツ プレースホルダー 2">
            <a:extLst>
              <a:ext uri="{FF2B5EF4-FFF2-40B4-BE49-F238E27FC236}">
                <a16:creationId xmlns:a16="http://schemas.microsoft.com/office/drawing/2014/main" id="{E528CB7E-7E74-16FF-858B-C67C421CE5BB}"/>
              </a:ext>
            </a:extLst>
          </p:cNvPr>
          <p:cNvSpPr>
            <a:spLocks noGrp="1"/>
          </p:cNvSpPr>
          <p:nvPr>
            <p:ph idx="1"/>
          </p:nvPr>
        </p:nvSpPr>
        <p:spPr>
          <a:xfrm>
            <a:off x="5289756" y="987771"/>
            <a:ext cx="6323124" cy="5083845"/>
          </a:xfrm>
        </p:spPr>
        <p:txBody>
          <a:bodyPr/>
          <a:lstStyle/>
          <a:p>
            <a:pPr marL="0" indent="0">
              <a:buNone/>
            </a:pPr>
            <a:r>
              <a:rPr kumimoji="1" lang="en-US" altLang="ja-JP" dirty="0"/>
              <a:t>Android</a:t>
            </a:r>
            <a:r>
              <a:rPr kumimoji="1" lang="ja-JP" altLang="en-US" dirty="0"/>
              <a:t>用アプリケーションを開発するには複数の方法があります。</a:t>
            </a:r>
            <a:endParaRPr kumimoji="1" lang="en-US" altLang="ja-JP" dirty="0"/>
          </a:p>
          <a:p>
            <a:pPr marL="0" indent="0">
              <a:buNone/>
            </a:pPr>
            <a:r>
              <a:rPr kumimoji="1" lang="en-US" altLang="ja-JP" dirty="0"/>
              <a:t>Java</a:t>
            </a:r>
            <a:r>
              <a:rPr kumimoji="1" lang="ja-JP" altLang="en-US" dirty="0"/>
              <a:t>言語や</a:t>
            </a:r>
            <a:r>
              <a:rPr kumimoji="1" lang="en-US" altLang="ja-JP" dirty="0"/>
              <a:t>Kotlin</a:t>
            </a:r>
            <a:r>
              <a:rPr kumimoji="1" lang="ja-JP" altLang="en-US" dirty="0"/>
              <a:t>言語で行う</a:t>
            </a:r>
            <a:r>
              <a:rPr kumimoji="1" lang="ja-JP" altLang="en-US" b="1" dirty="0"/>
              <a:t>ネイティブアプリ開発</a:t>
            </a:r>
            <a:r>
              <a:rPr kumimoji="1" lang="ja-JP" altLang="en-US" dirty="0"/>
              <a:t>と</a:t>
            </a:r>
            <a:r>
              <a:rPr kumimoji="1" lang="en-US" altLang="ja-JP" dirty="0"/>
              <a:t>React Native</a:t>
            </a:r>
            <a:r>
              <a:rPr kumimoji="1" lang="ja-JP" altLang="en-US" dirty="0"/>
              <a:t>や</a:t>
            </a:r>
            <a:r>
              <a:rPr kumimoji="1" lang="en-US" altLang="ja-JP" dirty="0"/>
              <a:t>Flutter</a:t>
            </a:r>
            <a:r>
              <a:rPr kumimoji="1" lang="ja-JP" altLang="en-US" dirty="0"/>
              <a:t>などのフレームワークを使用して</a:t>
            </a:r>
            <a:r>
              <a:rPr kumimoji="1" lang="en-US" altLang="ja-JP" dirty="0"/>
              <a:t>Web</a:t>
            </a:r>
            <a:r>
              <a:rPr kumimoji="1" lang="ja-JP" altLang="en-US" dirty="0"/>
              <a:t>テクノロジを活用する</a:t>
            </a:r>
            <a:r>
              <a:rPr kumimoji="1" lang="ja-JP" altLang="en-US" b="1" dirty="0"/>
              <a:t>ハイブリットアプリ開発</a:t>
            </a:r>
            <a:r>
              <a:rPr kumimoji="1" lang="ja-JP" altLang="en-US" dirty="0"/>
              <a:t>です。</a:t>
            </a:r>
          </a:p>
          <a:p>
            <a:pPr marL="0" indent="0">
              <a:buNone/>
            </a:pPr>
            <a:r>
              <a:rPr kumimoji="1" lang="en-US" altLang="ja-JP" dirty="0"/>
              <a:t>※Flutter</a:t>
            </a:r>
            <a:r>
              <a:rPr kumimoji="1" lang="ja-JP" altLang="en-US" dirty="0"/>
              <a:t>はクロスプラットフォームアプリを開発するために設計された新しい言語です。</a:t>
            </a:r>
          </a:p>
        </p:txBody>
      </p:sp>
      <p:pic>
        <p:nvPicPr>
          <p:cNvPr id="5" name="図 4">
            <a:extLst>
              <a:ext uri="{FF2B5EF4-FFF2-40B4-BE49-F238E27FC236}">
                <a16:creationId xmlns:a16="http://schemas.microsoft.com/office/drawing/2014/main" id="{84C24B72-EEE7-35D9-C3A5-647737488AD6}"/>
              </a:ext>
            </a:extLst>
          </p:cNvPr>
          <p:cNvPicPr>
            <a:picLocks noChangeAspect="1"/>
          </p:cNvPicPr>
          <p:nvPr/>
        </p:nvPicPr>
        <p:blipFill>
          <a:blip r:embed="rId2"/>
          <a:stretch>
            <a:fillRect/>
          </a:stretch>
        </p:blipFill>
        <p:spPr>
          <a:xfrm>
            <a:off x="352979" y="1363565"/>
            <a:ext cx="4808955" cy="4130869"/>
          </a:xfrm>
          <a:prstGeom prst="rect">
            <a:avLst/>
          </a:prstGeom>
        </p:spPr>
      </p:pic>
    </p:spTree>
    <p:extLst>
      <p:ext uri="{BB962C8B-B14F-4D97-AF65-F5344CB8AC3E}">
        <p14:creationId xmlns:p14="http://schemas.microsoft.com/office/powerpoint/2010/main" val="3773151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A73CDC-3EF4-FC6F-7D9B-15D171BF56BA}"/>
              </a:ext>
            </a:extLst>
          </p:cNvPr>
          <p:cNvSpPr>
            <a:spLocks noGrp="1"/>
          </p:cNvSpPr>
          <p:nvPr>
            <p:ph type="title"/>
          </p:nvPr>
        </p:nvSpPr>
        <p:spPr/>
        <p:txBody>
          <a:bodyPr/>
          <a:lstStyle/>
          <a:p>
            <a:r>
              <a:rPr kumimoji="1" lang="ja-JP" altLang="en-US" dirty="0"/>
              <a:t>ネイティブアプリ開発の長所・短所</a:t>
            </a:r>
          </a:p>
        </p:txBody>
      </p:sp>
      <p:sp>
        <p:nvSpPr>
          <p:cNvPr id="3" name="コンテンツ プレースホルダー 2">
            <a:extLst>
              <a:ext uri="{FF2B5EF4-FFF2-40B4-BE49-F238E27FC236}">
                <a16:creationId xmlns:a16="http://schemas.microsoft.com/office/drawing/2014/main" id="{986399A4-1686-B2D2-9190-36B6EEE0F8C7}"/>
              </a:ext>
            </a:extLst>
          </p:cNvPr>
          <p:cNvSpPr>
            <a:spLocks noGrp="1"/>
          </p:cNvSpPr>
          <p:nvPr>
            <p:ph idx="1"/>
          </p:nvPr>
        </p:nvSpPr>
        <p:spPr/>
        <p:txBody>
          <a:bodyPr/>
          <a:lstStyle/>
          <a:p>
            <a:pPr marL="0" indent="0">
              <a:buNone/>
            </a:pPr>
            <a:r>
              <a:rPr kumimoji="1" lang="ja-JP" altLang="en-US" dirty="0"/>
              <a:t>ネイティブアプリは、</a:t>
            </a:r>
            <a:r>
              <a:rPr kumimoji="1" lang="en-US" altLang="ja-JP" dirty="0"/>
              <a:t>iOS</a:t>
            </a:r>
            <a:r>
              <a:rPr kumimoji="1" lang="ja-JP" altLang="en-US" dirty="0"/>
              <a:t>や</a:t>
            </a:r>
            <a:r>
              <a:rPr kumimoji="1" lang="en-US" altLang="ja-JP" dirty="0"/>
              <a:t>Android</a:t>
            </a:r>
            <a:r>
              <a:rPr kumimoji="1" lang="ja-JP" altLang="en-US" dirty="0"/>
              <a:t>など特定のモバイル</a:t>
            </a:r>
            <a:r>
              <a:rPr kumimoji="1" lang="en-US" altLang="ja-JP" dirty="0"/>
              <a:t>OS</a:t>
            </a:r>
            <a:r>
              <a:rPr kumimoji="1" lang="ja-JP" altLang="en-US" dirty="0"/>
              <a:t>専用に開発されたアプリです。</a:t>
            </a:r>
            <a:r>
              <a:rPr kumimoji="1" lang="en-US" altLang="ja-JP" dirty="0"/>
              <a:t>Android</a:t>
            </a:r>
            <a:r>
              <a:rPr kumimoji="1" lang="ja-JP" altLang="en-US" dirty="0"/>
              <a:t>でいえば</a:t>
            </a:r>
            <a:r>
              <a:rPr kumimoji="1" lang="en-US" altLang="ja-JP" dirty="0"/>
              <a:t>Java</a:t>
            </a:r>
            <a:r>
              <a:rPr kumimoji="1" lang="ja-JP" altLang="en-US" dirty="0"/>
              <a:t>や</a:t>
            </a:r>
            <a:r>
              <a:rPr kumimoji="1" lang="en-US" altLang="ja-JP" dirty="0"/>
              <a:t>Kotlin</a:t>
            </a:r>
            <a:r>
              <a:rPr kumimoji="1" lang="ja-JP" altLang="en-US" dirty="0"/>
              <a:t>など</a:t>
            </a:r>
            <a:r>
              <a:rPr kumimoji="1" lang="en-US" altLang="ja-JP" dirty="0"/>
              <a:t>OS</a:t>
            </a:r>
            <a:r>
              <a:rPr kumimoji="1" lang="ja-JP" altLang="en-US" dirty="0"/>
              <a:t>が公式にサポートしている言語で記述されています。</a:t>
            </a:r>
            <a:endParaRPr kumimoji="1" lang="en-US" altLang="ja-JP" dirty="0"/>
          </a:p>
          <a:p>
            <a:pPr marL="0" indent="0">
              <a:buNone/>
            </a:pPr>
            <a:endParaRPr kumimoji="1" lang="ja-JP" altLang="en-US" dirty="0"/>
          </a:p>
          <a:p>
            <a:pPr marL="0" indent="0">
              <a:buNone/>
            </a:pPr>
            <a:endParaRPr kumimoji="1" lang="ja-JP" altLang="en-US" dirty="0"/>
          </a:p>
        </p:txBody>
      </p:sp>
      <p:graphicFrame>
        <p:nvGraphicFramePr>
          <p:cNvPr id="4" name="表 4">
            <a:extLst>
              <a:ext uri="{FF2B5EF4-FFF2-40B4-BE49-F238E27FC236}">
                <a16:creationId xmlns:a16="http://schemas.microsoft.com/office/drawing/2014/main" id="{8AA9EFF9-C108-2B18-F006-9A9C77C27DB7}"/>
              </a:ext>
            </a:extLst>
          </p:cNvPr>
          <p:cNvGraphicFramePr>
            <a:graphicFrameLocks noGrp="1"/>
          </p:cNvGraphicFramePr>
          <p:nvPr>
            <p:extLst>
              <p:ext uri="{D42A27DB-BD31-4B8C-83A1-F6EECF244321}">
                <p14:modId xmlns:p14="http://schemas.microsoft.com/office/powerpoint/2010/main" val="3124061519"/>
              </p:ext>
            </p:extLst>
          </p:nvPr>
        </p:nvGraphicFramePr>
        <p:xfrm>
          <a:off x="1371600" y="2575026"/>
          <a:ext cx="10241280" cy="3074336"/>
        </p:xfrm>
        <a:graphic>
          <a:graphicData uri="http://schemas.openxmlformats.org/drawingml/2006/table">
            <a:tbl>
              <a:tblPr firstCol="1" bandRow="1">
                <a:tableStyleId>{5C22544A-7EE6-4342-B048-85BDC9FD1C3A}</a:tableStyleId>
              </a:tblPr>
              <a:tblGrid>
                <a:gridCol w="1280160">
                  <a:extLst>
                    <a:ext uri="{9D8B030D-6E8A-4147-A177-3AD203B41FA5}">
                      <a16:colId xmlns:a16="http://schemas.microsoft.com/office/drawing/2014/main" val="3479873896"/>
                    </a:ext>
                  </a:extLst>
                </a:gridCol>
                <a:gridCol w="8961120">
                  <a:extLst>
                    <a:ext uri="{9D8B030D-6E8A-4147-A177-3AD203B41FA5}">
                      <a16:colId xmlns:a16="http://schemas.microsoft.com/office/drawing/2014/main" val="2292902546"/>
                    </a:ext>
                  </a:extLst>
                </a:gridCol>
              </a:tblGrid>
              <a:tr h="1519856">
                <a:tc>
                  <a:txBody>
                    <a:bodyPr/>
                    <a:lstStyle/>
                    <a:p>
                      <a:r>
                        <a:rPr kumimoji="1" lang="ja-JP" altLang="en-US" sz="2400" dirty="0"/>
                        <a:t>長所</a:t>
                      </a:r>
                    </a:p>
                  </a:txBody>
                  <a:tcPr/>
                </a:tc>
                <a:tc>
                  <a:txBody>
                    <a:bodyPr/>
                    <a:lstStyle/>
                    <a:p>
                      <a:r>
                        <a:rPr kumimoji="1" lang="ja-JP" altLang="en-US" sz="2400" dirty="0"/>
                        <a:t>・カメラ、</a:t>
                      </a:r>
                      <a:r>
                        <a:rPr kumimoji="1" lang="en-US" altLang="ja-JP" sz="2400" dirty="0"/>
                        <a:t>GPS</a:t>
                      </a:r>
                      <a:r>
                        <a:rPr kumimoji="1" lang="ja-JP" altLang="en-US" sz="2400" dirty="0"/>
                        <a:t>、プッシュ通知などデバイスの機能を</a:t>
                      </a:r>
                      <a:endParaRPr kumimoji="1" lang="en-US" altLang="ja-JP" sz="2400" dirty="0"/>
                    </a:p>
                    <a:p>
                      <a:r>
                        <a:rPr kumimoji="1" lang="ja-JP" altLang="en-US" sz="2400" dirty="0"/>
                        <a:t>　最大限活用できる</a:t>
                      </a:r>
                      <a:endParaRPr kumimoji="1" lang="en-US" altLang="ja-JP" sz="2400" dirty="0"/>
                    </a:p>
                    <a:p>
                      <a:r>
                        <a:rPr kumimoji="1" lang="ja-JP" altLang="en-US" sz="2400" dirty="0"/>
                        <a:t>・マテリアルデザインに準拠して設計できるので</a:t>
                      </a:r>
                      <a:r>
                        <a:rPr kumimoji="1" lang="en-US" altLang="ja-JP" sz="2400" dirty="0"/>
                        <a:t>UX</a:t>
                      </a:r>
                      <a:r>
                        <a:rPr kumimoji="1" lang="ja-JP" altLang="en-US" sz="2400" dirty="0"/>
                        <a:t>が</a:t>
                      </a:r>
                      <a:endParaRPr kumimoji="1" lang="en-US" altLang="ja-JP" sz="2400" dirty="0"/>
                    </a:p>
                    <a:p>
                      <a:r>
                        <a:rPr kumimoji="1" lang="ja-JP" altLang="en-US" sz="2400" dirty="0"/>
                        <a:t>　向上する</a:t>
                      </a:r>
                      <a:endParaRPr kumimoji="1" lang="en-US" altLang="ja-JP" sz="2400" dirty="0"/>
                    </a:p>
                  </a:txBody>
                  <a:tcPr/>
                </a:tc>
                <a:extLst>
                  <a:ext uri="{0D108BD9-81ED-4DB2-BD59-A6C34878D82A}">
                    <a16:rowId xmlns:a16="http://schemas.microsoft.com/office/drawing/2014/main" val="2029762397"/>
                  </a:ext>
                </a:extLst>
              </a:tr>
              <a:tr h="1519856">
                <a:tc>
                  <a:txBody>
                    <a:bodyPr/>
                    <a:lstStyle/>
                    <a:p>
                      <a:r>
                        <a:rPr kumimoji="1" lang="ja-JP" altLang="en-US" sz="2400" dirty="0"/>
                        <a:t>短所</a:t>
                      </a:r>
                    </a:p>
                  </a:txBody>
                  <a:tcPr/>
                </a:tc>
                <a:tc>
                  <a:txBody>
                    <a:bodyPr/>
                    <a:lstStyle/>
                    <a:p>
                      <a:r>
                        <a:rPr kumimoji="1" lang="ja-JP" altLang="en-US" sz="2400" dirty="0"/>
                        <a:t>・モバイル</a:t>
                      </a:r>
                      <a:r>
                        <a:rPr kumimoji="1" lang="en-US" altLang="ja-JP" sz="2400" dirty="0"/>
                        <a:t>OS</a:t>
                      </a:r>
                      <a:r>
                        <a:rPr kumimoji="1" lang="ja-JP" altLang="en-US" sz="2400" dirty="0"/>
                        <a:t>ごとに個別に開発が必要で費用がかかる</a:t>
                      </a:r>
                      <a:endParaRPr kumimoji="1" lang="en-US" altLang="ja-JP" sz="2400" dirty="0"/>
                    </a:p>
                    <a:p>
                      <a:r>
                        <a:rPr kumimoji="1" lang="ja-JP" altLang="en-US" sz="2400" dirty="0"/>
                        <a:t>・各</a:t>
                      </a:r>
                      <a:r>
                        <a:rPr kumimoji="1" lang="en-US" altLang="ja-JP" sz="2400" dirty="0"/>
                        <a:t>OS</a:t>
                      </a:r>
                      <a:r>
                        <a:rPr kumimoji="1" lang="ja-JP" altLang="en-US" sz="2400" dirty="0"/>
                        <a:t>の独自ルールとガイドラインに従う必要がある</a:t>
                      </a:r>
                      <a:endParaRPr kumimoji="1" lang="en-US" altLang="ja-JP" sz="2400" dirty="0"/>
                    </a:p>
                    <a:p>
                      <a:r>
                        <a:rPr kumimoji="1" lang="ja-JP" altLang="en-US" sz="2400" dirty="0"/>
                        <a:t>・各</a:t>
                      </a:r>
                      <a:r>
                        <a:rPr kumimoji="1" lang="en-US" altLang="ja-JP" sz="2400" dirty="0"/>
                        <a:t>OS</a:t>
                      </a:r>
                      <a:r>
                        <a:rPr kumimoji="1" lang="ja-JP" altLang="en-US" sz="2400" dirty="0"/>
                        <a:t>ごとに更新が発生するので同時アップデートが困難</a:t>
                      </a:r>
                    </a:p>
                  </a:txBody>
                  <a:tcPr/>
                </a:tc>
                <a:extLst>
                  <a:ext uri="{0D108BD9-81ED-4DB2-BD59-A6C34878D82A}">
                    <a16:rowId xmlns:a16="http://schemas.microsoft.com/office/drawing/2014/main" val="627005791"/>
                  </a:ext>
                </a:extLst>
              </a:tr>
            </a:tbl>
          </a:graphicData>
        </a:graphic>
      </p:graphicFrame>
    </p:spTree>
    <p:extLst>
      <p:ext uri="{BB962C8B-B14F-4D97-AF65-F5344CB8AC3E}">
        <p14:creationId xmlns:p14="http://schemas.microsoft.com/office/powerpoint/2010/main" val="2509780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A73CDC-3EF4-FC6F-7D9B-15D171BF56BA}"/>
              </a:ext>
            </a:extLst>
          </p:cNvPr>
          <p:cNvSpPr>
            <a:spLocks noGrp="1"/>
          </p:cNvSpPr>
          <p:nvPr>
            <p:ph type="title"/>
          </p:nvPr>
        </p:nvSpPr>
        <p:spPr/>
        <p:txBody>
          <a:bodyPr/>
          <a:lstStyle/>
          <a:p>
            <a:r>
              <a:rPr kumimoji="1" lang="ja-JP" altLang="en-US" dirty="0"/>
              <a:t>ハイブリットアプリ開発の長所・短所</a:t>
            </a:r>
          </a:p>
        </p:txBody>
      </p:sp>
      <p:sp>
        <p:nvSpPr>
          <p:cNvPr id="3" name="コンテンツ プレースホルダー 2">
            <a:extLst>
              <a:ext uri="{FF2B5EF4-FFF2-40B4-BE49-F238E27FC236}">
                <a16:creationId xmlns:a16="http://schemas.microsoft.com/office/drawing/2014/main" id="{986399A4-1686-B2D2-9190-36B6EEE0F8C7}"/>
              </a:ext>
            </a:extLst>
          </p:cNvPr>
          <p:cNvSpPr>
            <a:spLocks noGrp="1"/>
          </p:cNvSpPr>
          <p:nvPr>
            <p:ph idx="1"/>
          </p:nvPr>
        </p:nvSpPr>
        <p:spPr/>
        <p:txBody>
          <a:bodyPr/>
          <a:lstStyle/>
          <a:p>
            <a:pPr marL="0" indent="0">
              <a:buNone/>
            </a:pPr>
            <a:r>
              <a:rPr kumimoji="1" lang="ja-JP" altLang="en-US" dirty="0"/>
              <a:t>ハイブリットアプリは、</a:t>
            </a:r>
            <a:r>
              <a:rPr kumimoji="1" lang="en-US" altLang="ja-JP" dirty="0" err="1"/>
              <a:t>HTML,CSS,JavaScript</a:t>
            </a:r>
            <a:r>
              <a:rPr kumimoji="1" lang="ja-JP" altLang="en-US" dirty="0"/>
              <a:t>などの</a:t>
            </a:r>
            <a:r>
              <a:rPr kumimoji="1" lang="en-US" altLang="ja-JP" dirty="0"/>
              <a:t>Web</a:t>
            </a:r>
            <a:r>
              <a:rPr kumimoji="1" lang="ja-JP" altLang="en-US" dirty="0"/>
              <a:t>テクノロジと</a:t>
            </a:r>
            <a:r>
              <a:rPr kumimoji="1" lang="en-US" altLang="ja-JP" dirty="0"/>
              <a:t>Java</a:t>
            </a:r>
            <a:r>
              <a:rPr kumimoji="1" lang="ja-JP" altLang="en-US" dirty="0"/>
              <a:t>などの組み合わせを使用して開発されたアプリです。</a:t>
            </a:r>
            <a:endParaRPr kumimoji="1" lang="en-US" altLang="ja-JP" dirty="0"/>
          </a:p>
          <a:p>
            <a:pPr marL="0" indent="0">
              <a:buNone/>
            </a:pPr>
            <a:r>
              <a:rPr kumimoji="1" lang="ja-JP" altLang="en-US" dirty="0"/>
              <a:t>通常、</a:t>
            </a:r>
            <a:r>
              <a:rPr kumimoji="1" lang="en-US" altLang="ja-JP" dirty="0"/>
              <a:t>React Native</a:t>
            </a:r>
            <a:r>
              <a:rPr kumimoji="1" lang="ja-JP" altLang="en-US" dirty="0"/>
              <a:t>や</a:t>
            </a:r>
            <a:r>
              <a:rPr kumimoji="1" lang="en-US" altLang="ja-JP" dirty="0"/>
              <a:t>Flutter</a:t>
            </a:r>
            <a:r>
              <a:rPr kumimoji="1" lang="ja-JP" altLang="en-US" dirty="0"/>
              <a:t>などのフレームワークを使用します。</a:t>
            </a:r>
          </a:p>
        </p:txBody>
      </p:sp>
      <p:graphicFrame>
        <p:nvGraphicFramePr>
          <p:cNvPr id="4" name="表 4">
            <a:extLst>
              <a:ext uri="{FF2B5EF4-FFF2-40B4-BE49-F238E27FC236}">
                <a16:creationId xmlns:a16="http://schemas.microsoft.com/office/drawing/2014/main" id="{8AA9EFF9-C108-2B18-F006-9A9C77C27DB7}"/>
              </a:ext>
            </a:extLst>
          </p:cNvPr>
          <p:cNvGraphicFramePr>
            <a:graphicFrameLocks noGrp="1"/>
          </p:cNvGraphicFramePr>
          <p:nvPr>
            <p:extLst>
              <p:ext uri="{D42A27DB-BD31-4B8C-83A1-F6EECF244321}">
                <p14:modId xmlns:p14="http://schemas.microsoft.com/office/powerpoint/2010/main" val="3089307962"/>
              </p:ext>
            </p:extLst>
          </p:nvPr>
        </p:nvGraphicFramePr>
        <p:xfrm>
          <a:off x="1371600" y="2626359"/>
          <a:ext cx="10241280" cy="3074336"/>
        </p:xfrm>
        <a:graphic>
          <a:graphicData uri="http://schemas.openxmlformats.org/drawingml/2006/table">
            <a:tbl>
              <a:tblPr firstCol="1" bandRow="1">
                <a:tableStyleId>{5C22544A-7EE6-4342-B048-85BDC9FD1C3A}</a:tableStyleId>
              </a:tblPr>
              <a:tblGrid>
                <a:gridCol w="1280160">
                  <a:extLst>
                    <a:ext uri="{9D8B030D-6E8A-4147-A177-3AD203B41FA5}">
                      <a16:colId xmlns:a16="http://schemas.microsoft.com/office/drawing/2014/main" val="3479873896"/>
                    </a:ext>
                  </a:extLst>
                </a:gridCol>
                <a:gridCol w="8961120">
                  <a:extLst>
                    <a:ext uri="{9D8B030D-6E8A-4147-A177-3AD203B41FA5}">
                      <a16:colId xmlns:a16="http://schemas.microsoft.com/office/drawing/2014/main" val="2292902546"/>
                    </a:ext>
                  </a:extLst>
                </a:gridCol>
              </a:tblGrid>
              <a:tr h="1519856">
                <a:tc>
                  <a:txBody>
                    <a:bodyPr/>
                    <a:lstStyle/>
                    <a:p>
                      <a:r>
                        <a:rPr kumimoji="1" lang="ja-JP" altLang="en-US" sz="2400" dirty="0"/>
                        <a:t>長所</a:t>
                      </a:r>
                    </a:p>
                  </a:txBody>
                  <a:tcPr/>
                </a:tc>
                <a:tc>
                  <a:txBody>
                    <a:bodyPr/>
                    <a:lstStyle/>
                    <a:p>
                      <a:r>
                        <a:rPr kumimoji="1" lang="ja-JP" altLang="en-US" sz="2400" dirty="0"/>
                        <a:t>・通常、ネイティブアプリより簡単に早く開発できる</a:t>
                      </a:r>
                      <a:endParaRPr kumimoji="1" lang="en-US" altLang="ja-JP" sz="2400" dirty="0"/>
                    </a:p>
                    <a:p>
                      <a:r>
                        <a:rPr kumimoji="1" lang="ja-JP" altLang="en-US" sz="2400" dirty="0"/>
                        <a:t>・複数のモバイルデバイスで動作するように開発できる</a:t>
                      </a:r>
                      <a:endParaRPr kumimoji="1" lang="en-US" altLang="ja-JP" sz="2400" dirty="0"/>
                    </a:p>
                    <a:p>
                      <a:r>
                        <a:rPr kumimoji="1" lang="ja-JP" altLang="en-US" sz="2400" dirty="0"/>
                        <a:t>・</a:t>
                      </a:r>
                      <a:r>
                        <a:rPr kumimoji="1" lang="en-US" altLang="ja-JP" sz="2400" dirty="0"/>
                        <a:t>Web</a:t>
                      </a:r>
                      <a:r>
                        <a:rPr kumimoji="1" lang="ja-JP" altLang="en-US" sz="2400" dirty="0"/>
                        <a:t>技術に基づいて構築されているため学習コストが低い</a:t>
                      </a:r>
                      <a:endParaRPr kumimoji="1" lang="en-US" altLang="ja-JP" sz="2400" dirty="0"/>
                    </a:p>
                  </a:txBody>
                  <a:tcPr/>
                </a:tc>
                <a:extLst>
                  <a:ext uri="{0D108BD9-81ED-4DB2-BD59-A6C34878D82A}">
                    <a16:rowId xmlns:a16="http://schemas.microsoft.com/office/drawing/2014/main" val="2029762397"/>
                  </a:ext>
                </a:extLst>
              </a:tr>
              <a:tr h="1519856">
                <a:tc>
                  <a:txBody>
                    <a:bodyPr/>
                    <a:lstStyle/>
                    <a:p>
                      <a:r>
                        <a:rPr kumimoji="1" lang="ja-JP" altLang="en-US" sz="2400" dirty="0"/>
                        <a:t>短所</a:t>
                      </a:r>
                    </a:p>
                  </a:txBody>
                  <a:tcPr/>
                </a:tc>
                <a:tc>
                  <a:txBody>
                    <a:bodyPr/>
                    <a:lstStyle/>
                    <a:p>
                      <a:r>
                        <a:rPr kumimoji="1" lang="ja-JP" altLang="en-US" sz="2400" dirty="0"/>
                        <a:t>・複数のテクノロジーに依存するためネイティブよりも</a:t>
                      </a:r>
                      <a:endParaRPr kumimoji="1" lang="en-US" altLang="ja-JP" sz="2400" dirty="0"/>
                    </a:p>
                    <a:p>
                      <a:r>
                        <a:rPr kumimoji="1" lang="ja-JP" altLang="en-US" sz="2400" dirty="0"/>
                        <a:t>　信頼性は低くなる可能性がある</a:t>
                      </a:r>
                      <a:endParaRPr kumimoji="1" lang="en-US" altLang="ja-JP" sz="2400" dirty="0"/>
                    </a:p>
                    <a:p>
                      <a:r>
                        <a:rPr kumimoji="1" lang="ja-JP" altLang="en-US" sz="2400" dirty="0"/>
                        <a:t>・ネイティブよりも応答性が低くなる可能性がある</a:t>
                      </a:r>
                      <a:endParaRPr kumimoji="1" lang="en-US" altLang="ja-JP" sz="2400" dirty="0"/>
                    </a:p>
                    <a:p>
                      <a:r>
                        <a:rPr kumimoji="1" lang="ja-JP" altLang="en-US" sz="2400" dirty="0"/>
                        <a:t>・各</a:t>
                      </a:r>
                      <a:r>
                        <a:rPr kumimoji="1" lang="en-US" altLang="ja-JP" sz="2400" dirty="0"/>
                        <a:t>OS</a:t>
                      </a:r>
                      <a:r>
                        <a:rPr kumimoji="1" lang="ja-JP" altLang="en-US" sz="2400" dirty="0"/>
                        <a:t>ごとに互換性が必要なため、更新が困難になる</a:t>
                      </a:r>
                    </a:p>
                  </a:txBody>
                  <a:tcPr/>
                </a:tc>
                <a:extLst>
                  <a:ext uri="{0D108BD9-81ED-4DB2-BD59-A6C34878D82A}">
                    <a16:rowId xmlns:a16="http://schemas.microsoft.com/office/drawing/2014/main" val="627005791"/>
                  </a:ext>
                </a:extLst>
              </a:tr>
            </a:tbl>
          </a:graphicData>
        </a:graphic>
      </p:graphicFrame>
    </p:spTree>
    <p:extLst>
      <p:ext uri="{BB962C8B-B14F-4D97-AF65-F5344CB8AC3E}">
        <p14:creationId xmlns:p14="http://schemas.microsoft.com/office/powerpoint/2010/main" val="2549786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597FBF-3CFA-9157-E38C-7B402CDFA751}"/>
              </a:ext>
            </a:extLst>
          </p:cNvPr>
          <p:cNvSpPr>
            <a:spLocks noGrp="1"/>
          </p:cNvSpPr>
          <p:nvPr>
            <p:ph type="title"/>
          </p:nvPr>
        </p:nvSpPr>
        <p:spPr/>
        <p:txBody>
          <a:bodyPr/>
          <a:lstStyle/>
          <a:p>
            <a:r>
              <a:rPr kumimoji="1" lang="en-US" altLang="ja-JP" dirty="0"/>
              <a:t>Java</a:t>
            </a:r>
            <a:r>
              <a:rPr kumimoji="1" lang="ja-JP" altLang="en-US" dirty="0"/>
              <a:t>から</a:t>
            </a:r>
            <a:r>
              <a:rPr kumimoji="1" lang="en-US" altLang="ja-JP" dirty="0"/>
              <a:t>Kotlin</a:t>
            </a:r>
            <a:r>
              <a:rPr kumimoji="1" lang="ja-JP" altLang="en-US" dirty="0"/>
              <a:t>へ</a:t>
            </a:r>
          </a:p>
        </p:txBody>
      </p:sp>
      <p:sp>
        <p:nvSpPr>
          <p:cNvPr id="3" name="コンテンツ プレースホルダー 2">
            <a:extLst>
              <a:ext uri="{FF2B5EF4-FFF2-40B4-BE49-F238E27FC236}">
                <a16:creationId xmlns:a16="http://schemas.microsoft.com/office/drawing/2014/main" id="{DDC7FB57-3C74-DFB6-5050-B7E9A2CA6163}"/>
              </a:ext>
            </a:extLst>
          </p:cNvPr>
          <p:cNvSpPr>
            <a:spLocks noGrp="1"/>
          </p:cNvSpPr>
          <p:nvPr>
            <p:ph idx="1"/>
          </p:nvPr>
        </p:nvSpPr>
        <p:spPr>
          <a:xfrm>
            <a:off x="1371600" y="987771"/>
            <a:ext cx="10241280" cy="5334371"/>
          </a:xfrm>
        </p:spPr>
        <p:txBody>
          <a:bodyPr/>
          <a:lstStyle/>
          <a:p>
            <a:pPr marL="0" indent="0">
              <a:buNone/>
            </a:pPr>
            <a:r>
              <a:rPr kumimoji="1" lang="ja-JP" altLang="en-US" dirty="0"/>
              <a:t>１年生後期科目のスマートフォンアプリ演習</a:t>
            </a:r>
            <a:r>
              <a:rPr kumimoji="1" lang="en-US" altLang="ja-JP" dirty="0"/>
              <a:t>I</a:t>
            </a:r>
            <a:r>
              <a:rPr kumimoji="1" lang="ja-JP" altLang="en-US" dirty="0"/>
              <a:t>では、</a:t>
            </a:r>
            <a:r>
              <a:rPr kumimoji="1" lang="en-US" altLang="ja-JP" dirty="0"/>
              <a:t>Java</a:t>
            </a:r>
            <a:r>
              <a:rPr kumimoji="1" lang="ja-JP" altLang="en-US" dirty="0"/>
              <a:t>言語を使用してアンドロイドアプリの開発を行いました。</a:t>
            </a:r>
            <a:endParaRPr kumimoji="1" lang="en-US" altLang="ja-JP" dirty="0"/>
          </a:p>
          <a:p>
            <a:pPr marL="0" indent="0">
              <a:buNone/>
            </a:pPr>
            <a:r>
              <a:rPr kumimoji="1" lang="en-US" altLang="ja-JP" dirty="0"/>
              <a:t>Android</a:t>
            </a:r>
            <a:r>
              <a:rPr kumimoji="1" lang="ja-JP" altLang="en-US" dirty="0"/>
              <a:t>はネイティブ言語として</a:t>
            </a:r>
            <a:r>
              <a:rPr kumimoji="1" lang="en-US" altLang="ja-JP" dirty="0"/>
              <a:t>Java</a:t>
            </a:r>
            <a:r>
              <a:rPr kumimoji="1" lang="ja-JP" altLang="en-US" dirty="0"/>
              <a:t>を公式サポートしていますが</a:t>
            </a:r>
            <a:endParaRPr kumimoji="1" lang="en-US" altLang="ja-JP" dirty="0"/>
          </a:p>
          <a:p>
            <a:pPr marL="0" indent="0">
              <a:buNone/>
            </a:pPr>
            <a:r>
              <a:rPr kumimoji="1" lang="ja-JP" altLang="en-US" dirty="0"/>
              <a:t>２０１７年からは、</a:t>
            </a:r>
            <a:r>
              <a:rPr kumimoji="1" lang="en-US" altLang="ja-JP" dirty="0"/>
              <a:t>Kotlin</a:t>
            </a:r>
            <a:r>
              <a:rPr kumimoji="1" lang="ja-JP" altLang="en-US" dirty="0"/>
              <a:t>も公式言語としてサポートを開始されました。２０１９年には、</a:t>
            </a:r>
            <a:r>
              <a:rPr kumimoji="1" lang="en-US" altLang="ja-JP" dirty="0"/>
              <a:t>Kotlin</a:t>
            </a:r>
            <a:r>
              <a:rPr kumimoji="1" lang="ja-JP" altLang="en-US" dirty="0"/>
              <a:t>ファーストを強化する発表を行い、現在７０を超える</a:t>
            </a:r>
            <a:r>
              <a:rPr kumimoji="1" lang="en-US" altLang="ja-JP" dirty="0"/>
              <a:t>Google</a:t>
            </a:r>
            <a:r>
              <a:rPr kumimoji="1" lang="ja-JP" altLang="en-US" dirty="0"/>
              <a:t>アプリが</a:t>
            </a:r>
            <a:r>
              <a:rPr kumimoji="1" lang="en-US" altLang="ja-JP" dirty="0"/>
              <a:t>Kotlin</a:t>
            </a:r>
            <a:r>
              <a:rPr kumimoji="1" lang="ja-JP" altLang="en-US" dirty="0"/>
              <a:t>で作成されています。</a:t>
            </a:r>
            <a:endParaRPr kumimoji="1" lang="en-US" altLang="ja-JP" dirty="0"/>
          </a:p>
          <a:p>
            <a:pPr marL="0" indent="0">
              <a:buNone/>
            </a:pPr>
            <a:endParaRPr kumimoji="1" lang="en-US" altLang="ja-JP" dirty="0"/>
          </a:p>
          <a:p>
            <a:pPr marL="0" indent="0">
              <a:buNone/>
            </a:pPr>
            <a:r>
              <a:rPr kumimoji="1" lang="ja-JP" altLang="en-US" dirty="0"/>
              <a:t>１年生では、言語になれる意味でも</a:t>
            </a:r>
            <a:r>
              <a:rPr kumimoji="1" lang="en-US" altLang="ja-JP" dirty="0"/>
              <a:t>Java</a:t>
            </a:r>
            <a:r>
              <a:rPr kumimoji="1" lang="ja-JP" altLang="en-US" dirty="0"/>
              <a:t>で授業を進めましたが</a:t>
            </a:r>
            <a:endParaRPr kumimoji="1" lang="en-US" altLang="ja-JP" dirty="0"/>
          </a:p>
          <a:p>
            <a:pPr marL="0" indent="0">
              <a:buNone/>
            </a:pPr>
            <a:r>
              <a:rPr kumimoji="1" lang="ja-JP" altLang="en-US" dirty="0"/>
              <a:t>スマートフォンアプリ演習</a:t>
            </a:r>
            <a:r>
              <a:rPr kumimoji="1" lang="en-US" altLang="ja-JP" dirty="0"/>
              <a:t>II</a:t>
            </a:r>
            <a:r>
              <a:rPr kumimoji="1" lang="ja-JP" altLang="en-US" dirty="0"/>
              <a:t>では、言語と</a:t>
            </a:r>
            <a:r>
              <a:rPr kumimoji="1" lang="en-US" altLang="ja-JP" dirty="0"/>
              <a:t>Kotlin</a:t>
            </a:r>
            <a:r>
              <a:rPr kumimoji="1" lang="ja-JP" altLang="en-US" dirty="0"/>
              <a:t>にステップアップ</a:t>
            </a:r>
            <a:endParaRPr kumimoji="1" lang="en-US" altLang="ja-JP" dirty="0"/>
          </a:p>
          <a:p>
            <a:pPr marL="0" indent="0">
              <a:buNone/>
            </a:pPr>
            <a:r>
              <a:rPr kumimoji="1" lang="ja-JP" altLang="en-US" dirty="0"/>
              <a:t>して授業を進めます。</a:t>
            </a:r>
          </a:p>
        </p:txBody>
      </p:sp>
    </p:spTree>
    <p:extLst>
      <p:ext uri="{BB962C8B-B14F-4D97-AF65-F5344CB8AC3E}">
        <p14:creationId xmlns:p14="http://schemas.microsoft.com/office/powerpoint/2010/main" val="2706435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23CAF6-AF6E-E0D2-DFAE-CA1C9C2C6484}"/>
              </a:ext>
            </a:extLst>
          </p:cNvPr>
          <p:cNvSpPr>
            <a:spLocks noGrp="1"/>
          </p:cNvSpPr>
          <p:nvPr>
            <p:ph type="title"/>
          </p:nvPr>
        </p:nvSpPr>
        <p:spPr/>
        <p:txBody>
          <a:bodyPr/>
          <a:lstStyle/>
          <a:p>
            <a:r>
              <a:rPr kumimoji="1" lang="en-US" altLang="ja-JP" dirty="0"/>
              <a:t>Kotlin</a:t>
            </a:r>
            <a:r>
              <a:rPr kumimoji="1" lang="ja-JP" altLang="en-US" dirty="0"/>
              <a:t>とは</a:t>
            </a:r>
          </a:p>
        </p:txBody>
      </p:sp>
      <p:sp>
        <p:nvSpPr>
          <p:cNvPr id="3" name="コンテンツ プレースホルダー 2">
            <a:extLst>
              <a:ext uri="{FF2B5EF4-FFF2-40B4-BE49-F238E27FC236}">
                <a16:creationId xmlns:a16="http://schemas.microsoft.com/office/drawing/2014/main" id="{E4D67DA8-CDF7-39BE-5AEF-09321D1A6894}"/>
              </a:ext>
            </a:extLst>
          </p:cNvPr>
          <p:cNvSpPr>
            <a:spLocks noGrp="1"/>
          </p:cNvSpPr>
          <p:nvPr>
            <p:ph idx="1"/>
          </p:nvPr>
        </p:nvSpPr>
        <p:spPr/>
        <p:txBody>
          <a:bodyPr/>
          <a:lstStyle/>
          <a:p>
            <a:pPr marL="0" indent="0">
              <a:buNone/>
            </a:pPr>
            <a:r>
              <a:rPr kumimoji="1" lang="en-US" altLang="ja-JP" dirty="0"/>
              <a:t>Kotlin</a:t>
            </a:r>
            <a:r>
              <a:rPr kumimoji="1" lang="ja-JP" altLang="en-US" dirty="0"/>
              <a:t>は、</a:t>
            </a:r>
            <a:r>
              <a:rPr kumimoji="1" lang="en-US" altLang="ja-JP" dirty="0"/>
              <a:t>Java</a:t>
            </a:r>
            <a:r>
              <a:rPr kumimoji="1" lang="ja-JP" altLang="en-US" dirty="0"/>
              <a:t>仮想マシン</a:t>
            </a:r>
            <a:r>
              <a:rPr kumimoji="1" lang="en-US" altLang="ja-JP" dirty="0"/>
              <a:t>(JVM)</a:t>
            </a:r>
            <a:r>
              <a:rPr kumimoji="1" lang="ja-JP" altLang="en-US" dirty="0"/>
              <a:t>上で実行され、</a:t>
            </a:r>
            <a:r>
              <a:rPr kumimoji="1" lang="en-US" altLang="ja-JP" dirty="0"/>
              <a:t>Java</a:t>
            </a:r>
            <a:r>
              <a:rPr kumimoji="1" lang="ja-JP" altLang="en-US" dirty="0"/>
              <a:t>と完全に</a:t>
            </a:r>
            <a:endParaRPr kumimoji="1" lang="en-US" altLang="ja-JP" dirty="0"/>
          </a:p>
          <a:p>
            <a:pPr marL="0" indent="0">
              <a:buNone/>
            </a:pPr>
            <a:r>
              <a:rPr kumimoji="1" lang="ja-JP" altLang="en-US" dirty="0"/>
              <a:t>互換性があるため、</a:t>
            </a:r>
            <a:r>
              <a:rPr kumimoji="1" lang="en-US" altLang="ja-JP" dirty="0"/>
              <a:t>Kotlin</a:t>
            </a:r>
            <a:r>
              <a:rPr kumimoji="1" lang="ja-JP" altLang="en-US" dirty="0"/>
              <a:t>アプリを開発するときに既存の</a:t>
            </a:r>
            <a:r>
              <a:rPr kumimoji="1" lang="en-US" altLang="ja-JP" dirty="0"/>
              <a:t>Java</a:t>
            </a:r>
          </a:p>
          <a:p>
            <a:pPr marL="0" indent="0">
              <a:buNone/>
            </a:pPr>
            <a:r>
              <a:rPr kumimoji="1" lang="ja-JP" altLang="en-US" dirty="0"/>
              <a:t>ライブラリを使用できます。また、</a:t>
            </a:r>
            <a:r>
              <a:rPr kumimoji="1" lang="en-US" altLang="ja-JP" dirty="0"/>
              <a:t>Java</a:t>
            </a:r>
            <a:r>
              <a:rPr kumimoji="1" lang="ja-JP" altLang="en-US" dirty="0"/>
              <a:t>との相互運用も可能で</a:t>
            </a:r>
            <a:endParaRPr kumimoji="1" lang="en-US" altLang="ja-JP" dirty="0"/>
          </a:p>
          <a:p>
            <a:pPr marL="0" indent="0">
              <a:buNone/>
            </a:pPr>
            <a:r>
              <a:rPr kumimoji="1" lang="en-US" altLang="ja-JP" dirty="0"/>
              <a:t>Java</a:t>
            </a:r>
            <a:r>
              <a:rPr kumimoji="1" lang="ja-JP" altLang="en-US" dirty="0"/>
              <a:t>プロジェクトで</a:t>
            </a:r>
            <a:r>
              <a:rPr kumimoji="1" lang="en-US" altLang="ja-JP" dirty="0"/>
              <a:t>Kotlin</a:t>
            </a:r>
            <a:r>
              <a:rPr kumimoji="1" lang="ja-JP" altLang="en-US"/>
              <a:t>を呼び出すことも、その逆も可能です。</a:t>
            </a:r>
            <a:endParaRPr kumimoji="1" lang="en-US" altLang="ja-JP" dirty="0"/>
          </a:p>
          <a:p>
            <a:pPr marL="0" indent="0">
              <a:buNone/>
            </a:pPr>
            <a:r>
              <a:rPr kumimoji="1" lang="ja-JP" altLang="en-US" dirty="0"/>
              <a:t>静的に型付けされた言語であるため、実行時ではなくコンパイル時にエラーをキャッチできます。</a:t>
            </a:r>
            <a:endParaRPr kumimoji="1" lang="en-US" altLang="ja-JP" dirty="0"/>
          </a:p>
          <a:p>
            <a:pPr marL="0" indent="0">
              <a:buNone/>
            </a:pPr>
            <a:r>
              <a:rPr kumimoji="1" lang="ja-JP" altLang="en-US" dirty="0"/>
              <a:t>関数型プログラミングとオブジェクト指向プログラミングの両方のパラダイムもサポートしています。</a:t>
            </a:r>
          </a:p>
        </p:txBody>
      </p:sp>
    </p:spTree>
    <p:extLst>
      <p:ext uri="{BB962C8B-B14F-4D97-AF65-F5344CB8AC3E}">
        <p14:creationId xmlns:p14="http://schemas.microsoft.com/office/powerpoint/2010/main" val="446497767"/>
      </p:ext>
    </p:extLst>
  </p:cSld>
  <p:clrMapOvr>
    <a:masterClrMapping/>
  </p:clrMapOvr>
</p:sld>
</file>

<file path=ppt/theme/theme1.xml><?xml version="1.0" encoding="utf-8"?>
<a:theme xmlns:a="http://schemas.openxmlformats.org/drawingml/2006/main" name="GradientRise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Avenir">
      <a:majorFont>
        <a:latin typeface="Yu Mincho Demibold"/>
        <a:ea typeface=""/>
        <a:cs typeface=""/>
      </a:majorFont>
      <a:minorFont>
        <a:latin typeface="Yu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BDFDCB6FB89060489858B3810D68C1D7" ma:contentTypeVersion="13" ma:contentTypeDescription="新しいドキュメントを作成します。" ma:contentTypeScope="" ma:versionID="b5c533f072dc63899e7465d30a9bfe2b">
  <xsd:schema xmlns:xsd="http://www.w3.org/2001/XMLSchema" xmlns:xs="http://www.w3.org/2001/XMLSchema" xmlns:p="http://schemas.microsoft.com/office/2006/metadata/properties" xmlns:ns2="ede6acb9-755d-4adc-b84d-c41eb4c5dfdb" xmlns:ns3="580670a9-e1ec-4182-957d-ff4fe5935bb6" targetNamespace="http://schemas.microsoft.com/office/2006/metadata/properties" ma:root="true" ma:fieldsID="ab433ae46bf68b417edadded04b987de" ns2:_="" ns3:_="">
    <xsd:import namespace="ede6acb9-755d-4adc-b84d-c41eb4c5dfdb"/>
    <xsd:import namespace="580670a9-e1ec-4182-957d-ff4fe5935bb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LengthInSeconds" minOccurs="0"/>
                <xsd:element ref="ns2:MediaServiceLocatio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e6acb9-755d-4adc-b84d-c41eb4c5df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画像タグ" ma:readOnly="false" ma:fieldId="{5cf76f15-5ced-4ddc-b409-7134ff3c332f}" ma:taxonomyMulti="true" ma:sspId="2754ff96-4453-4767-b761-d0ab838171aa"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80670a9-e1ec-4182-957d-ff4fe5935bb6"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a3b51286-ddfc-497a-80e1-e009962e8236}" ma:internalName="TaxCatchAll" ma:showField="CatchAllData" ma:web="580670a9-e1ec-4182-957d-ff4fe5935bb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9BD54C-2A3E-4812-987A-5E3473CD1D5C}"/>
</file>

<file path=customXml/itemProps2.xml><?xml version="1.0" encoding="utf-8"?>
<ds:datastoreItem xmlns:ds="http://schemas.openxmlformats.org/officeDocument/2006/customXml" ds:itemID="{E14E64C7-69D6-4AEC-AB46-394CAE2435F7}"/>
</file>

<file path=docProps/app.xml><?xml version="1.0" encoding="utf-8"?>
<Properties xmlns="http://schemas.openxmlformats.org/officeDocument/2006/extended-properties" xmlns:vt="http://schemas.openxmlformats.org/officeDocument/2006/docPropsVTypes">
  <Template>TM04033937[[fn=飛行機雲]]</Template>
  <TotalTime>103</TotalTime>
  <Words>514</Words>
  <Application>Microsoft Office PowerPoint</Application>
  <PresentationFormat>ワイド画面</PresentationFormat>
  <Paragraphs>43</Paragraphs>
  <Slides>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Yu Gothic Medium</vt:lpstr>
      <vt:lpstr>Yu Mincho Demibold</vt:lpstr>
      <vt:lpstr>Arial</vt:lpstr>
      <vt:lpstr>GradientRiseVTI</vt:lpstr>
      <vt:lpstr>スマートフォンアプリ演習II　第１回</vt:lpstr>
      <vt:lpstr>Android開発手法について</vt:lpstr>
      <vt:lpstr>ネイティブアプリ開発の長所・短所</vt:lpstr>
      <vt:lpstr>ハイブリットアプリ開発の長所・短所</vt:lpstr>
      <vt:lpstr>JavaからKotlinへ</vt:lpstr>
      <vt:lpstr>Kotlinとは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スマートフォンアプリ演習II</dc:title>
  <dc:creator>良原 貴弘</dc:creator>
  <cp:lastModifiedBy>良原 貴弘</cp:lastModifiedBy>
  <cp:revision>15</cp:revision>
  <dcterms:created xsi:type="dcterms:W3CDTF">2023-09-27T19:43:01Z</dcterms:created>
  <dcterms:modified xsi:type="dcterms:W3CDTF">2023-09-27T21:26:08Z</dcterms:modified>
</cp:coreProperties>
</file>