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8" r:id="rId4"/>
    <p:sldId id="301" r:id="rId5"/>
    <p:sldId id="302" r:id="rId6"/>
    <p:sldId id="324" r:id="rId7"/>
    <p:sldId id="327" r:id="rId8"/>
    <p:sldId id="325" r:id="rId9"/>
    <p:sldId id="311" r:id="rId10"/>
    <p:sldId id="328" r:id="rId11"/>
    <p:sldId id="329" r:id="rId12"/>
    <p:sldId id="330" r:id="rId13"/>
    <p:sldId id="331" r:id="rId14"/>
    <p:sldId id="305" r:id="rId15"/>
    <p:sldId id="309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695"/>
    <a:srgbClr val="E6E6E6"/>
    <a:srgbClr val="FFC000"/>
    <a:srgbClr val="24B9DC"/>
    <a:srgbClr val="6237AF"/>
    <a:srgbClr val="6B3DC7"/>
    <a:srgbClr val="8989D7"/>
    <a:srgbClr val="1D96B3"/>
    <a:srgbClr val="1B8BA5"/>
    <a:srgbClr val="235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4660"/>
  </p:normalViewPr>
  <p:slideViewPr>
    <p:cSldViewPr snapToGrid="0">
      <p:cViewPr>
        <p:scale>
          <a:sx n="90" d="100"/>
          <a:sy n="90" d="100"/>
        </p:scale>
        <p:origin x="-360" y="-816"/>
      </p:cViewPr>
      <p:guideLst>
        <p:guide orient="horz" pos="2935"/>
        <p:guide pos="249"/>
        <p:guide pos="44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9"/>
          <p:cNvSpPr/>
          <p:nvPr>
            <p:custDataLst>
              <p:tags r:id="rId1"/>
            </p:custDataLst>
          </p:nvPr>
        </p:nvSpPr>
        <p:spPr>
          <a:xfrm>
            <a:off x="-250058" y="1531167"/>
            <a:ext cx="9414165" cy="1706941"/>
          </a:xfrm>
          <a:prstGeom prst="rect">
            <a:avLst/>
          </a:prstGeom>
          <a:solidFill>
            <a:srgbClr val="178695"/>
          </a:solidFill>
          <a:ln w="381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/>
          </a:p>
        </p:txBody>
      </p:sp>
      <p:sp>
        <p:nvSpPr>
          <p:cNvPr id="14" name="PA_椭圆 7"/>
          <p:cNvSpPr/>
          <p:nvPr>
            <p:custDataLst>
              <p:tags r:id="rId2"/>
            </p:custDataLst>
          </p:nvPr>
        </p:nvSpPr>
        <p:spPr>
          <a:xfrm>
            <a:off x="684045" y="3249500"/>
            <a:ext cx="628790" cy="6287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5" name="PA_椭圆 5"/>
          <p:cNvSpPr/>
          <p:nvPr>
            <p:custDataLst>
              <p:tags r:id="rId3"/>
            </p:custDataLst>
          </p:nvPr>
        </p:nvSpPr>
        <p:spPr>
          <a:xfrm>
            <a:off x="2788400" y="2949877"/>
            <a:ext cx="508464" cy="5084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6" name="PA_椭圆 11"/>
          <p:cNvSpPr/>
          <p:nvPr>
            <p:custDataLst>
              <p:tags r:id="rId4"/>
            </p:custDataLst>
          </p:nvPr>
        </p:nvSpPr>
        <p:spPr>
          <a:xfrm>
            <a:off x="-432098" y="1776210"/>
            <a:ext cx="840416" cy="8404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" name="PA_椭圆 13"/>
          <p:cNvSpPr/>
          <p:nvPr>
            <p:custDataLst>
              <p:tags r:id="rId5"/>
            </p:custDataLst>
          </p:nvPr>
        </p:nvSpPr>
        <p:spPr>
          <a:xfrm>
            <a:off x="1987651" y="3789098"/>
            <a:ext cx="616951" cy="61695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8" name="PA_椭圆 3"/>
          <p:cNvSpPr/>
          <p:nvPr>
            <p:custDataLst>
              <p:tags r:id="rId6"/>
            </p:custDataLst>
          </p:nvPr>
        </p:nvSpPr>
        <p:spPr>
          <a:xfrm>
            <a:off x="518062" y="1067948"/>
            <a:ext cx="2656163" cy="26561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0" name="PA_任意多边形 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304788" y="1860482"/>
            <a:ext cx="1082709" cy="1048310"/>
          </a:xfrm>
          <a:custGeom>
            <a:avLst/>
            <a:gdLst>
              <a:gd name="T0" fmla="*/ 39171 w 40338"/>
              <a:gd name="T1" fmla="*/ 17975 h 44514"/>
              <a:gd name="T2" fmla="*/ 31480 w 40338"/>
              <a:gd name="T3" fmla="*/ 18114 h 44514"/>
              <a:gd name="T4" fmla="*/ 31970 w 40338"/>
              <a:gd name="T5" fmla="*/ 20308 h 44514"/>
              <a:gd name="T6" fmla="*/ 34786 w 40338"/>
              <a:gd name="T7" fmla="*/ 21008 h 44514"/>
              <a:gd name="T8" fmla="*/ 19218 w 40338"/>
              <a:gd name="T9" fmla="*/ 35978 h 44514"/>
              <a:gd name="T10" fmla="*/ 13120 w 40338"/>
              <a:gd name="T11" fmla="*/ 31755 h 44514"/>
              <a:gd name="T12" fmla="*/ 13763 w 40338"/>
              <a:gd name="T13" fmla="*/ 34765 h 44514"/>
              <a:gd name="T14" fmla="*/ 18610 w 40338"/>
              <a:gd name="T15" fmla="*/ 39010 h 44514"/>
              <a:gd name="T16" fmla="*/ 37211 w 40338"/>
              <a:gd name="T17" fmla="*/ 22237 h 44514"/>
              <a:gd name="T18" fmla="*/ 37608 w 40338"/>
              <a:gd name="T19" fmla="*/ 22034 h 44514"/>
              <a:gd name="T20" fmla="*/ 38028 w 40338"/>
              <a:gd name="T21" fmla="*/ 26003 h 44514"/>
              <a:gd name="T22" fmla="*/ 40331 w 40338"/>
              <a:gd name="T23" fmla="*/ 19129 h 44514"/>
              <a:gd name="T24" fmla="*/ 37232 w 40338"/>
              <a:gd name="T25" fmla="*/ 41570 h 44514"/>
              <a:gd name="T26" fmla="*/ 32125 w 40338"/>
              <a:gd name="T27" fmla="*/ 44514 h 44514"/>
              <a:gd name="T28" fmla="*/ 30742 w 40338"/>
              <a:gd name="T29" fmla="*/ 44514 h 44514"/>
              <a:gd name="T30" fmla="*/ 37232 w 40338"/>
              <a:gd name="T31" fmla="*/ 35868 h 44514"/>
              <a:gd name="T32" fmla="*/ 28582 w 40338"/>
              <a:gd name="T33" fmla="*/ 44514 h 44514"/>
              <a:gd name="T34" fmla="*/ 37232 w 40338"/>
              <a:gd name="T35" fmla="*/ 30938 h 44514"/>
              <a:gd name="T36" fmla="*/ 21497 w 40338"/>
              <a:gd name="T37" fmla="*/ 44514 h 44514"/>
              <a:gd name="T38" fmla="*/ 20114 w 40338"/>
              <a:gd name="T39" fmla="*/ 44514 h 44514"/>
              <a:gd name="T40" fmla="*/ 16571 w 40338"/>
              <a:gd name="T41" fmla="*/ 44514 h 44514"/>
              <a:gd name="T42" fmla="*/ 36918 w 40338"/>
              <a:gd name="T43" fmla="*/ 24168 h 44514"/>
              <a:gd name="T44" fmla="*/ 13028 w 40338"/>
              <a:gd name="T45" fmla="*/ 44514 h 44514"/>
              <a:gd name="T46" fmla="*/ 17828 w 40338"/>
              <a:gd name="T47" fmla="*/ 39800 h 44514"/>
              <a:gd name="T48" fmla="*/ 10869 w 40338"/>
              <a:gd name="T49" fmla="*/ 44514 h 44514"/>
              <a:gd name="T50" fmla="*/ 14231 w 40338"/>
              <a:gd name="T51" fmla="*/ 36226 h 44514"/>
              <a:gd name="T52" fmla="*/ 14926 w 40338"/>
              <a:gd name="T53" fmla="*/ 36915 h 44514"/>
              <a:gd name="T54" fmla="*/ 8036 w 40338"/>
              <a:gd name="T55" fmla="*/ 13168 h 44514"/>
              <a:gd name="T56" fmla="*/ 13521 w 40338"/>
              <a:gd name="T57" fmla="*/ 10752 h 44514"/>
              <a:gd name="T58" fmla="*/ 14682 w 40338"/>
              <a:gd name="T59" fmla="*/ 21323 h 44514"/>
              <a:gd name="T60" fmla="*/ 18235 w 40338"/>
              <a:gd name="T61" fmla="*/ 32196 h 44514"/>
              <a:gd name="T62" fmla="*/ 20591 w 40338"/>
              <a:gd name="T63" fmla="*/ 22982 h 44514"/>
              <a:gd name="T64" fmla="*/ 19247 w 40338"/>
              <a:gd name="T65" fmla="*/ 9016 h 44514"/>
              <a:gd name="T66" fmla="*/ 18603 w 40338"/>
              <a:gd name="T67" fmla="*/ 9655 h 44514"/>
              <a:gd name="T68" fmla="*/ 18303 w 40338"/>
              <a:gd name="T69" fmla="*/ 8503 h 44514"/>
              <a:gd name="T70" fmla="*/ 17469 w 40338"/>
              <a:gd name="T71" fmla="*/ 11845 h 44514"/>
              <a:gd name="T72" fmla="*/ 15413 w 40338"/>
              <a:gd name="T73" fmla="*/ 7505 h 44514"/>
              <a:gd name="T74" fmla="*/ 6227 w 40338"/>
              <a:gd name="T75" fmla="*/ 13074 h 44514"/>
              <a:gd name="T76" fmla="*/ 21214 w 40338"/>
              <a:gd name="T77" fmla="*/ 3144 h 44514"/>
              <a:gd name="T78" fmla="*/ 19135 w 40338"/>
              <a:gd name="T79" fmla="*/ 7307 h 44514"/>
              <a:gd name="T80" fmla="*/ 22634 w 40338"/>
              <a:gd name="T81" fmla="*/ 13300 h 44514"/>
              <a:gd name="T82" fmla="*/ 27720 w 40338"/>
              <a:gd name="T83" fmla="*/ 8718 h 44514"/>
              <a:gd name="T84" fmla="*/ 19976 w 40338"/>
              <a:gd name="T85" fmla="*/ 9832 h 44514"/>
              <a:gd name="T86" fmla="*/ 11809 w 40338"/>
              <a:gd name="T87" fmla="*/ 25425 h 44514"/>
              <a:gd name="T88" fmla="*/ 9318 w 40338"/>
              <a:gd name="T89" fmla="*/ 32741 h 44514"/>
              <a:gd name="T90" fmla="*/ 15426 w 40338"/>
              <a:gd name="T91" fmla="*/ 23037 h 44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0338" h="44514">
                <a:moveTo>
                  <a:pt x="40331" y="19129"/>
                </a:moveTo>
                <a:cubicBezTo>
                  <a:pt x="40330" y="18820"/>
                  <a:pt x="40208" y="18527"/>
                  <a:pt x="39991" y="18312"/>
                </a:cubicBezTo>
                <a:cubicBezTo>
                  <a:pt x="39773" y="18097"/>
                  <a:pt x="39483" y="17975"/>
                  <a:pt x="39171" y="17975"/>
                </a:cubicBezTo>
                <a:lnTo>
                  <a:pt x="31962" y="17998"/>
                </a:lnTo>
                <a:cubicBezTo>
                  <a:pt x="31831" y="18003"/>
                  <a:pt x="31698" y="18031"/>
                  <a:pt x="31536" y="18097"/>
                </a:cubicBezTo>
                <a:cubicBezTo>
                  <a:pt x="31528" y="18097"/>
                  <a:pt x="31486" y="18114"/>
                  <a:pt x="31480" y="18114"/>
                </a:cubicBezTo>
                <a:cubicBezTo>
                  <a:pt x="31072" y="18307"/>
                  <a:pt x="30808" y="18715"/>
                  <a:pt x="30811" y="19156"/>
                </a:cubicBezTo>
                <a:cubicBezTo>
                  <a:pt x="30814" y="19635"/>
                  <a:pt x="31101" y="20054"/>
                  <a:pt x="31545" y="20225"/>
                </a:cubicBezTo>
                <a:cubicBezTo>
                  <a:pt x="31686" y="20281"/>
                  <a:pt x="31826" y="20308"/>
                  <a:pt x="31970" y="20308"/>
                </a:cubicBezTo>
                <a:lnTo>
                  <a:pt x="34491" y="20297"/>
                </a:lnTo>
                <a:cubicBezTo>
                  <a:pt x="34660" y="20297"/>
                  <a:pt x="34811" y="20402"/>
                  <a:pt x="34878" y="20556"/>
                </a:cubicBezTo>
                <a:cubicBezTo>
                  <a:pt x="34941" y="20711"/>
                  <a:pt x="34905" y="20887"/>
                  <a:pt x="34786" y="21008"/>
                </a:cubicBezTo>
                <a:lnTo>
                  <a:pt x="19805" y="35978"/>
                </a:lnTo>
                <a:cubicBezTo>
                  <a:pt x="19723" y="36055"/>
                  <a:pt x="19618" y="36099"/>
                  <a:pt x="19511" y="36099"/>
                </a:cubicBezTo>
                <a:cubicBezTo>
                  <a:pt x="19404" y="36099"/>
                  <a:pt x="19299" y="36061"/>
                  <a:pt x="19218" y="35978"/>
                </a:cubicBezTo>
                <a:lnTo>
                  <a:pt x="14953" y="31738"/>
                </a:lnTo>
                <a:cubicBezTo>
                  <a:pt x="14712" y="31501"/>
                  <a:pt x="14377" y="31363"/>
                  <a:pt x="14039" y="31363"/>
                </a:cubicBezTo>
                <a:cubicBezTo>
                  <a:pt x="13694" y="31363"/>
                  <a:pt x="13370" y="31501"/>
                  <a:pt x="13120" y="31755"/>
                </a:cubicBezTo>
                <a:lnTo>
                  <a:pt x="0" y="44514"/>
                </a:lnTo>
                <a:lnTo>
                  <a:pt x="3751" y="44514"/>
                </a:lnTo>
                <a:lnTo>
                  <a:pt x="13763" y="34765"/>
                </a:lnTo>
                <a:cubicBezTo>
                  <a:pt x="13843" y="34688"/>
                  <a:pt x="13946" y="34655"/>
                  <a:pt x="14049" y="34655"/>
                </a:cubicBezTo>
                <a:cubicBezTo>
                  <a:pt x="14155" y="34655"/>
                  <a:pt x="14261" y="34693"/>
                  <a:pt x="14341" y="34771"/>
                </a:cubicBezTo>
                <a:lnTo>
                  <a:pt x="18610" y="39010"/>
                </a:lnTo>
                <a:cubicBezTo>
                  <a:pt x="18850" y="39254"/>
                  <a:pt x="19183" y="39386"/>
                  <a:pt x="19523" y="39386"/>
                </a:cubicBezTo>
                <a:cubicBezTo>
                  <a:pt x="19869" y="39386"/>
                  <a:pt x="20193" y="39254"/>
                  <a:pt x="20437" y="39006"/>
                </a:cubicBezTo>
                <a:lnTo>
                  <a:pt x="37211" y="22237"/>
                </a:lnTo>
                <a:cubicBezTo>
                  <a:pt x="37224" y="22227"/>
                  <a:pt x="37234" y="22216"/>
                  <a:pt x="37247" y="22205"/>
                </a:cubicBezTo>
                <a:lnTo>
                  <a:pt x="37350" y="22128"/>
                </a:lnTo>
                <a:cubicBezTo>
                  <a:pt x="37426" y="22067"/>
                  <a:pt x="37517" y="22034"/>
                  <a:pt x="37608" y="22034"/>
                </a:cubicBezTo>
                <a:cubicBezTo>
                  <a:pt x="37671" y="22034"/>
                  <a:pt x="37732" y="22050"/>
                  <a:pt x="37789" y="22078"/>
                </a:cubicBezTo>
                <a:cubicBezTo>
                  <a:pt x="37932" y="22144"/>
                  <a:pt x="38023" y="22293"/>
                  <a:pt x="38024" y="22447"/>
                </a:cubicBezTo>
                <a:lnTo>
                  <a:pt x="38028" y="26003"/>
                </a:lnTo>
                <a:cubicBezTo>
                  <a:pt x="38030" y="26644"/>
                  <a:pt x="38548" y="27162"/>
                  <a:pt x="39184" y="27162"/>
                </a:cubicBezTo>
                <a:cubicBezTo>
                  <a:pt x="39819" y="27162"/>
                  <a:pt x="40338" y="26638"/>
                  <a:pt x="40338" y="26003"/>
                </a:cubicBezTo>
                <a:lnTo>
                  <a:pt x="40331" y="19129"/>
                </a:lnTo>
                <a:close/>
                <a:moveTo>
                  <a:pt x="35666" y="44514"/>
                </a:moveTo>
                <a:lnTo>
                  <a:pt x="37232" y="42948"/>
                </a:lnTo>
                <a:lnTo>
                  <a:pt x="37232" y="41570"/>
                </a:lnTo>
                <a:lnTo>
                  <a:pt x="34285" y="44514"/>
                </a:lnTo>
                <a:lnTo>
                  <a:pt x="35666" y="44514"/>
                </a:lnTo>
                <a:close/>
                <a:moveTo>
                  <a:pt x="32125" y="44514"/>
                </a:moveTo>
                <a:lnTo>
                  <a:pt x="37232" y="39408"/>
                </a:lnTo>
                <a:lnTo>
                  <a:pt x="37232" y="38024"/>
                </a:lnTo>
                <a:lnTo>
                  <a:pt x="30742" y="44514"/>
                </a:lnTo>
                <a:lnTo>
                  <a:pt x="32125" y="44514"/>
                </a:lnTo>
                <a:close/>
                <a:moveTo>
                  <a:pt x="28582" y="44514"/>
                </a:moveTo>
                <a:lnTo>
                  <a:pt x="37232" y="35868"/>
                </a:lnTo>
                <a:lnTo>
                  <a:pt x="37232" y="34484"/>
                </a:lnTo>
                <a:lnTo>
                  <a:pt x="27198" y="44514"/>
                </a:lnTo>
                <a:lnTo>
                  <a:pt x="28582" y="44514"/>
                </a:lnTo>
                <a:close/>
                <a:moveTo>
                  <a:pt x="25040" y="44514"/>
                </a:moveTo>
                <a:lnTo>
                  <a:pt x="37232" y="32323"/>
                </a:lnTo>
                <a:lnTo>
                  <a:pt x="37232" y="30938"/>
                </a:lnTo>
                <a:lnTo>
                  <a:pt x="23657" y="44514"/>
                </a:lnTo>
                <a:lnTo>
                  <a:pt x="25040" y="44514"/>
                </a:lnTo>
                <a:close/>
                <a:moveTo>
                  <a:pt x="21497" y="44514"/>
                </a:moveTo>
                <a:lnTo>
                  <a:pt x="37232" y="28777"/>
                </a:lnTo>
                <a:lnTo>
                  <a:pt x="37232" y="27399"/>
                </a:lnTo>
                <a:lnTo>
                  <a:pt x="20114" y="44514"/>
                </a:lnTo>
                <a:lnTo>
                  <a:pt x="21497" y="44514"/>
                </a:lnTo>
                <a:close/>
                <a:moveTo>
                  <a:pt x="36918" y="24168"/>
                </a:moveTo>
                <a:lnTo>
                  <a:pt x="16571" y="44514"/>
                </a:lnTo>
                <a:lnTo>
                  <a:pt x="17953" y="44514"/>
                </a:lnTo>
                <a:lnTo>
                  <a:pt x="36920" y="25546"/>
                </a:lnTo>
                <a:lnTo>
                  <a:pt x="36918" y="24168"/>
                </a:lnTo>
                <a:close/>
                <a:moveTo>
                  <a:pt x="17828" y="39800"/>
                </a:moveTo>
                <a:lnTo>
                  <a:pt x="17788" y="39756"/>
                </a:lnTo>
                <a:lnTo>
                  <a:pt x="13028" y="44514"/>
                </a:lnTo>
                <a:lnTo>
                  <a:pt x="14410" y="44514"/>
                </a:lnTo>
                <a:lnTo>
                  <a:pt x="18610" y="40312"/>
                </a:lnTo>
                <a:cubicBezTo>
                  <a:pt x="18320" y="40196"/>
                  <a:pt x="18052" y="40020"/>
                  <a:pt x="17828" y="39800"/>
                </a:cubicBezTo>
                <a:close/>
                <a:moveTo>
                  <a:pt x="16010" y="37991"/>
                </a:moveTo>
                <a:lnTo>
                  <a:pt x="9487" y="44514"/>
                </a:lnTo>
                <a:lnTo>
                  <a:pt x="10869" y="44514"/>
                </a:lnTo>
                <a:lnTo>
                  <a:pt x="16703" y="38680"/>
                </a:lnTo>
                <a:lnTo>
                  <a:pt x="16010" y="37991"/>
                </a:lnTo>
                <a:close/>
                <a:moveTo>
                  <a:pt x="14231" y="36226"/>
                </a:moveTo>
                <a:lnTo>
                  <a:pt x="5944" y="44514"/>
                </a:lnTo>
                <a:lnTo>
                  <a:pt x="7325" y="44514"/>
                </a:lnTo>
                <a:lnTo>
                  <a:pt x="14926" y="36915"/>
                </a:lnTo>
                <a:lnTo>
                  <a:pt x="14231" y="36226"/>
                </a:lnTo>
                <a:close/>
                <a:moveTo>
                  <a:pt x="8030" y="13173"/>
                </a:moveTo>
                <a:lnTo>
                  <a:pt x="8036" y="13168"/>
                </a:lnTo>
                <a:cubicBezTo>
                  <a:pt x="8110" y="13101"/>
                  <a:pt x="11369" y="10433"/>
                  <a:pt x="11571" y="10372"/>
                </a:cubicBezTo>
                <a:cubicBezTo>
                  <a:pt x="11701" y="10328"/>
                  <a:pt x="14479" y="10460"/>
                  <a:pt x="14479" y="10460"/>
                </a:cubicBezTo>
                <a:lnTo>
                  <a:pt x="13521" y="10752"/>
                </a:lnTo>
                <a:cubicBezTo>
                  <a:pt x="13076" y="12671"/>
                  <a:pt x="11920" y="16426"/>
                  <a:pt x="11743" y="18168"/>
                </a:cubicBezTo>
                <a:cubicBezTo>
                  <a:pt x="11724" y="18367"/>
                  <a:pt x="12212" y="18467"/>
                  <a:pt x="12198" y="18648"/>
                </a:cubicBezTo>
                <a:cubicBezTo>
                  <a:pt x="12166" y="19028"/>
                  <a:pt x="12765" y="20341"/>
                  <a:pt x="14682" y="21323"/>
                </a:cubicBezTo>
                <a:cubicBezTo>
                  <a:pt x="15165" y="21846"/>
                  <a:pt x="17773" y="24471"/>
                  <a:pt x="17803" y="24532"/>
                </a:cubicBezTo>
                <a:cubicBezTo>
                  <a:pt x="17811" y="24631"/>
                  <a:pt x="16963" y="30316"/>
                  <a:pt x="16963" y="30316"/>
                </a:cubicBezTo>
                <a:cubicBezTo>
                  <a:pt x="16825" y="31264"/>
                  <a:pt x="17349" y="32085"/>
                  <a:pt x="18235" y="32196"/>
                </a:cubicBezTo>
                <a:cubicBezTo>
                  <a:pt x="19122" y="32306"/>
                  <a:pt x="19862" y="31711"/>
                  <a:pt x="20000" y="30762"/>
                </a:cubicBezTo>
                <a:cubicBezTo>
                  <a:pt x="20000" y="30757"/>
                  <a:pt x="20825" y="24757"/>
                  <a:pt x="20882" y="24532"/>
                </a:cubicBezTo>
                <a:cubicBezTo>
                  <a:pt x="21132" y="23578"/>
                  <a:pt x="20741" y="23242"/>
                  <a:pt x="20591" y="22982"/>
                </a:cubicBezTo>
                <a:cubicBezTo>
                  <a:pt x="20400" y="22651"/>
                  <a:pt x="17540" y="19354"/>
                  <a:pt x="17426" y="19222"/>
                </a:cubicBezTo>
                <a:cubicBezTo>
                  <a:pt x="17971" y="14684"/>
                  <a:pt x="19784" y="11635"/>
                  <a:pt x="19745" y="10968"/>
                </a:cubicBezTo>
                <a:cubicBezTo>
                  <a:pt x="19660" y="9534"/>
                  <a:pt x="19247" y="9016"/>
                  <a:pt x="19247" y="9016"/>
                </a:cubicBezTo>
                <a:lnTo>
                  <a:pt x="19137" y="9275"/>
                </a:lnTo>
                <a:cubicBezTo>
                  <a:pt x="19164" y="11216"/>
                  <a:pt x="18523" y="12721"/>
                  <a:pt x="18523" y="12721"/>
                </a:cubicBezTo>
                <a:cubicBezTo>
                  <a:pt x="18523" y="12721"/>
                  <a:pt x="18696" y="10399"/>
                  <a:pt x="18603" y="9655"/>
                </a:cubicBezTo>
                <a:cubicBezTo>
                  <a:pt x="18719" y="9429"/>
                  <a:pt x="18838" y="9154"/>
                  <a:pt x="18838" y="9154"/>
                </a:cubicBezTo>
                <a:lnTo>
                  <a:pt x="18590" y="8608"/>
                </a:lnTo>
                <a:cubicBezTo>
                  <a:pt x="18590" y="8608"/>
                  <a:pt x="18423" y="8541"/>
                  <a:pt x="18303" y="8503"/>
                </a:cubicBezTo>
                <a:cubicBezTo>
                  <a:pt x="18087" y="8613"/>
                  <a:pt x="17796" y="8894"/>
                  <a:pt x="17796" y="8894"/>
                </a:cubicBezTo>
                <a:cubicBezTo>
                  <a:pt x="17796" y="8894"/>
                  <a:pt x="17888" y="9237"/>
                  <a:pt x="18055" y="9550"/>
                </a:cubicBezTo>
                <a:cubicBezTo>
                  <a:pt x="18015" y="9644"/>
                  <a:pt x="17832" y="10714"/>
                  <a:pt x="17469" y="11845"/>
                </a:cubicBezTo>
                <a:cubicBezTo>
                  <a:pt x="17542" y="8652"/>
                  <a:pt x="16919" y="7797"/>
                  <a:pt x="16668" y="7555"/>
                </a:cubicBezTo>
                <a:lnTo>
                  <a:pt x="16664" y="7555"/>
                </a:lnTo>
                <a:cubicBezTo>
                  <a:pt x="16335" y="7521"/>
                  <a:pt x="15425" y="7532"/>
                  <a:pt x="15413" y="7505"/>
                </a:cubicBezTo>
                <a:cubicBezTo>
                  <a:pt x="14504" y="7571"/>
                  <a:pt x="12853" y="7753"/>
                  <a:pt x="10781" y="7984"/>
                </a:cubicBezTo>
                <a:cubicBezTo>
                  <a:pt x="10661" y="8001"/>
                  <a:pt x="6340" y="11260"/>
                  <a:pt x="6325" y="11271"/>
                </a:cubicBezTo>
                <a:cubicBezTo>
                  <a:pt x="5802" y="11745"/>
                  <a:pt x="5758" y="12550"/>
                  <a:pt x="6227" y="13074"/>
                </a:cubicBezTo>
                <a:cubicBezTo>
                  <a:pt x="6700" y="13598"/>
                  <a:pt x="7505" y="13642"/>
                  <a:pt x="8030" y="13173"/>
                </a:cubicBezTo>
                <a:close/>
                <a:moveTo>
                  <a:pt x="19135" y="7307"/>
                </a:moveTo>
                <a:cubicBezTo>
                  <a:pt x="20728" y="7047"/>
                  <a:pt x="21130" y="4897"/>
                  <a:pt x="21214" y="3144"/>
                </a:cubicBezTo>
                <a:cubicBezTo>
                  <a:pt x="21301" y="1395"/>
                  <a:pt x="20024" y="144"/>
                  <a:pt x="18780" y="84"/>
                </a:cubicBezTo>
                <a:cubicBezTo>
                  <a:pt x="17075" y="0"/>
                  <a:pt x="15894" y="1368"/>
                  <a:pt x="15806" y="3116"/>
                </a:cubicBezTo>
                <a:cubicBezTo>
                  <a:pt x="15962" y="5977"/>
                  <a:pt x="17960" y="7488"/>
                  <a:pt x="19135" y="7307"/>
                </a:cubicBezTo>
                <a:close/>
                <a:moveTo>
                  <a:pt x="20117" y="11100"/>
                </a:moveTo>
                <a:cubicBezTo>
                  <a:pt x="20053" y="11635"/>
                  <a:pt x="19745" y="12390"/>
                  <a:pt x="19745" y="12390"/>
                </a:cubicBezTo>
                <a:lnTo>
                  <a:pt x="22634" y="13300"/>
                </a:lnTo>
                <a:cubicBezTo>
                  <a:pt x="23015" y="13427"/>
                  <a:pt x="23422" y="13355"/>
                  <a:pt x="23746" y="13124"/>
                </a:cubicBezTo>
                <a:lnTo>
                  <a:pt x="27435" y="10466"/>
                </a:lnTo>
                <a:cubicBezTo>
                  <a:pt x="27998" y="10063"/>
                  <a:pt x="28124" y="9275"/>
                  <a:pt x="27720" y="8718"/>
                </a:cubicBezTo>
                <a:cubicBezTo>
                  <a:pt x="27314" y="8150"/>
                  <a:pt x="26530" y="8024"/>
                  <a:pt x="25969" y="8431"/>
                </a:cubicBezTo>
                <a:lnTo>
                  <a:pt x="22790" y="10720"/>
                </a:lnTo>
                <a:lnTo>
                  <a:pt x="19976" y="9832"/>
                </a:lnTo>
                <a:cubicBezTo>
                  <a:pt x="19976" y="9832"/>
                  <a:pt x="20176" y="10576"/>
                  <a:pt x="20117" y="11100"/>
                </a:cubicBezTo>
                <a:close/>
                <a:moveTo>
                  <a:pt x="12778" y="20650"/>
                </a:moveTo>
                <a:lnTo>
                  <a:pt x="11809" y="25425"/>
                </a:lnTo>
                <a:lnTo>
                  <a:pt x="7045" y="30685"/>
                </a:lnTo>
                <a:cubicBezTo>
                  <a:pt x="6476" y="31314"/>
                  <a:pt x="6525" y="32279"/>
                  <a:pt x="7153" y="32852"/>
                </a:cubicBezTo>
                <a:cubicBezTo>
                  <a:pt x="7780" y="33420"/>
                  <a:pt x="8750" y="33370"/>
                  <a:pt x="9318" y="32741"/>
                </a:cubicBezTo>
                <a:lnTo>
                  <a:pt x="14365" y="27173"/>
                </a:lnTo>
                <a:cubicBezTo>
                  <a:pt x="14552" y="26968"/>
                  <a:pt x="14676" y="26715"/>
                  <a:pt x="14732" y="26445"/>
                </a:cubicBezTo>
                <a:lnTo>
                  <a:pt x="15426" y="23037"/>
                </a:lnTo>
                <a:cubicBezTo>
                  <a:pt x="15117" y="22679"/>
                  <a:pt x="14780" y="22298"/>
                  <a:pt x="14461" y="21951"/>
                </a:cubicBezTo>
                <a:cubicBezTo>
                  <a:pt x="13819" y="21604"/>
                  <a:pt x="13226" y="21108"/>
                  <a:pt x="12778" y="20650"/>
                </a:cubicBezTo>
                <a:close/>
              </a:path>
            </a:pathLst>
          </a:custGeom>
          <a:solidFill>
            <a:srgbClr val="17869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1" name="PA_椭圆 6"/>
          <p:cNvSpPr/>
          <p:nvPr>
            <p:custDataLst>
              <p:tags r:id="rId8"/>
            </p:custDataLst>
          </p:nvPr>
        </p:nvSpPr>
        <p:spPr>
          <a:xfrm>
            <a:off x="705353" y="931529"/>
            <a:ext cx="622370" cy="6223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2" name="PA_椭圆 8"/>
          <p:cNvSpPr/>
          <p:nvPr>
            <p:custDataLst>
              <p:tags r:id="rId9"/>
            </p:custDataLst>
          </p:nvPr>
        </p:nvSpPr>
        <p:spPr>
          <a:xfrm>
            <a:off x="2769104" y="1250834"/>
            <a:ext cx="547058" cy="5470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3" name="矩形 22"/>
          <p:cNvSpPr/>
          <p:nvPr/>
        </p:nvSpPr>
        <p:spPr>
          <a:xfrm>
            <a:off x="3052306" y="2054784"/>
            <a:ext cx="5867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第九章 会计与内部控制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7 L -0.30834 -2.46914E-7 " pathEditMode="relative" rAng="0" ptsTypes="AA">
                                      <p:cBhvr>
                                        <p:cTn id="55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14" grpId="0" animBg="1"/>
      <p:bldP spid="15" grpId="0" bldLvl="0" animBg="1"/>
      <p:bldP spid="16" grpId="0" animBg="1"/>
      <p:bldP spid="17" grpId="0" animBg="1"/>
      <p:bldP spid="18" grpId="0" animBg="1"/>
      <p:bldP spid="18" grpId="1" animBg="1"/>
      <p:bldP spid="18" grpId="2" animBg="1"/>
      <p:bldP spid="20" grpId="0" bldLvl="0" animBg="1"/>
      <p:bldP spid="20" grpId="1" bldLvl="0" animBg="1"/>
      <p:bldP spid="20" grpId="2" bldLvl="0" animBg="1"/>
      <p:bldP spid="21" grpId="0" bldLvl="0" animBg="1"/>
      <p:bldP spid="22" grpId="0" bldLvl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45" name="文本占位符 1"/>
          <p:cNvSpPr txBox="1">
            <a:spLocks/>
          </p:cNvSpPr>
          <p:nvPr/>
        </p:nvSpPr>
        <p:spPr bwMode="auto">
          <a:xfrm>
            <a:off x="395288" y="579082"/>
            <a:ext cx="5867289" cy="38279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实物资产管理中的内部控制</a:t>
            </a:r>
          </a:p>
          <a:p>
            <a:pPr indent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实物资产主要是指固定资产、存货等。如因保管不善、操作不当会引起的被盗、毁损、事故等。为保证实物资产的安全必须加强内部控制。</a:t>
            </a:r>
            <a:endParaRPr lang="zh-CN" altLang="en-US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166580" y="2468823"/>
            <a:ext cx="2042376" cy="2190490"/>
            <a:chOff x="4904962" y="700275"/>
            <a:chExt cx="3977338" cy="4265777"/>
          </a:xfrm>
        </p:grpSpPr>
        <p:grpSp>
          <p:nvGrpSpPr>
            <p:cNvPr id="42" name="组合 41"/>
            <p:cNvGrpSpPr/>
            <p:nvPr/>
          </p:nvGrpSpPr>
          <p:grpSpPr>
            <a:xfrm>
              <a:off x="7289351" y="4054504"/>
              <a:ext cx="606272" cy="6062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7" name="同心圆 6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651892" y="1904631"/>
              <a:ext cx="1808121" cy="180811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5" name="同心圆 6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826564" y="1001364"/>
              <a:ext cx="779989" cy="77998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7793067" y="700275"/>
              <a:ext cx="602178" cy="60217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093145" y="3890037"/>
              <a:ext cx="746758" cy="746758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601620" y="1881448"/>
              <a:ext cx="983050" cy="983049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57554" y="2729907"/>
              <a:ext cx="301089" cy="301089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904962" y="3312092"/>
              <a:ext cx="606272" cy="6062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6216039" y="3112010"/>
              <a:ext cx="301089" cy="301089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8276028" y="4359780"/>
              <a:ext cx="606272" cy="6062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同心圆 5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9353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75" name="文本占位符 1"/>
          <p:cNvSpPr txBox="1">
            <a:spLocks/>
          </p:cNvSpPr>
          <p:nvPr/>
        </p:nvSpPr>
        <p:spPr bwMode="auto">
          <a:xfrm>
            <a:off x="395289" y="527050"/>
            <a:ext cx="6626224" cy="14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5400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539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分工与授权控制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539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企业应当严格限制未经授权的人员接触和处置相关财产。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7" name="弦形 76"/>
          <p:cNvSpPr/>
          <p:nvPr/>
        </p:nvSpPr>
        <p:spPr bwMode="auto">
          <a:xfrm>
            <a:off x="290112" y="2145970"/>
            <a:ext cx="2095500" cy="1993900"/>
          </a:xfrm>
          <a:prstGeom prst="chord">
            <a:avLst>
              <a:gd name="adj1" fmla="val 12400382"/>
              <a:gd name="adj2" fmla="val 20005631"/>
            </a:avLst>
          </a:prstGeom>
          <a:noFill/>
          <a:ln w="25400" cap="flat" cmpd="sng" algn="ctr">
            <a:solidFill>
              <a:srgbClr val="42B0AB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8" name="弦形 77"/>
          <p:cNvSpPr/>
          <p:nvPr/>
        </p:nvSpPr>
        <p:spPr bwMode="auto">
          <a:xfrm flipV="1">
            <a:off x="290112" y="2144382"/>
            <a:ext cx="2095500" cy="1995488"/>
          </a:xfrm>
          <a:prstGeom prst="chord">
            <a:avLst>
              <a:gd name="adj1" fmla="val 12458398"/>
              <a:gd name="adj2" fmla="val 19966576"/>
            </a:avLst>
          </a:prstGeom>
          <a:noFill/>
          <a:ln w="25400" cap="flat" cmpd="sng" algn="ctr">
            <a:solidFill>
              <a:srgbClr val="42B0AB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9" name="TextBox 13"/>
          <p:cNvSpPr txBox="1">
            <a:spLocks noChangeArrowheads="1"/>
          </p:cNvSpPr>
          <p:nvPr/>
        </p:nvSpPr>
        <p:spPr bwMode="auto">
          <a:xfrm>
            <a:off x="729822" y="2265835"/>
            <a:ext cx="1162444" cy="38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资产购置</a:t>
            </a:r>
          </a:p>
        </p:txBody>
      </p:sp>
      <p:sp>
        <p:nvSpPr>
          <p:cNvPr id="80" name="TextBox 14"/>
          <p:cNvSpPr txBox="1">
            <a:spLocks noChangeArrowheads="1"/>
          </p:cNvSpPr>
          <p:nvPr/>
        </p:nvSpPr>
        <p:spPr bwMode="auto">
          <a:xfrm>
            <a:off x="801813" y="3609736"/>
            <a:ext cx="1158129" cy="38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资产审批</a:t>
            </a:r>
          </a:p>
        </p:txBody>
      </p:sp>
      <p:sp>
        <p:nvSpPr>
          <p:cNvPr id="81" name="TextBox 15"/>
          <p:cNvSpPr txBox="1">
            <a:spLocks noChangeArrowheads="1"/>
          </p:cNvSpPr>
          <p:nvPr/>
        </p:nvSpPr>
        <p:spPr bwMode="auto">
          <a:xfrm>
            <a:off x="801813" y="2925066"/>
            <a:ext cx="1162444" cy="41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相分离</a:t>
            </a:r>
          </a:p>
        </p:txBody>
      </p:sp>
      <p:sp>
        <p:nvSpPr>
          <p:cNvPr id="83" name="弦形 82"/>
          <p:cNvSpPr/>
          <p:nvPr/>
        </p:nvSpPr>
        <p:spPr bwMode="auto">
          <a:xfrm>
            <a:off x="4791070" y="2178977"/>
            <a:ext cx="2097087" cy="1924050"/>
          </a:xfrm>
          <a:prstGeom prst="chord">
            <a:avLst>
              <a:gd name="adj1" fmla="val 12400382"/>
              <a:gd name="adj2" fmla="val 20005631"/>
            </a:avLst>
          </a:prstGeom>
          <a:noFill/>
          <a:ln w="25400" cap="flat" cmpd="sng" algn="ctr">
            <a:solidFill>
              <a:srgbClr val="42B0AB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4" name="弦形 83"/>
          <p:cNvSpPr/>
          <p:nvPr/>
        </p:nvSpPr>
        <p:spPr bwMode="auto">
          <a:xfrm flipV="1">
            <a:off x="4791070" y="2125002"/>
            <a:ext cx="2097087" cy="1925637"/>
          </a:xfrm>
          <a:prstGeom prst="chord">
            <a:avLst>
              <a:gd name="adj1" fmla="val 12458398"/>
              <a:gd name="adj2" fmla="val 19966576"/>
            </a:avLst>
          </a:prstGeom>
          <a:noFill/>
          <a:ln w="25400" cap="flat" cmpd="sng" algn="ctr">
            <a:solidFill>
              <a:srgbClr val="42B0AB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5" name="TextBox 23"/>
          <p:cNvSpPr txBox="1">
            <a:spLocks noChangeArrowheads="1"/>
          </p:cNvSpPr>
          <p:nvPr/>
        </p:nvSpPr>
        <p:spPr bwMode="auto">
          <a:xfrm>
            <a:off x="5300533" y="2272247"/>
            <a:ext cx="1163325" cy="36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资产处置</a:t>
            </a:r>
          </a:p>
        </p:txBody>
      </p:sp>
      <p:sp>
        <p:nvSpPr>
          <p:cNvPr id="86" name="TextBox 24"/>
          <p:cNvSpPr txBox="1">
            <a:spLocks noChangeArrowheads="1"/>
          </p:cNvSpPr>
          <p:nvPr/>
        </p:nvSpPr>
        <p:spPr bwMode="auto">
          <a:xfrm>
            <a:off x="5303158" y="3537044"/>
            <a:ext cx="1159006" cy="36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资产审批</a:t>
            </a:r>
          </a:p>
        </p:txBody>
      </p:sp>
      <p:sp>
        <p:nvSpPr>
          <p:cNvPr id="87" name="TextBox 25"/>
          <p:cNvSpPr txBox="1">
            <a:spLocks noChangeArrowheads="1"/>
          </p:cNvSpPr>
          <p:nvPr/>
        </p:nvSpPr>
        <p:spPr bwMode="auto">
          <a:xfrm>
            <a:off x="5388222" y="2889044"/>
            <a:ext cx="1163325" cy="39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相分离</a:t>
            </a:r>
          </a:p>
        </p:txBody>
      </p:sp>
      <p:sp>
        <p:nvSpPr>
          <p:cNvPr id="89" name="弦形 88"/>
          <p:cNvSpPr/>
          <p:nvPr/>
        </p:nvSpPr>
        <p:spPr bwMode="auto">
          <a:xfrm>
            <a:off x="2312587" y="1982457"/>
            <a:ext cx="2573337" cy="2560638"/>
          </a:xfrm>
          <a:prstGeom prst="chord">
            <a:avLst>
              <a:gd name="adj1" fmla="val 12400382"/>
              <a:gd name="adj2" fmla="val 20005631"/>
            </a:avLst>
          </a:prstGeom>
          <a:noFill/>
          <a:ln w="25400" cap="flat" cmpd="sng" algn="ctr">
            <a:solidFill>
              <a:srgbClr val="42B0AB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0" name="弦形 89"/>
          <p:cNvSpPr/>
          <p:nvPr/>
        </p:nvSpPr>
        <p:spPr bwMode="auto">
          <a:xfrm flipV="1">
            <a:off x="2333853" y="1876375"/>
            <a:ext cx="2573337" cy="2292349"/>
          </a:xfrm>
          <a:prstGeom prst="chord">
            <a:avLst>
              <a:gd name="adj1" fmla="val 12458398"/>
              <a:gd name="adj2" fmla="val 19966576"/>
            </a:avLst>
          </a:prstGeom>
          <a:noFill/>
          <a:ln w="25400" cap="flat" cmpd="sng" algn="ctr">
            <a:solidFill>
              <a:srgbClr val="42B0AB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1" name="TextBox 28"/>
          <p:cNvSpPr txBox="1">
            <a:spLocks noChangeArrowheads="1"/>
          </p:cNvSpPr>
          <p:nvPr/>
        </p:nvSpPr>
        <p:spPr bwMode="auto">
          <a:xfrm>
            <a:off x="3072654" y="2081932"/>
            <a:ext cx="13092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实物资产保管人员</a:t>
            </a:r>
          </a:p>
        </p:txBody>
      </p:sp>
      <p:sp>
        <p:nvSpPr>
          <p:cNvPr id="92" name="TextBox 29"/>
          <p:cNvSpPr txBox="1">
            <a:spLocks noChangeArrowheads="1"/>
          </p:cNvSpPr>
          <p:nvPr/>
        </p:nvSpPr>
        <p:spPr bwMode="auto">
          <a:xfrm>
            <a:off x="3045615" y="3605466"/>
            <a:ext cx="1304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记账人员</a:t>
            </a:r>
          </a:p>
        </p:txBody>
      </p:sp>
      <p:sp>
        <p:nvSpPr>
          <p:cNvPr id="93" name="TextBox 30"/>
          <p:cNvSpPr txBox="1">
            <a:spLocks noChangeArrowheads="1"/>
          </p:cNvSpPr>
          <p:nvPr/>
        </p:nvSpPr>
        <p:spPr bwMode="auto">
          <a:xfrm>
            <a:off x="3183844" y="2932256"/>
            <a:ext cx="1309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相分离</a:t>
            </a:r>
          </a:p>
        </p:txBody>
      </p:sp>
      <p:grpSp>
        <p:nvGrpSpPr>
          <p:cNvPr id="94" name="组合 27"/>
          <p:cNvGrpSpPr>
            <a:grpSpLocks/>
          </p:cNvGrpSpPr>
          <p:nvPr/>
        </p:nvGrpSpPr>
        <p:grpSpPr bwMode="auto">
          <a:xfrm>
            <a:off x="466725" y="728663"/>
            <a:ext cx="433388" cy="431800"/>
            <a:chOff x="764534" y="1524914"/>
            <a:chExt cx="704850" cy="704850"/>
          </a:xfrm>
        </p:grpSpPr>
        <p:grpSp>
          <p:nvGrpSpPr>
            <p:cNvPr id="95" name="组合 9"/>
            <p:cNvGrpSpPr>
              <a:grpSpLocks/>
            </p:cNvGrpSpPr>
            <p:nvPr/>
          </p:nvGrpSpPr>
          <p:grpSpPr bwMode="auto">
            <a:xfrm>
              <a:off x="764534" y="1524914"/>
              <a:ext cx="704850" cy="704850"/>
              <a:chOff x="2231128" y="724920"/>
              <a:chExt cx="704850" cy="704850"/>
            </a:xfrm>
          </p:grpSpPr>
          <p:sp>
            <p:nvSpPr>
              <p:cNvPr id="97" name="矩形 96"/>
              <p:cNvSpPr/>
              <p:nvPr/>
            </p:nvSpPr>
            <p:spPr>
              <a:xfrm rot="2714157">
                <a:off x="2231128" y="724920"/>
                <a:ext cx="704850" cy="704850"/>
              </a:xfrm>
              <a:prstGeom prst="rect">
                <a:avLst/>
              </a:prstGeom>
              <a:solidFill>
                <a:srgbClr val="42B0A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714157">
                <a:off x="2282955" y="776557"/>
                <a:ext cx="601196" cy="601575"/>
              </a:xfrm>
              <a:prstGeom prst="rect">
                <a:avLst/>
              </a:prstGeom>
              <a:noFill/>
              <a:ln w="635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  <p:sp>
          <p:nvSpPr>
            <p:cNvPr id="96" name="内容占位符 1"/>
            <p:cNvSpPr txBox="1">
              <a:spLocks/>
            </p:cNvSpPr>
            <p:nvPr/>
          </p:nvSpPr>
          <p:spPr bwMode="auto">
            <a:xfrm>
              <a:off x="916890" y="1655084"/>
              <a:ext cx="446087" cy="399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1pPr>
              <a:lvl2pPr marL="742950" indent="-28575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2pPr>
              <a:lvl3pPr marL="11430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3pPr>
              <a:lvl4pPr marL="16002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4pPr>
              <a:lvl5pPr marL="20574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442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grpSp>
        <p:nvGrpSpPr>
          <p:cNvPr id="41" name="组合 40"/>
          <p:cNvGrpSpPr/>
          <p:nvPr/>
        </p:nvGrpSpPr>
        <p:grpSpPr>
          <a:xfrm>
            <a:off x="6166580" y="2468823"/>
            <a:ext cx="2042376" cy="2190490"/>
            <a:chOff x="4904962" y="700275"/>
            <a:chExt cx="3977338" cy="4265777"/>
          </a:xfrm>
        </p:grpSpPr>
        <p:grpSp>
          <p:nvGrpSpPr>
            <p:cNvPr id="42" name="组合 41"/>
            <p:cNvGrpSpPr/>
            <p:nvPr/>
          </p:nvGrpSpPr>
          <p:grpSpPr>
            <a:xfrm>
              <a:off x="7289351" y="4054504"/>
              <a:ext cx="606272" cy="6062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7" name="同心圆 6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651892" y="1904631"/>
              <a:ext cx="1808121" cy="180811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5" name="同心圆 6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826564" y="1001364"/>
              <a:ext cx="779989" cy="77998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7793067" y="700275"/>
              <a:ext cx="602178" cy="60217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093145" y="3890037"/>
              <a:ext cx="746758" cy="746758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601620" y="1881448"/>
              <a:ext cx="983050" cy="983049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57554" y="2729907"/>
              <a:ext cx="301089" cy="301089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904962" y="3312092"/>
              <a:ext cx="606272" cy="6062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6216039" y="3112010"/>
              <a:ext cx="301089" cy="301089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8276028" y="4359780"/>
              <a:ext cx="606272" cy="6062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同心圆 5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9" name="组合 3"/>
          <p:cNvGrpSpPr/>
          <p:nvPr/>
        </p:nvGrpSpPr>
        <p:grpSpPr>
          <a:xfrm>
            <a:off x="607549" y="840408"/>
            <a:ext cx="432296" cy="432296"/>
            <a:chOff x="764534" y="1524914"/>
            <a:chExt cx="704850" cy="704850"/>
          </a:xfrm>
          <a:solidFill>
            <a:srgbClr val="C4A77B"/>
          </a:solidFill>
        </p:grpSpPr>
        <p:grpSp>
          <p:nvGrpSpPr>
            <p:cNvPr id="30" name="组合 9"/>
            <p:cNvGrpSpPr/>
            <p:nvPr/>
          </p:nvGrpSpPr>
          <p:grpSpPr>
            <a:xfrm>
              <a:off x="764534" y="1524914"/>
              <a:ext cx="704850" cy="704850"/>
              <a:chOff x="2231128" y="724920"/>
              <a:chExt cx="704850" cy="704850"/>
            </a:xfrm>
            <a:grpFill/>
          </p:grpSpPr>
          <p:sp>
            <p:nvSpPr>
              <p:cNvPr id="32" name="矩形 31"/>
              <p:cNvSpPr/>
              <p:nvPr/>
            </p:nvSpPr>
            <p:spPr>
              <a:xfrm rot="2714157">
                <a:off x="2231128" y="724920"/>
                <a:ext cx="704850" cy="704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 rot="2714157">
                <a:off x="2282200" y="775593"/>
                <a:ext cx="602708" cy="602708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1" name="内容占位符 1"/>
            <p:cNvSpPr txBox="1">
              <a:spLocks/>
            </p:cNvSpPr>
            <p:nvPr/>
          </p:nvSpPr>
          <p:spPr>
            <a:xfrm>
              <a:off x="916890" y="1655084"/>
              <a:ext cx="446087" cy="399835"/>
            </a:xfrm>
            <a:prstGeom prst="rect">
              <a:avLst/>
            </a:prstGeom>
            <a:grpFill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占位符 1"/>
          <p:cNvSpPr txBox="1">
            <a:spLocks/>
          </p:cNvSpPr>
          <p:nvPr/>
        </p:nvSpPr>
        <p:spPr bwMode="auto">
          <a:xfrm>
            <a:off x="700992" y="750879"/>
            <a:ext cx="5533312" cy="34435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财产清查控制</a:t>
            </a:r>
          </a:p>
          <a:p>
            <a:pPr indent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企业单位应定期或不定期地对实物资产进行清查盘点，至少应当于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每年年末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对单位的实物资产进行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全面清查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，以确保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账实相符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42751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grpSp>
        <p:nvGrpSpPr>
          <p:cNvPr id="79" name="组合 2"/>
          <p:cNvGrpSpPr>
            <a:grpSpLocks/>
          </p:cNvGrpSpPr>
          <p:nvPr/>
        </p:nvGrpSpPr>
        <p:grpSpPr bwMode="auto">
          <a:xfrm>
            <a:off x="2098773" y="2117725"/>
            <a:ext cx="1595437" cy="1382713"/>
            <a:chOff x="2975573" y="2990925"/>
            <a:chExt cx="2162723" cy="1948834"/>
          </a:xfrm>
        </p:grpSpPr>
        <p:sp>
          <p:nvSpPr>
            <p:cNvPr id="80" name="Oval 21"/>
            <p:cNvSpPr>
              <a:spLocks noChangeArrowheads="1"/>
            </p:cNvSpPr>
            <p:nvPr/>
          </p:nvSpPr>
          <p:spPr bwMode="auto">
            <a:xfrm rot="17150482">
              <a:off x="2975938" y="3438053"/>
              <a:ext cx="1501341" cy="1502071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39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华文中宋" pitchFamily="2" charset="-122"/>
                <a:sym typeface="宋体" pitchFamily="2" charset="-122"/>
              </a:endParaRPr>
            </a:p>
          </p:txBody>
        </p:sp>
        <p:sp>
          <p:nvSpPr>
            <p:cNvPr id="81" name="Freeform 22"/>
            <p:cNvSpPr>
              <a:spLocks noChangeArrowheads="1"/>
            </p:cNvSpPr>
            <p:nvPr/>
          </p:nvSpPr>
          <p:spPr bwMode="auto">
            <a:xfrm rot="17150482">
              <a:off x="4052125" y="3001114"/>
              <a:ext cx="1096359" cy="1075982"/>
            </a:xfrm>
            <a:custGeom>
              <a:avLst/>
              <a:gdLst>
                <a:gd name="T0" fmla="*/ 175 w 453"/>
                <a:gd name="T1" fmla="*/ 0 h 445"/>
                <a:gd name="T2" fmla="*/ 453 w 453"/>
                <a:gd name="T3" fmla="*/ 200 h 445"/>
                <a:gd name="T4" fmla="*/ 266 w 453"/>
                <a:gd name="T5" fmla="*/ 445 h 445"/>
                <a:gd name="T6" fmla="*/ 0 w 453"/>
                <a:gd name="T7" fmla="*/ 230 h 445"/>
                <a:gd name="T8" fmla="*/ 175 w 453"/>
                <a:gd name="T9" fmla="*/ 0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"/>
                <a:gd name="T16" fmla="*/ 0 h 445"/>
                <a:gd name="T17" fmla="*/ 453 w 453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" h="445">
                  <a:moveTo>
                    <a:pt x="175" y="0"/>
                  </a:moveTo>
                  <a:cubicBezTo>
                    <a:pt x="148" y="159"/>
                    <a:pt x="291" y="280"/>
                    <a:pt x="453" y="200"/>
                  </a:cubicBezTo>
                  <a:cubicBezTo>
                    <a:pt x="266" y="445"/>
                    <a:pt x="266" y="445"/>
                    <a:pt x="266" y="445"/>
                  </a:cubicBezTo>
                  <a:cubicBezTo>
                    <a:pt x="300" y="268"/>
                    <a:pt x="146" y="162"/>
                    <a:pt x="0" y="230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39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华文中宋" pitchFamily="2" charset="-122"/>
                <a:sym typeface="宋体" pitchFamily="2" charset="-122"/>
              </a:endParaRPr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 rot="17150482">
              <a:off x="3081142" y="3545693"/>
              <a:ext cx="1288781" cy="12890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39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华文中宋" pitchFamily="2" charset="-122"/>
                <a:sym typeface="宋体" pitchFamily="2" charset="-122"/>
              </a:endParaRPr>
            </a:p>
          </p:txBody>
        </p:sp>
      </p:grpSp>
      <p:grpSp>
        <p:nvGrpSpPr>
          <p:cNvPr id="83" name="组合 3"/>
          <p:cNvGrpSpPr>
            <a:grpSpLocks/>
          </p:cNvGrpSpPr>
          <p:nvPr/>
        </p:nvGrpSpPr>
        <p:grpSpPr bwMode="auto">
          <a:xfrm>
            <a:off x="3367185" y="1492250"/>
            <a:ext cx="1243013" cy="1614488"/>
            <a:chOff x="4683845" y="2001050"/>
            <a:chExt cx="1880966" cy="2594278"/>
          </a:xfrm>
        </p:grpSpPr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 rot="17150482">
              <a:off x="5353230" y="3383746"/>
              <a:ext cx="1224438" cy="1198726"/>
            </a:xfrm>
            <a:custGeom>
              <a:avLst/>
              <a:gdLst>
                <a:gd name="T0" fmla="*/ 506 w 506"/>
                <a:gd name="T1" fmla="*/ 258 h 495"/>
                <a:gd name="T2" fmla="*/ 204 w 506"/>
                <a:gd name="T3" fmla="*/ 495 h 495"/>
                <a:gd name="T4" fmla="*/ 0 w 506"/>
                <a:gd name="T5" fmla="*/ 222 h 495"/>
                <a:gd name="T6" fmla="*/ 313 w 506"/>
                <a:gd name="T7" fmla="*/ 0 h 495"/>
                <a:gd name="T8" fmla="*/ 506 w 506"/>
                <a:gd name="T9" fmla="*/ 258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6"/>
                <a:gd name="T16" fmla="*/ 0 h 495"/>
                <a:gd name="T17" fmla="*/ 506 w 506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6" h="495">
                  <a:moveTo>
                    <a:pt x="506" y="258"/>
                  </a:moveTo>
                  <a:cubicBezTo>
                    <a:pt x="341" y="178"/>
                    <a:pt x="168" y="297"/>
                    <a:pt x="204" y="49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79" y="313"/>
                    <a:pt x="342" y="180"/>
                    <a:pt x="313" y="0"/>
                  </a:cubicBezTo>
                  <a:lnTo>
                    <a:pt x="506" y="258"/>
                  </a:lnTo>
                  <a:close/>
                </a:path>
              </a:pathLst>
            </a:custGeom>
            <a:solidFill>
              <a:srgbClr val="42B0AB"/>
            </a:solidFill>
            <a:ln>
              <a:noFill/>
            </a:ln>
            <a:extLst/>
          </p:spPr>
          <p:txBody>
            <a:bodyPr/>
            <a:lstStyle/>
            <a:p>
              <a:pPr defTabSz="914400">
                <a:defRPr/>
              </a:pPr>
              <a:endParaRPr lang="zh-CN" altLang="zh-CN" sz="2399" kern="0">
                <a:ea typeface="华文中宋" pitchFamily="2" charset="-122"/>
                <a:sym typeface="宋体" pitchFamily="2" charset="-122"/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/>
          </p:nvSpPr>
          <p:spPr bwMode="auto">
            <a:xfrm rot="17150482">
              <a:off x="4682759" y="2002136"/>
              <a:ext cx="1686153" cy="1683981"/>
            </a:xfrm>
            <a:prstGeom prst="ellipse">
              <a:avLst/>
            </a:prstGeom>
            <a:solidFill>
              <a:srgbClr val="42B0AB"/>
            </a:solidFill>
            <a:ln>
              <a:noFill/>
            </a:ln>
            <a:extLst/>
          </p:spPr>
          <p:txBody>
            <a:bodyPr/>
            <a:lstStyle/>
            <a:p>
              <a:pPr defTabSz="914400">
                <a:defRPr/>
              </a:pPr>
              <a:endParaRPr lang="zh-CN" altLang="zh-CN" sz="2399" kern="0">
                <a:ea typeface="华文中宋" pitchFamily="2" charset="-122"/>
                <a:sym typeface="宋体" pitchFamily="2" charset="-122"/>
              </a:endParaRPr>
            </a:p>
          </p:txBody>
        </p:sp>
        <p:sp>
          <p:nvSpPr>
            <p:cNvPr id="86" name="Oval 29"/>
            <p:cNvSpPr>
              <a:spLocks noChangeArrowheads="1"/>
            </p:cNvSpPr>
            <p:nvPr/>
          </p:nvSpPr>
          <p:spPr bwMode="auto">
            <a:xfrm rot="17150482">
              <a:off x="4801525" y="2120975"/>
              <a:ext cx="1443816" cy="1443754"/>
            </a:xfrm>
            <a:prstGeom prst="ellipse">
              <a:avLst/>
            </a:prstGeom>
            <a:solidFill>
              <a:srgbClr val="FFFFFF">
                <a:alpha val="89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defTabSz="914400">
                <a:defRPr/>
              </a:pPr>
              <a:endParaRPr lang="zh-CN" altLang="zh-CN" sz="2399" kern="0">
                <a:ea typeface="华文中宋" pitchFamily="2" charset="-122"/>
                <a:sym typeface="宋体" pitchFamily="2" charset="-122"/>
              </a:endParaRPr>
            </a:p>
          </p:txBody>
        </p:sp>
      </p:grpSp>
      <p:grpSp>
        <p:nvGrpSpPr>
          <p:cNvPr id="87" name="组合 4"/>
          <p:cNvGrpSpPr>
            <a:grpSpLocks/>
          </p:cNvGrpSpPr>
          <p:nvPr/>
        </p:nvGrpSpPr>
        <p:grpSpPr bwMode="auto">
          <a:xfrm>
            <a:off x="3925985" y="2578100"/>
            <a:ext cx="1625600" cy="1490663"/>
            <a:chOff x="5495158" y="3698044"/>
            <a:chExt cx="2638470" cy="2407255"/>
          </a:xfrm>
        </p:grpSpPr>
        <p:sp>
          <p:nvSpPr>
            <p:cNvPr id="88" name="Freeform 25"/>
            <p:cNvSpPr>
              <a:spLocks noChangeArrowheads="1"/>
            </p:cNvSpPr>
            <p:nvPr/>
          </p:nvSpPr>
          <p:spPr bwMode="auto">
            <a:xfrm rot="17150482">
              <a:off x="6806183" y="3706254"/>
              <a:ext cx="1335655" cy="1319235"/>
            </a:xfrm>
            <a:custGeom>
              <a:avLst/>
              <a:gdLst>
                <a:gd name="T0" fmla="*/ 211 w 552"/>
                <a:gd name="T1" fmla="*/ 0 h 545"/>
                <a:gd name="T2" fmla="*/ 552 w 552"/>
                <a:gd name="T3" fmla="*/ 227 h 545"/>
                <a:gd name="T4" fmla="*/ 320 w 552"/>
                <a:gd name="T5" fmla="*/ 545 h 545"/>
                <a:gd name="T6" fmla="*/ 0 w 552"/>
                <a:gd name="T7" fmla="*/ 289 h 545"/>
                <a:gd name="T8" fmla="*/ 211 w 552"/>
                <a:gd name="T9" fmla="*/ 0 h 5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2"/>
                <a:gd name="T16" fmla="*/ 0 h 545"/>
                <a:gd name="T17" fmla="*/ 552 w 552"/>
                <a:gd name="T18" fmla="*/ 545 h 5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2" h="545">
                  <a:moveTo>
                    <a:pt x="211" y="0"/>
                  </a:moveTo>
                  <a:cubicBezTo>
                    <a:pt x="185" y="186"/>
                    <a:pt x="357" y="331"/>
                    <a:pt x="552" y="227"/>
                  </a:cubicBezTo>
                  <a:cubicBezTo>
                    <a:pt x="320" y="545"/>
                    <a:pt x="320" y="545"/>
                    <a:pt x="320" y="545"/>
                  </a:cubicBezTo>
                  <a:cubicBezTo>
                    <a:pt x="359" y="327"/>
                    <a:pt x="169" y="207"/>
                    <a:pt x="0" y="289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39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华文中宋" pitchFamily="2" charset="-122"/>
                <a:sym typeface="宋体" pitchFamily="2" charset="-122"/>
              </a:endParaRPr>
            </a:p>
          </p:txBody>
        </p:sp>
        <p:sp>
          <p:nvSpPr>
            <p:cNvPr id="89" name="Oval 26"/>
            <p:cNvSpPr>
              <a:spLocks noChangeArrowheads="1"/>
            </p:cNvSpPr>
            <p:nvPr/>
          </p:nvSpPr>
          <p:spPr bwMode="auto">
            <a:xfrm rot="17150482">
              <a:off x="5495978" y="4256097"/>
              <a:ext cx="1848382" cy="1850021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399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华文中宋" pitchFamily="2" charset="-122"/>
                <a:sym typeface="宋体" pitchFamily="2" charset="-122"/>
              </a:endParaRPr>
            </a:p>
          </p:txBody>
        </p:sp>
        <p:sp>
          <p:nvSpPr>
            <p:cNvPr id="90" name="Oval 30"/>
            <p:cNvSpPr>
              <a:spLocks noChangeArrowheads="1"/>
            </p:cNvSpPr>
            <p:nvPr/>
          </p:nvSpPr>
          <p:spPr bwMode="auto">
            <a:xfrm rot="17150482">
              <a:off x="5628013" y="4388793"/>
              <a:ext cx="1586890" cy="1584629"/>
            </a:xfrm>
            <a:prstGeom prst="ellipse">
              <a:avLst/>
            </a:prstGeom>
            <a:solidFill>
              <a:srgbClr val="FFFFFF">
                <a:alpha val="88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66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华文中宋" pitchFamily="2" charset="-122"/>
                <a:sym typeface="宋体" pitchFamily="2" charset="-122"/>
              </a:endParaRPr>
            </a:p>
          </p:txBody>
        </p:sp>
      </p:grpSp>
      <p:grpSp>
        <p:nvGrpSpPr>
          <p:cNvPr id="91" name="组合 5"/>
          <p:cNvGrpSpPr>
            <a:grpSpLocks/>
          </p:cNvGrpSpPr>
          <p:nvPr/>
        </p:nvGrpSpPr>
        <p:grpSpPr bwMode="auto">
          <a:xfrm>
            <a:off x="5208685" y="2052638"/>
            <a:ext cx="1052513" cy="982662"/>
            <a:chOff x="7526776" y="2380159"/>
            <a:chExt cx="2172464" cy="2172361"/>
          </a:xfrm>
        </p:grpSpPr>
        <p:sp>
          <p:nvSpPr>
            <p:cNvPr id="92" name="Oval 27"/>
            <p:cNvSpPr>
              <a:spLocks noChangeArrowheads="1"/>
            </p:cNvSpPr>
            <p:nvPr/>
          </p:nvSpPr>
          <p:spPr bwMode="auto">
            <a:xfrm rot="17150482">
              <a:off x="7526829" y="2380106"/>
              <a:ext cx="2172361" cy="2172464"/>
            </a:xfrm>
            <a:prstGeom prst="ellipse">
              <a:avLst/>
            </a:prstGeom>
            <a:solidFill>
              <a:srgbClr val="40A693"/>
            </a:solidFill>
            <a:ln>
              <a:noFill/>
            </a:ln>
            <a:extLst/>
          </p:spPr>
          <p:txBody>
            <a:bodyPr/>
            <a:lstStyle/>
            <a:p>
              <a:pPr defTabSz="914400">
                <a:defRPr/>
              </a:pPr>
              <a:endParaRPr lang="zh-CN" altLang="zh-CN" sz="2399" kern="0">
                <a:ea typeface="华文中宋" pitchFamily="2" charset="-122"/>
                <a:sym typeface="宋体" pitchFamily="2" charset="-122"/>
              </a:endParaRPr>
            </a:p>
          </p:txBody>
        </p:sp>
        <p:sp>
          <p:nvSpPr>
            <p:cNvPr id="93" name="Oval 31"/>
            <p:cNvSpPr>
              <a:spLocks noChangeArrowheads="1"/>
            </p:cNvSpPr>
            <p:nvPr/>
          </p:nvSpPr>
          <p:spPr bwMode="auto">
            <a:xfrm rot="17150482">
              <a:off x="7681245" y="2534113"/>
              <a:ext cx="1863528" cy="1864451"/>
            </a:xfrm>
            <a:prstGeom prst="ellipse">
              <a:avLst/>
            </a:prstGeom>
            <a:solidFill>
              <a:srgbClr val="FFFFFF">
                <a:alpha val="88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defTabSz="914400">
                <a:defRPr/>
              </a:pPr>
              <a:endParaRPr lang="zh-CN" altLang="zh-CN" sz="2399" kern="0" dirty="0">
                <a:ea typeface="华文中宋" pitchFamily="2" charset="-122"/>
                <a:sym typeface="宋体" pitchFamily="2" charset="-122"/>
              </a:endParaRPr>
            </a:p>
          </p:txBody>
        </p:sp>
      </p:grpSp>
      <p:sp>
        <p:nvSpPr>
          <p:cNvPr id="94" name="TextBox 38"/>
          <p:cNvSpPr>
            <a:spLocks noChangeArrowheads="1"/>
          </p:cNvSpPr>
          <p:nvPr/>
        </p:nvSpPr>
        <p:spPr bwMode="auto">
          <a:xfrm>
            <a:off x="2365473" y="2771775"/>
            <a:ext cx="50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方正黑体简体"/>
              </a:rPr>
              <a:t>01</a:t>
            </a:r>
            <a:endParaRPr lang="zh-CN" altLang="en-US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方正黑体简体"/>
            </a:endParaRPr>
          </a:p>
        </p:txBody>
      </p:sp>
      <p:sp>
        <p:nvSpPr>
          <p:cNvPr id="95" name="TextBox 39"/>
          <p:cNvSpPr>
            <a:spLocks noChangeArrowheads="1"/>
          </p:cNvSpPr>
          <p:nvPr/>
        </p:nvSpPr>
        <p:spPr bwMode="auto">
          <a:xfrm>
            <a:off x="3668810" y="1825625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方正黑体简体"/>
              </a:rPr>
              <a:t>02</a:t>
            </a:r>
            <a:endParaRPr lang="zh-CN" altLang="en-US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方正黑体简体"/>
            </a:endParaRPr>
          </a:p>
        </p:txBody>
      </p:sp>
      <p:sp>
        <p:nvSpPr>
          <p:cNvPr id="96" name="TextBox 40"/>
          <p:cNvSpPr>
            <a:spLocks noChangeArrowheads="1"/>
          </p:cNvSpPr>
          <p:nvPr/>
        </p:nvSpPr>
        <p:spPr bwMode="auto">
          <a:xfrm>
            <a:off x="4253010" y="3300413"/>
            <a:ext cx="50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方正黑体简体"/>
              </a:rPr>
              <a:t>03</a:t>
            </a:r>
            <a:endParaRPr lang="zh-CN" altLang="en-US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方正黑体简体"/>
            </a:endParaRPr>
          </a:p>
        </p:txBody>
      </p:sp>
      <p:sp>
        <p:nvSpPr>
          <p:cNvPr id="97" name="TextBox 55"/>
          <p:cNvSpPr>
            <a:spLocks noChangeArrowheads="1"/>
          </p:cNvSpPr>
          <p:nvPr/>
        </p:nvSpPr>
        <p:spPr bwMode="auto">
          <a:xfrm>
            <a:off x="365223" y="1025525"/>
            <a:ext cx="2967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由资产清查小组对本单位的实物资产进行清点，填写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实物资产清查盘点表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8" name="TextBox 60"/>
          <p:cNvSpPr>
            <a:spLocks noChangeArrowheads="1"/>
          </p:cNvSpPr>
          <p:nvPr/>
        </p:nvSpPr>
        <p:spPr bwMode="auto">
          <a:xfrm>
            <a:off x="5094418" y="1025525"/>
            <a:ext cx="1795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财务部门进行账务处理。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9" name="TextBox 65"/>
          <p:cNvSpPr>
            <a:spLocks noChangeArrowheads="1"/>
          </p:cNvSpPr>
          <p:nvPr/>
        </p:nvSpPr>
        <p:spPr bwMode="auto">
          <a:xfrm>
            <a:off x="454123" y="3500438"/>
            <a:ext cx="2792412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由单位负责人、财务人员、资产管理处相关人员组成资产清查小组，具体负责清查工作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476973" y="23034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109217" y="3564236"/>
            <a:ext cx="1873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报请清查小组负责人签字确认</a:t>
            </a:r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35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22033"/>
            <a:ext cx="4367174" cy="994172"/>
            <a:chOff x="0" y="-122033"/>
            <a:chExt cx="4367174" cy="994172"/>
          </a:xfrm>
        </p:grpSpPr>
        <p:sp>
          <p:nvSpPr>
            <p:cNvPr id="10" name="矩形 9"/>
            <p:cNvSpPr/>
            <p:nvPr/>
          </p:nvSpPr>
          <p:spPr>
            <a:xfrm>
              <a:off x="0" y="152400"/>
              <a:ext cx="4367174" cy="4191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>
              <a:off x="348253" y="-122033"/>
              <a:ext cx="1326164" cy="9941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000" dirty="0" smtClean="0">
                  <a:solidFill>
                    <a:srgbClr val="235D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结束语</a:t>
              </a:r>
              <a:endParaRPr lang="zh-CN" altLang="en-US" sz="2000" dirty="0">
                <a:solidFill>
                  <a:srgbClr val="235D6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32" name="折角形 31"/>
          <p:cNvSpPr/>
          <p:nvPr/>
        </p:nvSpPr>
        <p:spPr bwMode="auto">
          <a:xfrm>
            <a:off x="380125" y="948300"/>
            <a:ext cx="6403447" cy="2956997"/>
          </a:xfrm>
          <a:prstGeom prst="foldedCorner">
            <a:avLst/>
          </a:prstGeom>
          <a:solidFill>
            <a:srgbClr val="178695">
              <a:alpha val="9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38426" y="1042975"/>
            <a:ext cx="600524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9pPr>
          </a:lstStyle>
          <a:p>
            <a:pPr lvl="0" indent="457200" defTabSz="914400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内部控制制度存在于所有的经济活动中，会计只是其中的一部分。在会计中应用最多的是内部牵制制度，最初的目的是为了保证账目记录正确、防止舞弊、保证资产安全。一般都是采用岗位分工控制、授权审批控制，以及财产清查控制来实现内部会计控制的目标。</a:t>
            </a:r>
          </a:p>
        </p:txBody>
      </p:sp>
      <p:grpSp>
        <p:nvGrpSpPr>
          <p:cNvPr id="34" name="Shape 498"/>
          <p:cNvGrpSpPr/>
          <p:nvPr/>
        </p:nvGrpSpPr>
        <p:grpSpPr>
          <a:xfrm>
            <a:off x="6329534" y="1881963"/>
            <a:ext cx="1304643" cy="1605515"/>
            <a:chOff x="1923675" y="1633650"/>
            <a:chExt cx="436000" cy="435975"/>
          </a:xfrm>
          <a:solidFill>
            <a:srgbClr val="BBE0E3">
              <a:lumMod val="75000"/>
            </a:srgbClr>
          </a:solidFill>
        </p:grpSpPr>
        <p:sp>
          <p:nvSpPr>
            <p:cNvPr id="35" name="Shape 49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grpFill/>
            <a:ln w="2540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endParaRPr>
            </a:p>
          </p:txBody>
        </p:sp>
        <p:sp>
          <p:nvSpPr>
            <p:cNvPr id="36" name="Shape 50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grpFill/>
            <a:ln w="2540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endParaRPr>
            </a:p>
          </p:txBody>
        </p:sp>
        <p:sp>
          <p:nvSpPr>
            <p:cNvPr id="37" name="Shape 50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grpFill/>
            <a:ln w="2540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endParaRPr>
            </a:p>
          </p:txBody>
        </p:sp>
        <p:sp>
          <p:nvSpPr>
            <p:cNvPr id="38" name="Shape 50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grpFill/>
            <a:ln w="2540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endParaRPr>
            </a:p>
          </p:txBody>
        </p:sp>
        <p:sp>
          <p:nvSpPr>
            <p:cNvPr id="39" name="Shape 50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grpFill/>
            <a:ln w="2540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endParaRPr>
            </a:p>
          </p:txBody>
        </p:sp>
        <p:sp>
          <p:nvSpPr>
            <p:cNvPr id="40" name="Shape 50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grpFill/>
            <a:ln w="2540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-1076325" y="646532"/>
            <a:ext cx="97250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332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矩形 9"/>
          <p:cNvSpPr/>
          <p:nvPr>
            <p:custDataLst>
              <p:tags r:id="rId1"/>
            </p:custDataLst>
          </p:nvPr>
        </p:nvSpPr>
        <p:spPr>
          <a:xfrm>
            <a:off x="-250058" y="1531167"/>
            <a:ext cx="9414165" cy="1706941"/>
          </a:xfrm>
          <a:prstGeom prst="rect">
            <a:avLst/>
          </a:prstGeom>
          <a:solidFill>
            <a:srgbClr val="178695"/>
          </a:solidFill>
          <a:ln w="381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PA_椭圆 7"/>
          <p:cNvSpPr/>
          <p:nvPr>
            <p:custDataLst>
              <p:tags r:id="rId2"/>
            </p:custDataLst>
          </p:nvPr>
        </p:nvSpPr>
        <p:spPr>
          <a:xfrm>
            <a:off x="684045" y="3249500"/>
            <a:ext cx="628790" cy="6287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5" name="PA_椭圆 5"/>
          <p:cNvSpPr/>
          <p:nvPr>
            <p:custDataLst>
              <p:tags r:id="rId3"/>
            </p:custDataLst>
          </p:nvPr>
        </p:nvSpPr>
        <p:spPr>
          <a:xfrm>
            <a:off x="2788400" y="2949877"/>
            <a:ext cx="508464" cy="5084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6" name="PA_椭圆 11"/>
          <p:cNvSpPr/>
          <p:nvPr>
            <p:custDataLst>
              <p:tags r:id="rId4"/>
            </p:custDataLst>
          </p:nvPr>
        </p:nvSpPr>
        <p:spPr>
          <a:xfrm>
            <a:off x="-432098" y="1776210"/>
            <a:ext cx="840416" cy="8404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" name="PA_椭圆 13"/>
          <p:cNvSpPr/>
          <p:nvPr>
            <p:custDataLst>
              <p:tags r:id="rId5"/>
            </p:custDataLst>
          </p:nvPr>
        </p:nvSpPr>
        <p:spPr>
          <a:xfrm>
            <a:off x="1987651" y="3789098"/>
            <a:ext cx="616951" cy="61695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8" name="PA_椭圆 3"/>
          <p:cNvSpPr/>
          <p:nvPr>
            <p:custDataLst>
              <p:tags r:id="rId6"/>
            </p:custDataLst>
          </p:nvPr>
        </p:nvSpPr>
        <p:spPr>
          <a:xfrm>
            <a:off x="518062" y="1067948"/>
            <a:ext cx="2656163" cy="26561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1" name="PA_椭圆 6"/>
          <p:cNvSpPr/>
          <p:nvPr>
            <p:custDataLst>
              <p:tags r:id="rId7"/>
            </p:custDataLst>
          </p:nvPr>
        </p:nvSpPr>
        <p:spPr>
          <a:xfrm>
            <a:off x="705353" y="931529"/>
            <a:ext cx="622370" cy="6223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2" name="PA_椭圆 8"/>
          <p:cNvSpPr/>
          <p:nvPr>
            <p:custDataLst>
              <p:tags r:id="rId8"/>
            </p:custDataLst>
          </p:nvPr>
        </p:nvSpPr>
        <p:spPr>
          <a:xfrm>
            <a:off x="2769104" y="1250834"/>
            <a:ext cx="547058" cy="5470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3" name="矩形 22"/>
          <p:cNvSpPr/>
          <p:nvPr/>
        </p:nvSpPr>
        <p:spPr>
          <a:xfrm>
            <a:off x="4211069" y="1822113"/>
            <a:ext cx="3426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THANKS!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93107" y="2022211"/>
            <a:ext cx="1306072" cy="850317"/>
            <a:chOff x="2409665" y="939861"/>
            <a:chExt cx="5638961" cy="3959164"/>
          </a:xfrm>
          <a:solidFill>
            <a:srgbClr val="178695"/>
          </a:solidFill>
        </p:grpSpPr>
        <p:sp>
          <p:nvSpPr>
            <p:cNvPr id="25" name="流程图: 联系 2"/>
            <p:cNvSpPr/>
            <p:nvPr/>
          </p:nvSpPr>
          <p:spPr>
            <a:xfrm>
              <a:off x="3884040" y="1024462"/>
              <a:ext cx="2680685" cy="3874563"/>
            </a:xfrm>
            <a:custGeom>
              <a:avLst/>
              <a:gdLst/>
              <a:ahLst/>
              <a:cxnLst/>
              <a:rect l="l" t="t" r="r" b="b"/>
              <a:pathLst>
                <a:path w="2680685" h="3874563">
                  <a:moveTo>
                    <a:pt x="1049911" y="1326547"/>
                  </a:moveTo>
                  <a:lnTo>
                    <a:pt x="1130886" y="1416545"/>
                  </a:lnTo>
                  <a:lnTo>
                    <a:pt x="1130989" y="1416517"/>
                  </a:lnTo>
                  <a:lnTo>
                    <a:pt x="1312935" y="1622593"/>
                  </a:lnTo>
                  <a:lnTo>
                    <a:pt x="1164126" y="2754124"/>
                  </a:lnTo>
                  <a:lnTo>
                    <a:pt x="1330469" y="3179256"/>
                  </a:lnTo>
                  <a:cubicBezTo>
                    <a:pt x="1393318" y="3185424"/>
                    <a:pt x="1456167" y="2747966"/>
                    <a:pt x="1519023" y="2754127"/>
                  </a:cubicBezTo>
                  <a:lnTo>
                    <a:pt x="1368996" y="1613275"/>
                  </a:lnTo>
                  <a:lnTo>
                    <a:pt x="1547978" y="1410556"/>
                  </a:lnTo>
                  <a:lnTo>
                    <a:pt x="1549687" y="1411027"/>
                  </a:lnTo>
                  <a:lnTo>
                    <a:pt x="1625697" y="1326547"/>
                  </a:lnTo>
                  <a:lnTo>
                    <a:pt x="1740228" y="1463512"/>
                  </a:lnTo>
                  <a:lnTo>
                    <a:pt x="2163777" y="1580180"/>
                  </a:lnTo>
                  <a:lnTo>
                    <a:pt x="2163105" y="1571541"/>
                  </a:lnTo>
                  <a:lnTo>
                    <a:pt x="2369061" y="1628276"/>
                  </a:lnTo>
                  <a:lnTo>
                    <a:pt x="2376321" y="1626429"/>
                  </a:lnTo>
                  <a:lnTo>
                    <a:pt x="2619825" y="2583371"/>
                  </a:lnTo>
                  <a:lnTo>
                    <a:pt x="2622880" y="2582594"/>
                  </a:lnTo>
                  <a:lnTo>
                    <a:pt x="2678814" y="2802409"/>
                  </a:lnTo>
                  <a:lnTo>
                    <a:pt x="2680685" y="2803247"/>
                  </a:lnTo>
                  <a:lnTo>
                    <a:pt x="2208786" y="3856531"/>
                  </a:lnTo>
                  <a:lnTo>
                    <a:pt x="2208786" y="3871389"/>
                  </a:lnTo>
                  <a:lnTo>
                    <a:pt x="2049180" y="3871389"/>
                  </a:lnTo>
                  <a:lnTo>
                    <a:pt x="2049443" y="3874563"/>
                  </a:lnTo>
                  <a:lnTo>
                    <a:pt x="648500" y="3874563"/>
                  </a:lnTo>
                  <a:lnTo>
                    <a:pt x="648762" y="3871389"/>
                  </a:lnTo>
                  <a:lnTo>
                    <a:pt x="456186" y="3871389"/>
                  </a:lnTo>
                  <a:lnTo>
                    <a:pt x="456186" y="3867966"/>
                  </a:lnTo>
                  <a:lnTo>
                    <a:pt x="0" y="2849753"/>
                  </a:lnTo>
                  <a:lnTo>
                    <a:pt x="1070" y="2845549"/>
                  </a:lnTo>
                  <a:lnTo>
                    <a:pt x="3080" y="2844648"/>
                  </a:lnTo>
                  <a:lnTo>
                    <a:pt x="1407" y="2844222"/>
                  </a:lnTo>
                  <a:lnTo>
                    <a:pt x="309256" y="1634409"/>
                  </a:lnTo>
                  <a:lnTo>
                    <a:pt x="492252" y="1583998"/>
                  </a:lnTo>
                  <a:lnTo>
                    <a:pt x="491584" y="1592643"/>
                  </a:lnTo>
                  <a:lnTo>
                    <a:pt x="927899" y="1472458"/>
                  </a:lnTo>
                  <a:close/>
                  <a:moveTo>
                    <a:pt x="1330482" y="0"/>
                  </a:moveTo>
                  <a:cubicBezTo>
                    <a:pt x="1677575" y="0"/>
                    <a:pt x="1958952" y="281376"/>
                    <a:pt x="1958952" y="628469"/>
                  </a:cubicBezTo>
                  <a:cubicBezTo>
                    <a:pt x="1958952" y="975562"/>
                    <a:pt x="1677575" y="1256939"/>
                    <a:pt x="1330482" y="1256939"/>
                  </a:cubicBezTo>
                  <a:cubicBezTo>
                    <a:pt x="983390" y="1256939"/>
                    <a:pt x="702013" y="975562"/>
                    <a:pt x="702013" y="628469"/>
                  </a:cubicBezTo>
                  <a:cubicBezTo>
                    <a:pt x="702013" y="281376"/>
                    <a:pt x="983390" y="0"/>
                    <a:pt x="133048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27" name="流程图: 联系 2"/>
            <p:cNvSpPr/>
            <p:nvPr/>
          </p:nvSpPr>
          <p:spPr>
            <a:xfrm>
              <a:off x="2409665" y="939861"/>
              <a:ext cx="1914686" cy="2767416"/>
            </a:xfrm>
            <a:custGeom>
              <a:avLst/>
              <a:gdLst/>
              <a:ahLst/>
              <a:cxnLst/>
              <a:rect l="l" t="t" r="r" b="b"/>
              <a:pathLst>
                <a:path w="2680685" h="3874563">
                  <a:moveTo>
                    <a:pt x="1049911" y="1326547"/>
                  </a:moveTo>
                  <a:lnTo>
                    <a:pt x="1130886" y="1416545"/>
                  </a:lnTo>
                  <a:lnTo>
                    <a:pt x="1130989" y="1416517"/>
                  </a:lnTo>
                  <a:lnTo>
                    <a:pt x="1312935" y="1622593"/>
                  </a:lnTo>
                  <a:lnTo>
                    <a:pt x="1164126" y="2754124"/>
                  </a:lnTo>
                  <a:lnTo>
                    <a:pt x="1330469" y="3179256"/>
                  </a:lnTo>
                  <a:cubicBezTo>
                    <a:pt x="1393318" y="3185424"/>
                    <a:pt x="1456167" y="2747966"/>
                    <a:pt x="1519023" y="2754127"/>
                  </a:cubicBezTo>
                  <a:lnTo>
                    <a:pt x="1368996" y="1613275"/>
                  </a:lnTo>
                  <a:lnTo>
                    <a:pt x="1547978" y="1410556"/>
                  </a:lnTo>
                  <a:lnTo>
                    <a:pt x="1549687" y="1411027"/>
                  </a:lnTo>
                  <a:lnTo>
                    <a:pt x="1625697" y="1326547"/>
                  </a:lnTo>
                  <a:lnTo>
                    <a:pt x="1740228" y="1463512"/>
                  </a:lnTo>
                  <a:lnTo>
                    <a:pt x="2163777" y="1580180"/>
                  </a:lnTo>
                  <a:lnTo>
                    <a:pt x="2163105" y="1571541"/>
                  </a:lnTo>
                  <a:lnTo>
                    <a:pt x="2369061" y="1628276"/>
                  </a:lnTo>
                  <a:lnTo>
                    <a:pt x="2376321" y="1626429"/>
                  </a:lnTo>
                  <a:lnTo>
                    <a:pt x="2619825" y="2583371"/>
                  </a:lnTo>
                  <a:lnTo>
                    <a:pt x="2622880" y="2582594"/>
                  </a:lnTo>
                  <a:lnTo>
                    <a:pt x="2678814" y="2802409"/>
                  </a:lnTo>
                  <a:lnTo>
                    <a:pt x="2680685" y="2803247"/>
                  </a:lnTo>
                  <a:lnTo>
                    <a:pt x="2208786" y="3856531"/>
                  </a:lnTo>
                  <a:lnTo>
                    <a:pt x="2208786" y="3871389"/>
                  </a:lnTo>
                  <a:lnTo>
                    <a:pt x="2049180" y="3871389"/>
                  </a:lnTo>
                  <a:lnTo>
                    <a:pt x="2049443" y="3874563"/>
                  </a:lnTo>
                  <a:lnTo>
                    <a:pt x="648500" y="3874563"/>
                  </a:lnTo>
                  <a:lnTo>
                    <a:pt x="648762" y="3871389"/>
                  </a:lnTo>
                  <a:lnTo>
                    <a:pt x="456186" y="3871389"/>
                  </a:lnTo>
                  <a:lnTo>
                    <a:pt x="456186" y="3867966"/>
                  </a:lnTo>
                  <a:lnTo>
                    <a:pt x="0" y="2849753"/>
                  </a:lnTo>
                  <a:lnTo>
                    <a:pt x="1070" y="2845549"/>
                  </a:lnTo>
                  <a:lnTo>
                    <a:pt x="3080" y="2844648"/>
                  </a:lnTo>
                  <a:lnTo>
                    <a:pt x="1407" y="2844222"/>
                  </a:lnTo>
                  <a:lnTo>
                    <a:pt x="309256" y="1634409"/>
                  </a:lnTo>
                  <a:lnTo>
                    <a:pt x="492252" y="1583998"/>
                  </a:lnTo>
                  <a:lnTo>
                    <a:pt x="491584" y="1592643"/>
                  </a:lnTo>
                  <a:lnTo>
                    <a:pt x="927899" y="1472458"/>
                  </a:lnTo>
                  <a:close/>
                  <a:moveTo>
                    <a:pt x="1330482" y="0"/>
                  </a:moveTo>
                  <a:cubicBezTo>
                    <a:pt x="1677575" y="0"/>
                    <a:pt x="1958952" y="281376"/>
                    <a:pt x="1958952" y="628469"/>
                  </a:cubicBezTo>
                  <a:cubicBezTo>
                    <a:pt x="1958952" y="975562"/>
                    <a:pt x="1677575" y="1256939"/>
                    <a:pt x="1330482" y="1256939"/>
                  </a:cubicBezTo>
                  <a:cubicBezTo>
                    <a:pt x="983390" y="1256939"/>
                    <a:pt x="702013" y="975562"/>
                    <a:pt x="702013" y="628469"/>
                  </a:cubicBezTo>
                  <a:cubicBezTo>
                    <a:pt x="702013" y="281376"/>
                    <a:pt x="983390" y="0"/>
                    <a:pt x="133048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28" name="流程图: 联系 2"/>
            <p:cNvSpPr/>
            <p:nvPr/>
          </p:nvSpPr>
          <p:spPr>
            <a:xfrm>
              <a:off x="6133940" y="939861"/>
              <a:ext cx="1914686" cy="2767416"/>
            </a:xfrm>
            <a:custGeom>
              <a:avLst/>
              <a:gdLst/>
              <a:ahLst/>
              <a:cxnLst/>
              <a:rect l="l" t="t" r="r" b="b"/>
              <a:pathLst>
                <a:path w="2680685" h="3874563">
                  <a:moveTo>
                    <a:pt x="1049911" y="1326547"/>
                  </a:moveTo>
                  <a:lnTo>
                    <a:pt x="1130886" y="1416545"/>
                  </a:lnTo>
                  <a:lnTo>
                    <a:pt x="1130989" y="1416517"/>
                  </a:lnTo>
                  <a:lnTo>
                    <a:pt x="1312935" y="1622593"/>
                  </a:lnTo>
                  <a:lnTo>
                    <a:pt x="1164126" y="2754124"/>
                  </a:lnTo>
                  <a:lnTo>
                    <a:pt x="1330469" y="3179256"/>
                  </a:lnTo>
                  <a:cubicBezTo>
                    <a:pt x="1393318" y="3185424"/>
                    <a:pt x="1456167" y="2747966"/>
                    <a:pt x="1519023" y="2754127"/>
                  </a:cubicBezTo>
                  <a:lnTo>
                    <a:pt x="1368996" y="1613275"/>
                  </a:lnTo>
                  <a:lnTo>
                    <a:pt x="1547978" y="1410556"/>
                  </a:lnTo>
                  <a:lnTo>
                    <a:pt x="1549687" y="1411027"/>
                  </a:lnTo>
                  <a:lnTo>
                    <a:pt x="1625697" y="1326547"/>
                  </a:lnTo>
                  <a:lnTo>
                    <a:pt x="1740228" y="1463512"/>
                  </a:lnTo>
                  <a:lnTo>
                    <a:pt x="2163777" y="1580180"/>
                  </a:lnTo>
                  <a:lnTo>
                    <a:pt x="2163105" y="1571541"/>
                  </a:lnTo>
                  <a:lnTo>
                    <a:pt x="2369061" y="1628276"/>
                  </a:lnTo>
                  <a:lnTo>
                    <a:pt x="2376321" y="1626429"/>
                  </a:lnTo>
                  <a:lnTo>
                    <a:pt x="2619825" y="2583371"/>
                  </a:lnTo>
                  <a:lnTo>
                    <a:pt x="2622880" y="2582594"/>
                  </a:lnTo>
                  <a:lnTo>
                    <a:pt x="2678814" y="2802409"/>
                  </a:lnTo>
                  <a:lnTo>
                    <a:pt x="2680685" y="2803247"/>
                  </a:lnTo>
                  <a:lnTo>
                    <a:pt x="2208786" y="3856531"/>
                  </a:lnTo>
                  <a:lnTo>
                    <a:pt x="2208786" y="3871389"/>
                  </a:lnTo>
                  <a:lnTo>
                    <a:pt x="2049180" y="3871389"/>
                  </a:lnTo>
                  <a:lnTo>
                    <a:pt x="2049443" y="3874563"/>
                  </a:lnTo>
                  <a:lnTo>
                    <a:pt x="648500" y="3874563"/>
                  </a:lnTo>
                  <a:lnTo>
                    <a:pt x="648762" y="3871389"/>
                  </a:lnTo>
                  <a:lnTo>
                    <a:pt x="456186" y="3871389"/>
                  </a:lnTo>
                  <a:lnTo>
                    <a:pt x="456186" y="3867966"/>
                  </a:lnTo>
                  <a:lnTo>
                    <a:pt x="0" y="2849753"/>
                  </a:lnTo>
                  <a:lnTo>
                    <a:pt x="1070" y="2845549"/>
                  </a:lnTo>
                  <a:lnTo>
                    <a:pt x="3080" y="2844648"/>
                  </a:lnTo>
                  <a:lnTo>
                    <a:pt x="1407" y="2844222"/>
                  </a:lnTo>
                  <a:lnTo>
                    <a:pt x="309256" y="1634409"/>
                  </a:lnTo>
                  <a:lnTo>
                    <a:pt x="492252" y="1583998"/>
                  </a:lnTo>
                  <a:lnTo>
                    <a:pt x="491584" y="1592643"/>
                  </a:lnTo>
                  <a:lnTo>
                    <a:pt x="927899" y="1472458"/>
                  </a:lnTo>
                  <a:close/>
                  <a:moveTo>
                    <a:pt x="1330482" y="0"/>
                  </a:moveTo>
                  <a:cubicBezTo>
                    <a:pt x="1677575" y="0"/>
                    <a:pt x="1958952" y="281376"/>
                    <a:pt x="1958952" y="628469"/>
                  </a:cubicBezTo>
                  <a:cubicBezTo>
                    <a:pt x="1958952" y="975562"/>
                    <a:pt x="1677575" y="1256939"/>
                    <a:pt x="1330482" y="1256939"/>
                  </a:cubicBezTo>
                  <a:cubicBezTo>
                    <a:pt x="983390" y="1256939"/>
                    <a:pt x="702013" y="975562"/>
                    <a:pt x="702013" y="628469"/>
                  </a:cubicBezTo>
                  <a:cubicBezTo>
                    <a:pt x="702013" y="281376"/>
                    <a:pt x="983390" y="0"/>
                    <a:pt x="133048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</p:spTree>
    <p:extLst>
      <p:ext uri="{BB962C8B-B14F-4D97-AF65-F5344CB8AC3E}">
        <p14:creationId xmlns:p14="http://schemas.microsoft.com/office/powerpoint/2010/main" val="4048697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410693"/>
            <a:ext cx="9144000" cy="1621585"/>
          </a:xfrm>
          <a:prstGeom prst="rect">
            <a:avLst/>
          </a:prstGeom>
          <a:solidFill>
            <a:srgbClr val="17869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1224078" y="2836764"/>
            <a:ext cx="6541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会计中的内部控制</a:t>
            </a:r>
          </a:p>
        </p:txBody>
      </p:sp>
      <p:sp>
        <p:nvSpPr>
          <p:cNvPr id="6" name="椭圆 5"/>
          <p:cNvSpPr/>
          <p:nvPr/>
        </p:nvSpPr>
        <p:spPr>
          <a:xfrm>
            <a:off x="4135645" y="1634673"/>
            <a:ext cx="508464" cy="508464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54230" y="504481"/>
            <a:ext cx="622370" cy="62237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12560" y="1412340"/>
            <a:ext cx="577566" cy="57756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73724" y="57510"/>
            <a:ext cx="547058" cy="547058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81782" y="-538890"/>
            <a:ext cx="840416" cy="8404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94783" y="815666"/>
            <a:ext cx="616951" cy="61695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17890" y="-254468"/>
            <a:ext cx="1926219" cy="192621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6238" y="4403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178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en-US" altLang="zh-CN" sz="3600" b="1" dirty="0" smtClean="0">
              <a:solidFill>
                <a:srgbClr val="178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9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5" grpId="1"/>
      <p:bldP spid="5" grpId="2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/>
      <p:bldP spid="13" grpId="1"/>
      <p:bldP spid="1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椭圆 98"/>
          <p:cNvSpPr/>
          <p:nvPr/>
        </p:nvSpPr>
        <p:spPr>
          <a:xfrm>
            <a:off x="2684584" y="3403670"/>
            <a:ext cx="508464" cy="508464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718420" y="1337816"/>
            <a:ext cx="622370" cy="62237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289693" y="2724633"/>
            <a:ext cx="577566" cy="57756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367319" y="1284221"/>
            <a:ext cx="547058" cy="547058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262388" y="3119717"/>
            <a:ext cx="840416" cy="8404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3019283" y="2604883"/>
            <a:ext cx="616951" cy="61695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242390" y="1534749"/>
            <a:ext cx="1926219" cy="192621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440277" y="2116117"/>
            <a:ext cx="1510350" cy="784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rgbClr val="178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500" b="1" dirty="0">
              <a:solidFill>
                <a:srgbClr val="178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967459" y="1541838"/>
            <a:ext cx="3826206" cy="4280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/>
          </a:p>
        </p:txBody>
      </p:sp>
      <p:sp>
        <p:nvSpPr>
          <p:cNvPr id="118" name="圆角矩形 117"/>
          <p:cNvSpPr/>
          <p:nvPr/>
        </p:nvSpPr>
        <p:spPr>
          <a:xfrm>
            <a:off x="3967459" y="3191905"/>
            <a:ext cx="3826206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/>
          </a:p>
        </p:txBody>
      </p:sp>
      <p:sp>
        <p:nvSpPr>
          <p:cNvPr id="121" name="文本框 120"/>
          <p:cNvSpPr txBox="1"/>
          <p:nvPr/>
        </p:nvSpPr>
        <p:spPr>
          <a:xfrm>
            <a:off x="4167980" y="1571210"/>
            <a:ext cx="349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会计管理中的内部牵制制度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4167980" y="3221278"/>
            <a:ext cx="306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资产管理中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的内部控制</a:t>
            </a: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619310" y="882797"/>
            <a:ext cx="4005853" cy="2807370"/>
          </a:xfrm>
          <a:prstGeom prst="rect">
            <a:avLst/>
          </a:prstGeom>
          <a:solidFill>
            <a:srgbClr val="178695">
              <a:alpha val="88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-1076325" y="646532"/>
            <a:ext cx="97250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0" y="-122033"/>
            <a:ext cx="8273214" cy="994172"/>
            <a:chOff x="0" y="-122033"/>
            <a:chExt cx="8273214" cy="994172"/>
          </a:xfrm>
        </p:grpSpPr>
        <p:sp>
          <p:nvSpPr>
            <p:cNvPr id="10" name="矩形 9"/>
            <p:cNvSpPr/>
            <p:nvPr/>
          </p:nvSpPr>
          <p:spPr>
            <a:xfrm>
              <a:off x="0" y="152400"/>
              <a:ext cx="4367174" cy="4191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>
              <a:off x="386514" y="-122033"/>
              <a:ext cx="7886700" cy="9941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rgbClr val="235D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一、会计管理中的内部牵制制度</a:t>
              </a:r>
            </a:p>
          </p:txBody>
        </p:sp>
      </p:grpSp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5054" y="980296"/>
            <a:ext cx="371436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lvl="0" indent="45720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在会计中应用最多的是内部牵制制度，所谓内部牵制，是指以账目间的相互核对为主要内容并实施岗位分离，以确保所有账目正确无误的一种控制机制。它是内部会计控制制度的重要内容之一。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669546" y="3301084"/>
            <a:ext cx="2170718" cy="1022220"/>
            <a:chOff x="665688" y="1012549"/>
            <a:chExt cx="7291998" cy="3571852"/>
          </a:xfrm>
        </p:grpSpPr>
        <p:cxnSp>
          <p:nvCxnSpPr>
            <p:cNvPr id="29" name="直接连接符 72"/>
            <p:cNvCxnSpPr>
              <a:cxnSpLocks noChangeShapeType="1"/>
            </p:cNvCxnSpPr>
            <p:nvPr/>
          </p:nvCxnSpPr>
          <p:spPr bwMode="auto">
            <a:xfrm>
              <a:off x="6908676" y="2090752"/>
              <a:ext cx="559718" cy="184693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接连接符 29"/>
            <p:cNvCxnSpPr>
              <a:cxnSpLocks noChangeShapeType="1"/>
            </p:cNvCxnSpPr>
            <p:nvPr/>
          </p:nvCxnSpPr>
          <p:spPr bwMode="auto">
            <a:xfrm flipV="1">
              <a:off x="4915214" y="2428070"/>
              <a:ext cx="683924" cy="622217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" name="组合 30"/>
            <p:cNvGrpSpPr/>
            <p:nvPr/>
          </p:nvGrpSpPr>
          <p:grpSpPr>
            <a:xfrm>
              <a:off x="5364309" y="1012549"/>
              <a:ext cx="1656509" cy="1656509"/>
              <a:chOff x="5252030" y="2008764"/>
              <a:chExt cx="809336" cy="809336"/>
            </a:xfrm>
            <a:solidFill>
              <a:srgbClr val="00B0F0"/>
            </a:solidFill>
          </p:grpSpPr>
          <p:sp>
            <p:nvSpPr>
              <p:cNvPr id="59" name="椭圆 58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252257" y="1612776"/>
              <a:ext cx="1244798" cy="1244798"/>
              <a:chOff x="5252030" y="2008764"/>
              <a:chExt cx="809336" cy="809336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3" name="直接连接符 32"/>
            <p:cNvCxnSpPr>
              <a:cxnSpLocks noChangeShapeType="1"/>
            </p:cNvCxnSpPr>
            <p:nvPr/>
          </p:nvCxnSpPr>
          <p:spPr bwMode="auto">
            <a:xfrm flipV="1">
              <a:off x="2017615" y="2695582"/>
              <a:ext cx="413953" cy="322088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17"/>
            <p:cNvCxnSpPr>
              <a:cxnSpLocks noChangeShapeType="1"/>
            </p:cNvCxnSpPr>
            <p:nvPr/>
          </p:nvCxnSpPr>
          <p:spPr bwMode="auto">
            <a:xfrm>
              <a:off x="3407040" y="2558316"/>
              <a:ext cx="681323" cy="491172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23"/>
            <p:cNvCxnSpPr>
              <a:cxnSpLocks noChangeShapeType="1"/>
              <a:endCxn id="52" idx="1"/>
            </p:cNvCxnSpPr>
            <p:nvPr/>
          </p:nvCxnSpPr>
          <p:spPr bwMode="auto">
            <a:xfrm>
              <a:off x="1044841" y="2803889"/>
              <a:ext cx="363984" cy="242094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3"/>
            <p:cNvCxnSpPr>
              <a:cxnSpLocks noChangeShapeType="1"/>
            </p:cNvCxnSpPr>
            <p:nvPr/>
          </p:nvCxnSpPr>
          <p:spPr bwMode="auto">
            <a:xfrm flipV="1">
              <a:off x="3786841" y="3878046"/>
              <a:ext cx="301521" cy="278300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" name="组合 36"/>
            <p:cNvGrpSpPr/>
            <p:nvPr/>
          </p:nvGrpSpPr>
          <p:grpSpPr>
            <a:xfrm>
              <a:off x="7327456" y="2056974"/>
              <a:ext cx="630230" cy="63023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888910" y="2838180"/>
              <a:ext cx="1226559" cy="12265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5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268453" y="2905611"/>
              <a:ext cx="867139" cy="86713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7"/>
            <p:cNvSpPr>
              <a:spLocks noChangeArrowheads="1"/>
            </p:cNvSpPr>
            <p:nvPr/>
          </p:nvSpPr>
          <p:spPr bwMode="auto">
            <a:xfrm>
              <a:off x="6058066" y="1452935"/>
              <a:ext cx="319882" cy="74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文本框 37"/>
            <p:cNvSpPr>
              <a:spLocks noChangeArrowheads="1"/>
            </p:cNvSpPr>
            <p:nvPr/>
          </p:nvSpPr>
          <p:spPr bwMode="auto">
            <a:xfrm>
              <a:off x="4342250" y="3145469"/>
              <a:ext cx="319882" cy="66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文本框 37"/>
            <p:cNvSpPr>
              <a:spLocks noChangeArrowheads="1"/>
            </p:cNvSpPr>
            <p:nvPr/>
          </p:nvSpPr>
          <p:spPr bwMode="auto">
            <a:xfrm>
              <a:off x="2711753" y="1936890"/>
              <a:ext cx="319882" cy="66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矩形 76"/>
            <p:cNvSpPr>
              <a:spLocks noChangeArrowheads="1"/>
            </p:cNvSpPr>
            <p:nvPr/>
          </p:nvSpPr>
          <p:spPr bwMode="auto">
            <a:xfrm>
              <a:off x="959142" y="3860795"/>
              <a:ext cx="1366485" cy="416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409" tIns="38705" rIns="77409" bIns="3870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ts val="1355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矩形 80"/>
            <p:cNvSpPr>
              <a:spLocks noChangeArrowheads="1"/>
            </p:cNvSpPr>
            <p:nvPr/>
          </p:nvSpPr>
          <p:spPr bwMode="auto">
            <a:xfrm>
              <a:off x="2145017" y="2962349"/>
              <a:ext cx="1366485" cy="416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409" tIns="38705" rIns="77409" bIns="3870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ts val="1355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65688" y="2472736"/>
              <a:ext cx="420958" cy="420958"/>
              <a:chOff x="5252030" y="2008764"/>
              <a:chExt cx="809336" cy="809336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B0F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3366390" y="4068882"/>
              <a:ext cx="515519" cy="515519"/>
              <a:chOff x="5252030" y="2008764"/>
              <a:chExt cx="809336" cy="809336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911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38" name="Freeform 7"/>
          <p:cNvSpPr>
            <a:spLocks noEditPoints="1"/>
          </p:cNvSpPr>
          <p:nvPr/>
        </p:nvSpPr>
        <p:spPr bwMode="auto">
          <a:xfrm>
            <a:off x="3874318" y="2248147"/>
            <a:ext cx="1997075" cy="2020887"/>
          </a:xfrm>
          <a:custGeom>
            <a:avLst/>
            <a:gdLst>
              <a:gd name="T0" fmla="*/ 2488708 w 3322"/>
              <a:gd name="T1" fmla="*/ 1365479 h 3322"/>
              <a:gd name="T2" fmla="*/ 2493963 w 3322"/>
              <a:gd name="T3" fmla="*/ 1246188 h 3322"/>
              <a:gd name="T4" fmla="*/ 2488708 w 3322"/>
              <a:gd name="T5" fmla="*/ 1127646 h 3322"/>
              <a:gd name="T6" fmla="*/ 2234206 w 3322"/>
              <a:gd name="T7" fmla="*/ 1101387 h 3322"/>
              <a:gd name="T8" fmla="*/ 2174898 w 3322"/>
              <a:gd name="T9" fmla="*/ 879309 h 3322"/>
              <a:gd name="T10" fmla="*/ 2381352 w 3322"/>
              <a:gd name="T11" fmla="*/ 729256 h 3322"/>
              <a:gd name="T12" fmla="*/ 2262735 w 3322"/>
              <a:gd name="T13" fmla="*/ 523684 h 3322"/>
              <a:gd name="T14" fmla="*/ 2029254 w 3322"/>
              <a:gd name="T15" fmla="*/ 627220 h 3322"/>
              <a:gd name="T16" fmla="*/ 1866343 w 3322"/>
              <a:gd name="T17" fmla="*/ 465163 h 3322"/>
              <a:gd name="T18" fmla="*/ 1970696 w 3322"/>
              <a:gd name="T19" fmla="*/ 231081 h 3322"/>
              <a:gd name="T20" fmla="*/ 1764993 w 3322"/>
              <a:gd name="T21" fmla="*/ 112540 h 3322"/>
              <a:gd name="T22" fmla="*/ 1614845 w 3322"/>
              <a:gd name="T23" fmla="*/ 319612 h 3322"/>
              <a:gd name="T24" fmla="*/ 1392625 w 3322"/>
              <a:gd name="T25" fmla="*/ 260341 h 3322"/>
              <a:gd name="T26" fmla="*/ 1365599 w 3322"/>
              <a:gd name="T27" fmla="*/ 6002 h 3322"/>
              <a:gd name="T28" fmla="*/ 1246982 w 3322"/>
              <a:gd name="T29" fmla="*/ 0 h 3322"/>
              <a:gd name="T30" fmla="*/ 1128364 w 3322"/>
              <a:gd name="T31" fmla="*/ 6002 h 3322"/>
              <a:gd name="T32" fmla="*/ 1101338 w 3322"/>
              <a:gd name="T33" fmla="*/ 260341 h 3322"/>
              <a:gd name="T34" fmla="*/ 879118 w 3322"/>
              <a:gd name="T35" fmla="*/ 319612 h 3322"/>
              <a:gd name="T36" fmla="*/ 728970 w 3322"/>
              <a:gd name="T37" fmla="*/ 112540 h 3322"/>
              <a:gd name="T38" fmla="*/ 523267 w 3322"/>
              <a:gd name="T39" fmla="*/ 231081 h 3322"/>
              <a:gd name="T40" fmla="*/ 627620 w 3322"/>
              <a:gd name="T41" fmla="*/ 465163 h 3322"/>
              <a:gd name="T42" fmla="*/ 464709 w 3322"/>
              <a:gd name="T43" fmla="*/ 627220 h 3322"/>
              <a:gd name="T44" fmla="*/ 231228 w 3322"/>
              <a:gd name="T45" fmla="*/ 523684 h 3322"/>
              <a:gd name="T46" fmla="*/ 112611 w 3322"/>
              <a:gd name="T47" fmla="*/ 729256 h 3322"/>
              <a:gd name="T48" fmla="*/ 319065 w 3322"/>
              <a:gd name="T49" fmla="*/ 879309 h 3322"/>
              <a:gd name="T50" fmla="*/ 259757 w 3322"/>
              <a:gd name="T51" fmla="*/ 1101387 h 3322"/>
              <a:gd name="T52" fmla="*/ 6006 w 3322"/>
              <a:gd name="T53" fmla="*/ 1127646 h 3322"/>
              <a:gd name="T54" fmla="*/ 0 w 3322"/>
              <a:gd name="T55" fmla="*/ 1246188 h 3322"/>
              <a:gd name="T56" fmla="*/ 6006 w 3322"/>
              <a:gd name="T57" fmla="*/ 1365479 h 3322"/>
              <a:gd name="T58" fmla="*/ 259757 w 3322"/>
              <a:gd name="T59" fmla="*/ 1391739 h 3322"/>
              <a:gd name="T60" fmla="*/ 319065 w 3322"/>
              <a:gd name="T61" fmla="*/ 1613817 h 3322"/>
              <a:gd name="T62" fmla="*/ 112611 w 3322"/>
              <a:gd name="T63" fmla="*/ 1763869 h 3322"/>
              <a:gd name="T64" fmla="*/ 231228 w 3322"/>
              <a:gd name="T65" fmla="*/ 1969441 h 3322"/>
              <a:gd name="T66" fmla="*/ 464709 w 3322"/>
              <a:gd name="T67" fmla="*/ 1865155 h 3322"/>
              <a:gd name="T68" fmla="*/ 627620 w 3322"/>
              <a:gd name="T69" fmla="*/ 2027962 h 3322"/>
              <a:gd name="T70" fmla="*/ 523267 w 3322"/>
              <a:gd name="T71" fmla="*/ 2261294 h 3322"/>
              <a:gd name="T72" fmla="*/ 728970 w 3322"/>
              <a:gd name="T73" fmla="*/ 2380586 h 3322"/>
              <a:gd name="T74" fmla="*/ 879118 w 3322"/>
              <a:gd name="T75" fmla="*/ 2173513 h 3322"/>
              <a:gd name="T76" fmla="*/ 1101338 w 3322"/>
              <a:gd name="T77" fmla="*/ 2232784 h 3322"/>
              <a:gd name="T78" fmla="*/ 1128364 w 3322"/>
              <a:gd name="T79" fmla="*/ 2487123 h 3322"/>
              <a:gd name="T80" fmla="*/ 1246982 w 3322"/>
              <a:gd name="T81" fmla="*/ 2492375 h 3322"/>
              <a:gd name="T82" fmla="*/ 1365599 w 3322"/>
              <a:gd name="T83" fmla="*/ 2487123 h 3322"/>
              <a:gd name="T84" fmla="*/ 1392625 w 3322"/>
              <a:gd name="T85" fmla="*/ 2232784 h 3322"/>
              <a:gd name="T86" fmla="*/ 1614845 w 3322"/>
              <a:gd name="T87" fmla="*/ 2173513 h 3322"/>
              <a:gd name="T88" fmla="*/ 1764993 w 3322"/>
              <a:gd name="T89" fmla="*/ 2380586 h 3322"/>
              <a:gd name="T90" fmla="*/ 1970696 w 3322"/>
              <a:gd name="T91" fmla="*/ 2261294 h 3322"/>
              <a:gd name="T92" fmla="*/ 1866343 w 3322"/>
              <a:gd name="T93" fmla="*/ 2027962 h 3322"/>
              <a:gd name="T94" fmla="*/ 2029254 w 3322"/>
              <a:gd name="T95" fmla="*/ 1865155 h 3322"/>
              <a:gd name="T96" fmla="*/ 2262735 w 3322"/>
              <a:gd name="T97" fmla="*/ 1969441 h 3322"/>
              <a:gd name="T98" fmla="*/ 2381352 w 3322"/>
              <a:gd name="T99" fmla="*/ 1763869 h 3322"/>
              <a:gd name="T100" fmla="*/ 2174898 w 3322"/>
              <a:gd name="T101" fmla="*/ 1613817 h 3322"/>
              <a:gd name="T102" fmla="*/ 2234206 w 3322"/>
              <a:gd name="T103" fmla="*/ 1391739 h 3322"/>
              <a:gd name="T104" fmla="*/ 2488708 w 3322"/>
              <a:gd name="T105" fmla="*/ 1365479 h 3322"/>
              <a:gd name="T106" fmla="*/ 1246982 w 3322"/>
              <a:gd name="T107" fmla="*/ 439654 h 3322"/>
              <a:gd name="T108" fmla="*/ 2054029 w 3322"/>
              <a:gd name="T109" fmla="*/ 1246188 h 3322"/>
              <a:gd name="T110" fmla="*/ 1246982 w 3322"/>
              <a:gd name="T111" fmla="*/ 2053471 h 3322"/>
              <a:gd name="T112" fmla="*/ 439934 w 3322"/>
              <a:gd name="T113" fmla="*/ 1246188 h 3322"/>
              <a:gd name="T114" fmla="*/ 1246982 w 3322"/>
              <a:gd name="T115" fmla="*/ 439654 h 332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322" h="3322">
                <a:moveTo>
                  <a:pt x="3315" y="1820"/>
                </a:moveTo>
                <a:cubicBezTo>
                  <a:pt x="3319" y="1768"/>
                  <a:pt x="3322" y="1715"/>
                  <a:pt x="3322" y="1661"/>
                </a:cubicBezTo>
                <a:cubicBezTo>
                  <a:pt x="3322" y="1608"/>
                  <a:pt x="3319" y="1555"/>
                  <a:pt x="3315" y="1503"/>
                </a:cubicBezTo>
                <a:lnTo>
                  <a:pt x="2976" y="1468"/>
                </a:lnTo>
                <a:cubicBezTo>
                  <a:pt x="2961" y="1365"/>
                  <a:pt x="2934" y="1266"/>
                  <a:pt x="2897" y="1172"/>
                </a:cubicBezTo>
                <a:lnTo>
                  <a:pt x="3172" y="972"/>
                </a:lnTo>
                <a:cubicBezTo>
                  <a:pt x="3128" y="875"/>
                  <a:pt x="3075" y="783"/>
                  <a:pt x="3014" y="698"/>
                </a:cubicBezTo>
                <a:lnTo>
                  <a:pt x="2703" y="836"/>
                </a:lnTo>
                <a:cubicBezTo>
                  <a:pt x="2639" y="756"/>
                  <a:pt x="2566" y="683"/>
                  <a:pt x="2486" y="620"/>
                </a:cubicBezTo>
                <a:lnTo>
                  <a:pt x="2625" y="308"/>
                </a:lnTo>
                <a:cubicBezTo>
                  <a:pt x="2539" y="247"/>
                  <a:pt x="2448" y="194"/>
                  <a:pt x="2351" y="150"/>
                </a:cubicBezTo>
                <a:lnTo>
                  <a:pt x="2151" y="426"/>
                </a:lnTo>
                <a:cubicBezTo>
                  <a:pt x="2057" y="389"/>
                  <a:pt x="1958" y="362"/>
                  <a:pt x="1855" y="347"/>
                </a:cubicBezTo>
                <a:lnTo>
                  <a:pt x="1819" y="8"/>
                </a:lnTo>
                <a:cubicBezTo>
                  <a:pt x="1767" y="3"/>
                  <a:pt x="1714" y="0"/>
                  <a:pt x="1661" y="0"/>
                </a:cubicBezTo>
                <a:cubicBezTo>
                  <a:pt x="1608" y="0"/>
                  <a:pt x="1555" y="3"/>
                  <a:pt x="1503" y="8"/>
                </a:cubicBezTo>
                <a:lnTo>
                  <a:pt x="1467" y="347"/>
                </a:lnTo>
                <a:cubicBezTo>
                  <a:pt x="1364" y="362"/>
                  <a:pt x="1265" y="389"/>
                  <a:pt x="1171" y="426"/>
                </a:cubicBezTo>
                <a:lnTo>
                  <a:pt x="971" y="150"/>
                </a:lnTo>
                <a:cubicBezTo>
                  <a:pt x="875" y="194"/>
                  <a:pt x="783" y="247"/>
                  <a:pt x="697" y="308"/>
                </a:cubicBezTo>
                <a:lnTo>
                  <a:pt x="836" y="620"/>
                </a:lnTo>
                <a:cubicBezTo>
                  <a:pt x="756" y="683"/>
                  <a:pt x="683" y="756"/>
                  <a:pt x="619" y="836"/>
                </a:cubicBezTo>
                <a:lnTo>
                  <a:pt x="308" y="698"/>
                </a:lnTo>
                <a:cubicBezTo>
                  <a:pt x="247" y="783"/>
                  <a:pt x="194" y="875"/>
                  <a:pt x="150" y="972"/>
                </a:cubicBezTo>
                <a:lnTo>
                  <a:pt x="425" y="1172"/>
                </a:lnTo>
                <a:cubicBezTo>
                  <a:pt x="388" y="1266"/>
                  <a:pt x="361" y="1365"/>
                  <a:pt x="346" y="1468"/>
                </a:cubicBezTo>
                <a:lnTo>
                  <a:pt x="8" y="1503"/>
                </a:lnTo>
                <a:cubicBezTo>
                  <a:pt x="3" y="1555"/>
                  <a:pt x="0" y="1608"/>
                  <a:pt x="0" y="1661"/>
                </a:cubicBezTo>
                <a:cubicBezTo>
                  <a:pt x="0" y="1715"/>
                  <a:pt x="3" y="1768"/>
                  <a:pt x="8" y="1820"/>
                </a:cubicBezTo>
                <a:lnTo>
                  <a:pt x="346" y="1855"/>
                </a:lnTo>
                <a:cubicBezTo>
                  <a:pt x="361" y="1958"/>
                  <a:pt x="388" y="2057"/>
                  <a:pt x="425" y="2151"/>
                </a:cubicBezTo>
                <a:lnTo>
                  <a:pt x="150" y="2351"/>
                </a:lnTo>
                <a:cubicBezTo>
                  <a:pt x="194" y="2448"/>
                  <a:pt x="247" y="2540"/>
                  <a:pt x="308" y="2625"/>
                </a:cubicBezTo>
                <a:lnTo>
                  <a:pt x="619" y="2486"/>
                </a:lnTo>
                <a:cubicBezTo>
                  <a:pt x="683" y="2567"/>
                  <a:pt x="756" y="2639"/>
                  <a:pt x="836" y="2703"/>
                </a:cubicBezTo>
                <a:lnTo>
                  <a:pt x="697" y="3014"/>
                </a:lnTo>
                <a:cubicBezTo>
                  <a:pt x="783" y="3075"/>
                  <a:pt x="874" y="3129"/>
                  <a:pt x="971" y="3173"/>
                </a:cubicBezTo>
                <a:lnTo>
                  <a:pt x="1171" y="2897"/>
                </a:lnTo>
                <a:cubicBezTo>
                  <a:pt x="1265" y="2934"/>
                  <a:pt x="1364" y="2961"/>
                  <a:pt x="1467" y="2976"/>
                </a:cubicBezTo>
                <a:lnTo>
                  <a:pt x="1503" y="3315"/>
                </a:lnTo>
                <a:cubicBezTo>
                  <a:pt x="1555" y="3320"/>
                  <a:pt x="1608" y="3322"/>
                  <a:pt x="1661" y="3322"/>
                </a:cubicBezTo>
                <a:cubicBezTo>
                  <a:pt x="1714" y="3322"/>
                  <a:pt x="1767" y="3320"/>
                  <a:pt x="1819" y="3315"/>
                </a:cubicBezTo>
                <a:lnTo>
                  <a:pt x="1855" y="2976"/>
                </a:lnTo>
                <a:cubicBezTo>
                  <a:pt x="1958" y="2961"/>
                  <a:pt x="2057" y="2934"/>
                  <a:pt x="2151" y="2897"/>
                </a:cubicBezTo>
                <a:lnTo>
                  <a:pt x="2351" y="3173"/>
                </a:lnTo>
                <a:cubicBezTo>
                  <a:pt x="2448" y="3129"/>
                  <a:pt x="2539" y="3075"/>
                  <a:pt x="2625" y="3014"/>
                </a:cubicBezTo>
                <a:lnTo>
                  <a:pt x="2486" y="2703"/>
                </a:lnTo>
                <a:cubicBezTo>
                  <a:pt x="2566" y="2639"/>
                  <a:pt x="2639" y="2567"/>
                  <a:pt x="2703" y="2486"/>
                </a:cubicBezTo>
                <a:lnTo>
                  <a:pt x="3014" y="2625"/>
                </a:lnTo>
                <a:cubicBezTo>
                  <a:pt x="3075" y="2540"/>
                  <a:pt x="3128" y="2448"/>
                  <a:pt x="3172" y="2351"/>
                </a:cubicBezTo>
                <a:lnTo>
                  <a:pt x="2897" y="2151"/>
                </a:lnTo>
                <a:cubicBezTo>
                  <a:pt x="2934" y="2057"/>
                  <a:pt x="2961" y="1958"/>
                  <a:pt x="2976" y="1855"/>
                </a:cubicBezTo>
                <a:lnTo>
                  <a:pt x="3315" y="1820"/>
                </a:lnTo>
                <a:close/>
                <a:moveTo>
                  <a:pt x="1661" y="586"/>
                </a:moveTo>
                <a:cubicBezTo>
                  <a:pt x="2255" y="586"/>
                  <a:pt x="2736" y="1068"/>
                  <a:pt x="2736" y="1661"/>
                </a:cubicBezTo>
                <a:cubicBezTo>
                  <a:pt x="2736" y="2255"/>
                  <a:pt x="2255" y="2737"/>
                  <a:pt x="1661" y="2737"/>
                </a:cubicBezTo>
                <a:cubicBezTo>
                  <a:pt x="1067" y="2737"/>
                  <a:pt x="586" y="2255"/>
                  <a:pt x="586" y="1661"/>
                </a:cubicBezTo>
                <a:cubicBezTo>
                  <a:pt x="586" y="1068"/>
                  <a:pt x="1067" y="586"/>
                  <a:pt x="1661" y="586"/>
                </a:cubicBezTo>
                <a:close/>
              </a:path>
            </a:pathLst>
          </a:custGeom>
          <a:solidFill>
            <a:srgbClr val="FFC000">
              <a:alpha val="85000"/>
            </a:srgbClr>
          </a:solidFill>
          <a:ln w="9525">
            <a:noFill/>
            <a:round/>
            <a:headEnd/>
            <a:tailEnd/>
          </a:ln>
        </p:spPr>
        <p:txBody>
          <a:bodyPr lIns="91388" tIns="45694" rIns="91388" bIns="45694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399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4043" y="732084"/>
            <a:ext cx="1997075" cy="2020888"/>
          </a:xfrm>
          <a:custGeom>
            <a:avLst/>
            <a:gdLst>
              <a:gd name="T0" fmla="*/ 2487957 w 3322"/>
              <a:gd name="T1" fmla="*/ 1365598 h 3322"/>
              <a:gd name="T2" fmla="*/ 2493963 w 3322"/>
              <a:gd name="T3" fmla="*/ 1246981 h 3322"/>
              <a:gd name="T4" fmla="*/ 2487957 w 3322"/>
              <a:gd name="T5" fmla="*/ 1128364 h 3322"/>
              <a:gd name="T6" fmla="*/ 2234206 w 3322"/>
              <a:gd name="T7" fmla="*/ 1101337 h 3322"/>
              <a:gd name="T8" fmla="*/ 2174898 w 3322"/>
              <a:gd name="T9" fmla="*/ 879118 h 3322"/>
              <a:gd name="T10" fmla="*/ 2381352 w 3322"/>
              <a:gd name="T11" fmla="*/ 728970 h 3322"/>
              <a:gd name="T12" fmla="*/ 2262735 w 3322"/>
              <a:gd name="T13" fmla="*/ 523267 h 3322"/>
              <a:gd name="T14" fmla="*/ 2029254 w 3322"/>
              <a:gd name="T15" fmla="*/ 627620 h 3322"/>
              <a:gd name="T16" fmla="*/ 1866343 w 3322"/>
              <a:gd name="T17" fmla="*/ 464709 h 3322"/>
              <a:gd name="T18" fmla="*/ 1970696 w 3322"/>
              <a:gd name="T19" fmla="*/ 231228 h 3322"/>
              <a:gd name="T20" fmla="*/ 1764993 w 3322"/>
              <a:gd name="T21" fmla="*/ 112611 h 3322"/>
              <a:gd name="T22" fmla="*/ 1614845 w 3322"/>
              <a:gd name="T23" fmla="*/ 319065 h 3322"/>
              <a:gd name="T24" fmla="*/ 1392625 w 3322"/>
              <a:gd name="T25" fmla="*/ 259756 h 3322"/>
              <a:gd name="T26" fmla="*/ 1365599 w 3322"/>
              <a:gd name="T27" fmla="*/ 6006 h 3322"/>
              <a:gd name="T28" fmla="*/ 1246982 w 3322"/>
              <a:gd name="T29" fmla="*/ 0 h 3322"/>
              <a:gd name="T30" fmla="*/ 1128364 w 3322"/>
              <a:gd name="T31" fmla="*/ 6006 h 3322"/>
              <a:gd name="T32" fmla="*/ 1101338 w 3322"/>
              <a:gd name="T33" fmla="*/ 259756 h 3322"/>
              <a:gd name="T34" fmla="*/ 879118 w 3322"/>
              <a:gd name="T35" fmla="*/ 319065 h 3322"/>
              <a:gd name="T36" fmla="*/ 728970 w 3322"/>
              <a:gd name="T37" fmla="*/ 112611 h 3322"/>
              <a:gd name="T38" fmla="*/ 523267 w 3322"/>
              <a:gd name="T39" fmla="*/ 231228 h 3322"/>
              <a:gd name="T40" fmla="*/ 627620 w 3322"/>
              <a:gd name="T41" fmla="*/ 464709 h 3322"/>
              <a:gd name="T42" fmla="*/ 464709 w 3322"/>
              <a:gd name="T43" fmla="*/ 627620 h 3322"/>
              <a:gd name="T44" fmla="*/ 231228 w 3322"/>
              <a:gd name="T45" fmla="*/ 523267 h 3322"/>
              <a:gd name="T46" fmla="*/ 112611 w 3322"/>
              <a:gd name="T47" fmla="*/ 728970 h 3322"/>
              <a:gd name="T48" fmla="*/ 319065 w 3322"/>
              <a:gd name="T49" fmla="*/ 879118 h 3322"/>
              <a:gd name="T50" fmla="*/ 259757 w 3322"/>
              <a:gd name="T51" fmla="*/ 1101337 h 3322"/>
              <a:gd name="T52" fmla="*/ 6006 w 3322"/>
              <a:gd name="T53" fmla="*/ 1128364 h 3322"/>
              <a:gd name="T54" fmla="*/ 0 w 3322"/>
              <a:gd name="T55" fmla="*/ 1246981 h 3322"/>
              <a:gd name="T56" fmla="*/ 6006 w 3322"/>
              <a:gd name="T57" fmla="*/ 1365598 h 3322"/>
              <a:gd name="T58" fmla="*/ 259757 w 3322"/>
              <a:gd name="T59" fmla="*/ 1392625 h 3322"/>
              <a:gd name="T60" fmla="*/ 319065 w 3322"/>
              <a:gd name="T61" fmla="*/ 1614844 h 3322"/>
              <a:gd name="T62" fmla="*/ 112611 w 3322"/>
              <a:gd name="T63" fmla="*/ 1764992 h 3322"/>
              <a:gd name="T64" fmla="*/ 231228 w 3322"/>
              <a:gd name="T65" fmla="*/ 1970695 h 3322"/>
              <a:gd name="T66" fmla="*/ 464709 w 3322"/>
              <a:gd name="T67" fmla="*/ 1866342 h 3322"/>
              <a:gd name="T68" fmla="*/ 627620 w 3322"/>
              <a:gd name="T69" fmla="*/ 2029253 h 3322"/>
              <a:gd name="T70" fmla="*/ 523267 w 3322"/>
              <a:gd name="T71" fmla="*/ 2262734 h 3322"/>
              <a:gd name="T72" fmla="*/ 728970 w 3322"/>
              <a:gd name="T73" fmla="*/ 2381351 h 3322"/>
              <a:gd name="T74" fmla="*/ 879118 w 3322"/>
              <a:gd name="T75" fmla="*/ 2174897 h 3322"/>
              <a:gd name="T76" fmla="*/ 1101338 w 3322"/>
              <a:gd name="T77" fmla="*/ 2234206 h 3322"/>
              <a:gd name="T78" fmla="*/ 1128364 w 3322"/>
              <a:gd name="T79" fmla="*/ 2487956 h 3322"/>
              <a:gd name="T80" fmla="*/ 1246982 w 3322"/>
              <a:gd name="T81" fmla="*/ 2493962 h 3322"/>
              <a:gd name="T82" fmla="*/ 1365599 w 3322"/>
              <a:gd name="T83" fmla="*/ 2487956 h 3322"/>
              <a:gd name="T84" fmla="*/ 1392625 w 3322"/>
              <a:gd name="T85" fmla="*/ 2234206 h 3322"/>
              <a:gd name="T86" fmla="*/ 1614845 w 3322"/>
              <a:gd name="T87" fmla="*/ 2174897 h 3322"/>
              <a:gd name="T88" fmla="*/ 1764993 w 3322"/>
              <a:gd name="T89" fmla="*/ 2381351 h 3322"/>
              <a:gd name="T90" fmla="*/ 1970696 w 3322"/>
              <a:gd name="T91" fmla="*/ 2262734 h 3322"/>
              <a:gd name="T92" fmla="*/ 1866343 w 3322"/>
              <a:gd name="T93" fmla="*/ 2028503 h 3322"/>
              <a:gd name="T94" fmla="*/ 2029254 w 3322"/>
              <a:gd name="T95" fmla="*/ 1866342 h 3322"/>
              <a:gd name="T96" fmla="*/ 2262735 w 3322"/>
              <a:gd name="T97" fmla="*/ 1970695 h 3322"/>
              <a:gd name="T98" fmla="*/ 2381352 w 3322"/>
              <a:gd name="T99" fmla="*/ 1764992 h 3322"/>
              <a:gd name="T100" fmla="*/ 2174898 w 3322"/>
              <a:gd name="T101" fmla="*/ 1614844 h 3322"/>
              <a:gd name="T102" fmla="*/ 2234206 w 3322"/>
              <a:gd name="T103" fmla="*/ 1392625 h 3322"/>
              <a:gd name="T104" fmla="*/ 2487957 w 3322"/>
              <a:gd name="T105" fmla="*/ 1365598 h 3322"/>
              <a:gd name="T106" fmla="*/ 1246982 w 3322"/>
              <a:gd name="T107" fmla="*/ 429424 h 3322"/>
              <a:gd name="T108" fmla="*/ 2064539 w 3322"/>
              <a:gd name="T109" fmla="*/ 1246981 h 3322"/>
              <a:gd name="T110" fmla="*/ 1246982 w 3322"/>
              <a:gd name="T111" fmla="*/ 2064538 h 3322"/>
              <a:gd name="T112" fmla="*/ 429424 w 3322"/>
              <a:gd name="T113" fmla="*/ 1246981 h 3322"/>
              <a:gd name="T114" fmla="*/ 1246982 w 3322"/>
              <a:gd name="T115" fmla="*/ 429424 h 332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322" h="3322">
                <a:moveTo>
                  <a:pt x="3314" y="1819"/>
                </a:moveTo>
                <a:cubicBezTo>
                  <a:pt x="3319" y="1767"/>
                  <a:pt x="3322" y="1714"/>
                  <a:pt x="3322" y="1661"/>
                </a:cubicBezTo>
                <a:cubicBezTo>
                  <a:pt x="3322" y="1608"/>
                  <a:pt x="3319" y="1555"/>
                  <a:pt x="3314" y="1503"/>
                </a:cubicBezTo>
                <a:lnTo>
                  <a:pt x="2976" y="1467"/>
                </a:lnTo>
                <a:cubicBezTo>
                  <a:pt x="2961" y="1364"/>
                  <a:pt x="2934" y="1265"/>
                  <a:pt x="2897" y="1171"/>
                </a:cubicBezTo>
                <a:lnTo>
                  <a:pt x="3172" y="971"/>
                </a:lnTo>
                <a:cubicBezTo>
                  <a:pt x="3128" y="874"/>
                  <a:pt x="3075" y="783"/>
                  <a:pt x="3014" y="697"/>
                </a:cubicBezTo>
                <a:lnTo>
                  <a:pt x="2703" y="836"/>
                </a:lnTo>
                <a:cubicBezTo>
                  <a:pt x="2639" y="756"/>
                  <a:pt x="2566" y="683"/>
                  <a:pt x="2486" y="619"/>
                </a:cubicBezTo>
                <a:lnTo>
                  <a:pt x="2625" y="308"/>
                </a:lnTo>
                <a:cubicBezTo>
                  <a:pt x="2539" y="247"/>
                  <a:pt x="2448" y="194"/>
                  <a:pt x="2351" y="150"/>
                </a:cubicBezTo>
                <a:lnTo>
                  <a:pt x="2151" y="425"/>
                </a:lnTo>
                <a:cubicBezTo>
                  <a:pt x="2057" y="388"/>
                  <a:pt x="1958" y="361"/>
                  <a:pt x="1855" y="346"/>
                </a:cubicBezTo>
                <a:lnTo>
                  <a:pt x="1819" y="8"/>
                </a:lnTo>
                <a:cubicBezTo>
                  <a:pt x="1767" y="3"/>
                  <a:pt x="1714" y="0"/>
                  <a:pt x="1661" y="0"/>
                </a:cubicBezTo>
                <a:cubicBezTo>
                  <a:pt x="1608" y="0"/>
                  <a:pt x="1555" y="3"/>
                  <a:pt x="1503" y="8"/>
                </a:cubicBezTo>
                <a:lnTo>
                  <a:pt x="1467" y="346"/>
                </a:lnTo>
                <a:cubicBezTo>
                  <a:pt x="1364" y="361"/>
                  <a:pt x="1265" y="388"/>
                  <a:pt x="1171" y="425"/>
                </a:cubicBezTo>
                <a:lnTo>
                  <a:pt x="971" y="150"/>
                </a:lnTo>
                <a:cubicBezTo>
                  <a:pt x="874" y="194"/>
                  <a:pt x="783" y="247"/>
                  <a:pt x="697" y="308"/>
                </a:cubicBezTo>
                <a:lnTo>
                  <a:pt x="836" y="619"/>
                </a:lnTo>
                <a:cubicBezTo>
                  <a:pt x="756" y="683"/>
                  <a:pt x="683" y="756"/>
                  <a:pt x="619" y="836"/>
                </a:cubicBezTo>
                <a:lnTo>
                  <a:pt x="308" y="697"/>
                </a:lnTo>
                <a:cubicBezTo>
                  <a:pt x="247" y="783"/>
                  <a:pt x="194" y="874"/>
                  <a:pt x="150" y="971"/>
                </a:cubicBezTo>
                <a:lnTo>
                  <a:pt x="425" y="1171"/>
                </a:lnTo>
                <a:cubicBezTo>
                  <a:pt x="388" y="1265"/>
                  <a:pt x="361" y="1364"/>
                  <a:pt x="346" y="1467"/>
                </a:cubicBezTo>
                <a:lnTo>
                  <a:pt x="8" y="1503"/>
                </a:lnTo>
                <a:cubicBezTo>
                  <a:pt x="3" y="1555"/>
                  <a:pt x="0" y="1608"/>
                  <a:pt x="0" y="1661"/>
                </a:cubicBezTo>
                <a:cubicBezTo>
                  <a:pt x="0" y="1714"/>
                  <a:pt x="3" y="1767"/>
                  <a:pt x="8" y="1819"/>
                </a:cubicBezTo>
                <a:lnTo>
                  <a:pt x="346" y="1855"/>
                </a:lnTo>
                <a:cubicBezTo>
                  <a:pt x="361" y="1958"/>
                  <a:pt x="388" y="2057"/>
                  <a:pt x="425" y="2151"/>
                </a:cubicBezTo>
                <a:lnTo>
                  <a:pt x="150" y="2351"/>
                </a:lnTo>
                <a:cubicBezTo>
                  <a:pt x="194" y="2448"/>
                  <a:pt x="247" y="2539"/>
                  <a:pt x="308" y="2625"/>
                </a:cubicBezTo>
                <a:lnTo>
                  <a:pt x="619" y="2486"/>
                </a:lnTo>
                <a:cubicBezTo>
                  <a:pt x="683" y="2566"/>
                  <a:pt x="756" y="2639"/>
                  <a:pt x="836" y="2703"/>
                </a:cubicBezTo>
                <a:lnTo>
                  <a:pt x="697" y="3014"/>
                </a:lnTo>
                <a:cubicBezTo>
                  <a:pt x="783" y="3075"/>
                  <a:pt x="874" y="3128"/>
                  <a:pt x="971" y="3172"/>
                </a:cubicBezTo>
                <a:lnTo>
                  <a:pt x="1171" y="2897"/>
                </a:lnTo>
                <a:cubicBezTo>
                  <a:pt x="1265" y="2934"/>
                  <a:pt x="1364" y="2961"/>
                  <a:pt x="1467" y="2976"/>
                </a:cubicBezTo>
                <a:lnTo>
                  <a:pt x="1503" y="3314"/>
                </a:lnTo>
                <a:cubicBezTo>
                  <a:pt x="1555" y="3319"/>
                  <a:pt x="1608" y="3322"/>
                  <a:pt x="1661" y="3322"/>
                </a:cubicBezTo>
                <a:cubicBezTo>
                  <a:pt x="1714" y="3322"/>
                  <a:pt x="1767" y="3319"/>
                  <a:pt x="1819" y="3314"/>
                </a:cubicBezTo>
                <a:lnTo>
                  <a:pt x="1855" y="2976"/>
                </a:lnTo>
                <a:cubicBezTo>
                  <a:pt x="1958" y="2961"/>
                  <a:pt x="2057" y="2934"/>
                  <a:pt x="2151" y="2897"/>
                </a:cubicBezTo>
                <a:lnTo>
                  <a:pt x="2351" y="3172"/>
                </a:lnTo>
                <a:cubicBezTo>
                  <a:pt x="2448" y="3128"/>
                  <a:pt x="2539" y="3075"/>
                  <a:pt x="2625" y="3014"/>
                </a:cubicBezTo>
                <a:lnTo>
                  <a:pt x="2486" y="2702"/>
                </a:lnTo>
                <a:cubicBezTo>
                  <a:pt x="2566" y="2639"/>
                  <a:pt x="2639" y="2566"/>
                  <a:pt x="2703" y="2486"/>
                </a:cubicBezTo>
                <a:lnTo>
                  <a:pt x="3014" y="2625"/>
                </a:lnTo>
                <a:cubicBezTo>
                  <a:pt x="3075" y="2539"/>
                  <a:pt x="3128" y="2448"/>
                  <a:pt x="3172" y="2351"/>
                </a:cubicBezTo>
                <a:lnTo>
                  <a:pt x="2897" y="2151"/>
                </a:lnTo>
                <a:cubicBezTo>
                  <a:pt x="2934" y="2057"/>
                  <a:pt x="2961" y="1958"/>
                  <a:pt x="2976" y="1855"/>
                </a:cubicBezTo>
                <a:lnTo>
                  <a:pt x="3314" y="1819"/>
                </a:lnTo>
                <a:close/>
                <a:moveTo>
                  <a:pt x="1661" y="572"/>
                </a:moveTo>
                <a:cubicBezTo>
                  <a:pt x="2262" y="572"/>
                  <a:pt x="2750" y="1060"/>
                  <a:pt x="2750" y="1661"/>
                </a:cubicBezTo>
                <a:cubicBezTo>
                  <a:pt x="2750" y="2262"/>
                  <a:pt x="2262" y="2750"/>
                  <a:pt x="1661" y="2750"/>
                </a:cubicBezTo>
                <a:cubicBezTo>
                  <a:pt x="1060" y="2750"/>
                  <a:pt x="572" y="2262"/>
                  <a:pt x="572" y="1661"/>
                </a:cubicBezTo>
                <a:cubicBezTo>
                  <a:pt x="572" y="1060"/>
                  <a:pt x="1060" y="572"/>
                  <a:pt x="1661" y="572"/>
                </a:cubicBezTo>
                <a:close/>
              </a:path>
            </a:pathLst>
          </a:custGeom>
          <a:solidFill>
            <a:srgbClr val="42B0AB"/>
          </a:solidFill>
          <a:ln w="9525">
            <a:noFill/>
            <a:round/>
            <a:headEnd/>
            <a:tailEnd/>
          </a:ln>
        </p:spPr>
        <p:txBody>
          <a:bodyPr lIns="91388" tIns="45694" rIns="91388" bIns="45694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399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0" name="Freeform 9"/>
          <p:cNvSpPr>
            <a:spLocks noEditPoints="1"/>
          </p:cNvSpPr>
          <p:nvPr/>
        </p:nvSpPr>
        <p:spPr bwMode="auto">
          <a:xfrm>
            <a:off x="1720081" y="1743322"/>
            <a:ext cx="2497137" cy="2525712"/>
          </a:xfrm>
          <a:custGeom>
            <a:avLst/>
            <a:gdLst>
              <a:gd name="T0" fmla="*/ 3111092 w 4152"/>
              <a:gd name="T1" fmla="*/ 1706739 h 4152"/>
              <a:gd name="T2" fmla="*/ 3117850 w 4152"/>
              <a:gd name="T3" fmla="*/ 1558131 h 4152"/>
              <a:gd name="T4" fmla="*/ 3111092 w 4152"/>
              <a:gd name="T5" fmla="*/ 1409523 h 4152"/>
              <a:gd name="T6" fmla="*/ 2793449 w 4152"/>
              <a:gd name="T7" fmla="*/ 1376499 h 4152"/>
              <a:gd name="T8" fmla="*/ 2719108 w 4152"/>
              <a:gd name="T9" fmla="*/ 1098798 h 4152"/>
              <a:gd name="T10" fmla="*/ 2977427 w 4152"/>
              <a:gd name="T11" fmla="*/ 911161 h 4152"/>
              <a:gd name="T12" fmla="*/ 2828743 w 4152"/>
              <a:gd name="T13" fmla="*/ 653725 h 4152"/>
              <a:gd name="T14" fmla="*/ 2536632 w 4152"/>
              <a:gd name="T15" fmla="*/ 784319 h 4152"/>
              <a:gd name="T16" fmla="*/ 2333882 w 4152"/>
              <a:gd name="T17" fmla="*/ 580922 h 4152"/>
              <a:gd name="T18" fmla="*/ 2463792 w 4152"/>
              <a:gd name="T19" fmla="*/ 288960 h 4152"/>
              <a:gd name="T20" fmla="*/ 2206975 w 4152"/>
              <a:gd name="T21" fmla="*/ 140352 h 4152"/>
              <a:gd name="T22" fmla="*/ 2018492 w 4152"/>
              <a:gd name="T23" fmla="*/ 399290 h 4152"/>
              <a:gd name="T24" fmla="*/ 1740649 w 4152"/>
              <a:gd name="T25" fmla="*/ 324986 h 4152"/>
              <a:gd name="T26" fmla="*/ 1707609 w 4152"/>
              <a:gd name="T27" fmla="*/ 6755 h 4152"/>
              <a:gd name="T28" fmla="*/ 1558925 w 4152"/>
              <a:gd name="T29" fmla="*/ 0 h 4152"/>
              <a:gd name="T30" fmla="*/ 1410992 w 4152"/>
              <a:gd name="T31" fmla="*/ 6755 h 4152"/>
              <a:gd name="T32" fmla="*/ 1377201 w 4152"/>
              <a:gd name="T33" fmla="*/ 324986 h 4152"/>
              <a:gd name="T34" fmla="*/ 1099358 w 4152"/>
              <a:gd name="T35" fmla="*/ 398539 h 4152"/>
              <a:gd name="T36" fmla="*/ 911626 w 4152"/>
              <a:gd name="T37" fmla="*/ 140352 h 4152"/>
              <a:gd name="T38" fmla="*/ 654809 w 4152"/>
              <a:gd name="T39" fmla="*/ 288960 h 4152"/>
              <a:gd name="T40" fmla="*/ 784719 w 4152"/>
              <a:gd name="T41" fmla="*/ 580922 h 4152"/>
              <a:gd name="T42" fmla="*/ 581218 w 4152"/>
              <a:gd name="T43" fmla="*/ 784319 h 4152"/>
              <a:gd name="T44" fmla="*/ 289107 w 4152"/>
              <a:gd name="T45" fmla="*/ 653725 h 4152"/>
              <a:gd name="T46" fmla="*/ 140423 w 4152"/>
              <a:gd name="T47" fmla="*/ 911161 h 4152"/>
              <a:gd name="T48" fmla="*/ 399493 w 4152"/>
              <a:gd name="T49" fmla="*/ 1098798 h 4152"/>
              <a:gd name="T50" fmla="*/ 325152 w 4152"/>
              <a:gd name="T51" fmla="*/ 1376499 h 4152"/>
              <a:gd name="T52" fmla="*/ 6758 w 4152"/>
              <a:gd name="T53" fmla="*/ 1409523 h 4152"/>
              <a:gd name="T54" fmla="*/ 0 w 4152"/>
              <a:gd name="T55" fmla="*/ 1558131 h 4152"/>
              <a:gd name="T56" fmla="*/ 6758 w 4152"/>
              <a:gd name="T57" fmla="*/ 1706739 h 4152"/>
              <a:gd name="T58" fmla="*/ 325152 w 4152"/>
              <a:gd name="T59" fmla="*/ 1739763 h 4152"/>
              <a:gd name="T60" fmla="*/ 399493 w 4152"/>
              <a:gd name="T61" fmla="*/ 2017464 h 4152"/>
              <a:gd name="T62" fmla="*/ 140423 w 4152"/>
              <a:gd name="T63" fmla="*/ 2205851 h 4152"/>
              <a:gd name="T64" fmla="*/ 289107 w 4152"/>
              <a:gd name="T65" fmla="*/ 2462537 h 4152"/>
              <a:gd name="T66" fmla="*/ 581218 w 4152"/>
              <a:gd name="T67" fmla="*/ 2331943 h 4152"/>
              <a:gd name="T68" fmla="*/ 784719 w 4152"/>
              <a:gd name="T69" fmla="*/ 2535340 h 4152"/>
              <a:gd name="T70" fmla="*/ 654058 w 4152"/>
              <a:gd name="T71" fmla="*/ 2827302 h 4152"/>
              <a:gd name="T72" fmla="*/ 911626 w 4152"/>
              <a:gd name="T73" fmla="*/ 2975910 h 4152"/>
              <a:gd name="T74" fmla="*/ 1099358 w 4152"/>
              <a:gd name="T75" fmla="*/ 2717723 h 4152"/>
              <a:gd name="T76" fmla="*/ 1377201 w 4152"/>
              <a:gd name="T77" fmla="*/ 2792027 h 4152"/>
              <a:gd name="T78" fmla="*/ 1410992 w 4152"/>
              <a:gd name="T79" fmla="*/ 3109507 h 4152"/>
              <a:gd name="T80" fmla="*/ 1558925 w 4152"/>
              <a:gd name="T81" fmla="*/ 3116262 h 4152"/>
              <a:gd name="T82" fmla="*/ 1707609 w 4152"/>
              <a:gd name="T83" fmla="*/ 3109507 h 4152"/>
              <a:gd name="T84" fmla="*/ 1740649 w 4152"/>
              <a:gd name="T85" fmla="*/ 2792027 h 4152"/>
              <a:gd name="T86" fmla="*/ 2018492 w 4152"/>
              <a:gd name="T87" fmla="*/ 2717723 h 4152"/>
              <a:gd name="T88" fmla="*/ 2206975 w 4152"/>
              <a:gd name="T89" fmla="*/ 2975910 h 4152"/>
              <a:gd name="T90" fmla="*/ 2463792 w 4152"/>
              <a:gd name="T91" fmla="*/ 2827302 h 4152"/>
              <a:gd name="T92" fmla="*/ 2333882 w 4152"/>
              <a:gd name="T93" fmla="*/ 2535340 h 4152"/>
              <a:gd name="T94" fmla="*/ 2536632 w 4152"/>
              <a:gd name="T95" fmla="*/ 2331943 h 4152"/>
              <a:gd name="T96" fmla="*/ 2828743 w 4152"/>
              <a:gd name="T97" fmla="*/ 2462537 h 4152"/>
              <a:gd name="T98" fmla="*/ 2977427 w 4152"/>
              <a:gd name="T99" fmla="*/ 2205851 h 4152"/>
              <a:gd name="T100" fmla="*/ 2719108 w 4152"/>
              <a:gd name="T101" fmla="*/ 2017464 h 4152"/>
              <a:gd name="T102" fmla="*/ 2793449 w 4152"/>
              <a:gd name="T103" fmla="*/ 1739763 h 4152"/>
              <a:gd name="T104" fmla="*/ 3111092 w 4152"/>
              <a:gd name="T105" fmla="*/ 1706739 h 4152"/>
              <a:gd name="T106" fmla="*/ 1558925 w 4152"/>
              <a:gd name="T107" fmla="*/ 531386 h 4152"/>
              <a:gd name="T108" fmla="*/ 2586193 w 4152"/>
              <a:gd name="T109" fmla="*/ 1558131 h 4152"/>
              <a:gd name="T110" fmla="*/ 1558925 w 4152"/>
              <a:gd name="T111" fmla="*/ 2584876 h 4152"/>
              <a:gd name="T112" fmla="*/ 531657 w 4152"/>
              <a:gd name="T113" fmla="*/ 1558131 h 4152"/>
              <a:gd name="T114" fmla="*/ 1558925 w 4152"/>
              <a:gd name="T115" fmla="*/ 531386 h 415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52" h="4152">
                <a:moveTo>
                  <a:pt x="4143" y="2274"/>
                </a:moveTo>
                <a:cubicBezTo>
                  <a:pt x="4149" y="2209"/>
                  <a:pt x="4152" y="2143"/>
                  <a:pt x="4152" y="2076"/>
                </a:cubicBezTo>
                <a:cubicBezTo>
                  <a:pt x="4152" y="2009"/>
                  <a:pt x="4149" y="1943"/>
                  <a:pt x="4143" y="1878"/>
                </a:cubicBezTo>
                <a:lnTo>
                  <a:pt x="3720" y="1834"/>
                </a:lnTo>
                <a:cubicBezTo>
                  <a:pt x="3701" y="1705"/>
                  <a:pt x="3667" y="1581"/>
                  <a:pt x="3621" y="1464"/>
                </a:cubicBezTo>
                <a:lnTo>
                  <a:pt x="3965" y="1214"/>
                </a:lnTo>
                <a:cubicBezTo>
                  <a:pt x="3910" y="1093"/>
                  <a:pt x="3844" y="978"/>
                  <a:pt x="3767" y="871"/>
                </a:cubicBezTo>
                <a:lnTo>
                  <a:pt x="3378" y="1045"/>
                </a:lnTo>
                <a:cubicBezTo>
                  <a:pt x="3299" y="944"/>
                  <a:pt x="3208" y="854"/>
                  <a:pt x="3108" y="774"/>
                </a:cubicBezTo>
                <a:lnTo>
                  <a:pt x="3281" y="385"/>
                </a:lnTo>
                <a:cubicBezTo>
                  <a:pt x="3174" y="309"/>
                  <a:pt x="3059" y="242"/>
                  <a:pt x="2939" y="187"/>
                </a:cubicBezTo>
                <a:lnTo>
                  <a:pt x="2688" y="532"/>
                </a:lnTo>
                <a:cubicBezTo>
                  <a:pt x="2571" y="485"/>
                  <a:pt x="2447" y="452"/>
                  <a:pt x="2318" y="433"/>
                </a:cubicBezTo>
                <a:lnTo>
                  <a:pt x="2274" y="9"/>
                </a:lnTo>
                <a:cubicBezTo>
                  <a:pt x="2209" y="3"/>
                  <a:pt x="2143" y="0"/>
                  <a:pt x="2076" y="0"/>
                </a:cubicBezTo>
                <a:cubicBezTo>
                  <a:pt x="2010" y="0"/>
                  <a:pt x="1944" y="3"/>
                  <a:pt x="1879" y="9"/>
                </a:cubicBezTo>
                <a:lnTo>
                  <a:pt x="1834" y="433"/>
                </a:lnTo>
                <a:cubicBezTo>
                  <a:pt x="1705" y="452"/>
                  <a:pt x="1581" y="485"/>
                  <a:pt x="1464" y="531"/>
                </a:cubicBezTo>
                <a:lnTo>
                  <a:pt x="1214" y="187"/>
                </a:lnTo>
                <a:cubicBezTo>
                  <a:pt x="1093" y="242"/>
                  <a:pt x="979" y="309"/>
                  <a:pt x="872" y="385"/>
                </a:cubicBezTo>
                <a:lnTo>
                  <a:pt x="1045" y="774"/>
                </a:lnTo>
                <a:cubicBezTo>
                  <a:pt x="945" y="854"/>
                  <a:pt x="854" y="944"/>
                  <a:pt x="774" y="1045"/>
                </a:cubicBezTo>
                <a:lnTo>
                  <a:pt x="385" y="871"/>
                </a:lnTo>
                <a:cubicBezTo>
                  <a:pt x="309" y="978"/>
                  <a:pt x="242" y="1093"/>
                  <a:pt x="187" y="1214"/>
                </a:cubicBezTo>
                <a:lnTo>
                  <a:pt x="532" y="1464"/>
                </a:lnTo>
                <a:cubicBezTo>
                  <a:pt x="485" y="1581"/>
                  <a:pt x="452" y="1705"/>
                  <a:pt x="433" y="1834"/>
                </a:cubicBezTo>
                <a:lnTo>
                  <a:pt x="9" y="1878"/>
                </a:lnTo>
                <a:cubicBezTo>
                  <a:pt x="3" y="1943"/>
                  <a:pt x="0" y="2009"/>
                  <a:pt x="0" y="2076"/>
                </a:cubicBezTo>
                <a:cubicBezTo>
                  <a:pt x="0" y="2143"/>
                  <a:pt x="3" y="2209"/>
                  <a:pt x="9" y="2274"/>
                </a:cubicBezTo>
                <a:lnTo>
                  <a:pt x="433" y="2318"/>
                </a:lnTo>
                <a:cubicBezTo>
                  <a:pt x="452" y="2447"/>
                  <a:pt x="485" y="2571"/>
                  <a:pt x="532" y="2688"/>
                </a:cubicBezTo>
                <a:lnTo>
                  <a:pt x="187" y="2939"/>
                </a:lnTo>
                <a:cubicBezTo>
                  <a:pt x="242" y="3059"/>
                  <a:pt x="309" y="3174"/>
                  <a:pt x="385" y="3281"/>
                </a:cubicBezTo>
                <a:lnTo>
                  <a:pt x="774" y="3107"/>
                </a:lnTo>
                <a:cubicBezTo>
                  <a:pt x="854" y="3208"/>
                  <a:pt x="945" y="3299"/>
                  <a:pt x="1045" y="3378"/>
                </a:cubicBezTo>
                <a:lnTo>
                  <a:pt x="871" y="3767"/>
                </a:lnTo>
                <a:cubicBezTo>
                  <a:pt x="978" y="3844"/>
                  <a:pt x="1093" y="3910"/>
                  <a:pt x="1214" y="3965"/>
                </a:cubicBezTo>
                <a:lnTo>
                  <a:pt x="1464" y="3621"/>
                </a:lnTo>
                <a:cubicBezTo>
                  <a:pt x="1581" y="3667"/>
                  <a:pt x="1705" y="3701"/>
                  <a:pt x="1834" y="3720"/>
                </a:cubicBezTo>
                <a:lnTo>
                  <a:pt x="1879" y="4143"/>
                </a:lnTo>
                <a:cubicBezTo>
                  <a:pt x="1944" y="4149"/>
                  <a:pt x="2010" y="4152"/>
                  <a:pt x="2076" y="4152"/>
                </a:cubicBezTo>
                <a:cubicBezTo>
                  <a:pt x="2143" y="4152"/>
                  <a:pt x="2209" y="4149"/>
                  <a:pt x="2274" y="4143"/>
                </a:cubicBezTo>
                <a:lnTo>
                  <a:pt x="2318" y="3720"/>
                </a:lnTo>
                <a:cubicBezTo>
                  <a:pt x="2447" y="3701"/>
                  <a:pt x="2571" y="3667"/>
                  <a:pt x="2688" y="3621"/>
                </a:cubicBezTo>
                <a:lnTo>
                  <a:pt x="2939" y="3965"/>
                </a:lnTo>
                <a:cubicBezTo>
                  <a:pt x="3059" y="3910"/>
                  <a:pt x="3174" y="3844"/>
                  <a:pt x="3281" y="3767"/>
                </a:cubicBezTo>
                <a:lnTo>
                  <a:pt x="3108" y="3378"/>
                </a:lnTo>
                <a:cubicBezTo>
                  <a:pt x="3208" y="3299"/>
                  <a:pt x="3299" y="3208"/>
                  <a:pt x="3378" y="3107"/>
                </a:cubicBezTo>
                <a:lnTo>
                  <a:pt x="3767" y="3281"/>
                </a:lnTo>
                <a:cubicBezTo>
                  <a:pt x="3844" y="3174"/>
                  <a:pt x="3910" y="3059"/>
                  <a:pt x="3965" y="2939"/>
                </a:cubicBezTo>
                <a:lnTo>
                  <a:pt x="3621" y="2688"/>
                </a:lnTo>
                <a:cubicBezTo>
                  <a:pt x="3667" y="2571"/>
                  <a:pt x="3701" y="2447"/>
                  <a:pt x="3720" y="2318"/>
                </a:cubicBezTo>
                <a:lnTo>
                  <a:pt x="4143" y="2274"/>
                </a:lnTo>
                <a:close/>
                <a:moveTo>
                  <a:pt x="2076" y="708"/>
                </a:moveTo>
                <a:cubicBezTo>
                  <a:pt x="2832" y="708"/>
                  <a:pt x="3444" y="1321"/>
                  <a:pt x="3444" y="2076"/>
                </a:cubicBezTo>
                <a:cubicBezTo>
                  <a:pt x="3444" y="2832"/>
                  <a:pt x="2832" y="3444"/>
                  <a:pt x="2076" y="3444"/>
                </a:cubicBezTo>
                <a:cubicBezTo>
                  <a:pt x="1321" y="3444"/>
                  <a:pt x="708" y="2832"/>
                  <a:pt x="708" y="2076"/>
                </a:cubicBezTo>
                <a:cubicBezTo>
                  <a:pt x="708" y="1321"/>
                  <a:pt x="1321" y="708"/>
                  <a:pt x="2076" y="70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lIns="91388" tIns="45694" rIns="91388" bIns="45694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163622" y="2808832"/>
            <a:ext cx="159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4" rIns="91388" bIns="45694">
            <a:spAutoFit/>
          </a:bodyPr>
          <a:lstStyle>
            <a:lvl1pPr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岗位分离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787557" y="1511547"/>
            <a:ext cx="120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4" rIns="91388" bIns="45694">
            <a:spAutoFit/>
          </a:bodyPr>
          <a:lstStyle>
            <a:lvl1pPr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账目核对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4291664" y="3058565"/>
            <a:ext cx="120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4" rIns="91388" bIns="45694">
            <a:spAutoFit/>
          </a:bodyPr>
          <a:lstStyle>
            <a:lvl1pPr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defTabSz="1831975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defTabSz="183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账目无误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646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grpSp>
        <p:nvGrpSpPr>
          <p:cNvPr id="36" name="组合 31"/>
          <p:cNvGrpSpPr>
            <a:grpSpLocks/>
          </p:cNvGrpSpPr>
          <p:nvPr/>
        </p:nvGrpSpPr>
        <p:grpSpPr bwMode="auto">
          <a:xfrm>
            <a:off x="391693" y="1326852"/>
            <a:ext cx="1798637" cy="2970213"/>
            <a:chOff x="4044725" y="1211551"/>
            <a:chExt cx="1800200" cy="2970427"/>
          </a:xfrm>
        </p:grpSpPr>
        <p:sp>
          <p:nvSpPr>
            <p:cNvPr id="37" name="Pentagon 143"/>
            <p:cNvSpPr/>
            <p:nvPr/>
          </p:nvSpPr>
          <p:spPr>
            <a:xfrm rot="5400000">
              <a:off x="3459612" y="1796664"/>
              <a:ext cx="2970427" cy="1800200"/>
            </a:xfrm>
            <a:prstGeom prst="homePlate">
              <a:avLst>
                <a:gd name="adj" fmla="val 31766"/>
              </a:avLst>
            </a:prstGeom>
            <a:solidFill>
              <a:srgbClr val="FFFFFF">
                <a:lumMod val="85000"/>
              </a:srgb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</p:txBody>
        </p:sp>
        <p:sp>
          <p:nvSpPr>
            <p:cNvPr id="42" name="矩形 25"/>
            <p:cNvSpPr>
              <a:spLocks noChangeArrowheads="1"/>
            </p:cNvSpPr>
            <p:nvPr/>
          </p:nvSpPr>
          <p:spPr bwMode="auto">
            <a:xfrm>
              <a:off x="4175013" y="1317922"/>
              <a:ext cx="1542802" cy="11748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</p:txBody>
        </p:sp>
      </p:grpSp>
      <p:grpSp>
        <p:nvGrpSpPr>
          <p:cNvPr id="43" name="组合 32"/>
          <p:cNvGrpSpPr>
            <a:grpSpLocks/>
          </p:cNvGrpSpPr>
          <p:nvPr/>
        </p:nvGrpSpPr>
        <p:grpSpPr bwMode="auto">
          <a:xfrm>
            <a:off x="2641181" y="1326852"/>
            <a:ext cx="1800225" cy="2970213"/>
            <a:chOff x="6166492" y="1211551"/>
            <a:chExt cx="1800200" cy="2970427"/>
          </a:xfrm>
        </p:grpSpPr>
        <p:sp>
          <p:nvSpPr>
            <p:cNvPr id="44" name="Pentagon 150"/>
            <p:cNvSpPr/>
            <p:nvPr/>
          </p:nvSpPr>
          <p:spPr>
            <a:xfrm rot="5400000">
              <a:off x="5581378" y="1796665"/>
              <a:ext cx="2970427" cy="1800200"/>
            </a:xfrm>
            <a:prstGeom prst="homePlate">
              <a:avLst>
                <a:gd name="adj" fmla="val 31766"/>
              </a:avLst>
            </a:prstGeom>
            <a:solidFill>
              <a:srgbClr val="42B0AB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</p:txBody>
        </p:sp>
        <p:sp>
          <p:nvSpPr>
            <p:cNvPr id="45" name="矩形 25"/>
            <p:cNvSpPr>
              <a:spLocks noChangeArrowheads="1"/>
            </p:cNvSpPr>
            <p:nvPr/>
          </p:nvSpPr>
          <p:spPr bwMode="auto">
            <a:xfrm>
              <a:off x="6422868" y="1370312"/>
              <a:ext cx="1287445" cy="117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b"/>
            <a:lstStyle>
              <a:lvl1pPr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1pPr>
              <a:lvl2pPr marL="742950" indent="-28575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2pPr>
              <a:lvl3pPr marL="11430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3pPr>
              <a:lvl4pPr marL="16002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4pPr>
              <a:lvl5pPr marL="20574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sym typeface="+mn-lt"/>
              </a:endParaRPr>
            </a:p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sym typeface="+mn-lt"/>
              </a:endParaRPr>
            </a:p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sym typeface="+mn-lt"/>
              </a:endParaRP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出纳</a:t>
              </a:r>
              <a:r>
                <a:rPr kumimoji="0" lang="zh-CN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等</a:t>
              </a: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岗位</a:t>
              </a:r>
              <a:r>
                <a:rPr kumimoji="0" lang="zh-CN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的职责和限制性规定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33"/>
          <p:cNvGrpSpPr>
            <a:grpSpLocks/>
          </p:cNvGrpSpPr>
          <p:nvPr/>
        </p:nvGrpSpPr>
        <p:grpSpPr bwMode="auto">
          <a:xfrm>
            <a:off x="4922418" y="1282402"/>
            <a:ext cx="1798637" cy="2970213"/>
            <a:chOff x="8288258" y="1211551"/>
            <a:chExt cx="1800200" cy="2970427"/>
          </a:xfrm>
        </p:grpSpPr>
        <p:sp>
          <p:nvSpPr>
            <p:cNvPr id="47" name="Pentagon 157"/>
            <p:cNvSpPr/>
            <p:nvPr/>
          </p:nvSpPr>
          <p:spPr>
            <a:xfrm rot="5400000">
              <a:off x="7703145" y="1796664"/>
              <a:ext cx="2970427" cy="1800200"/>
            </a:xfrm>
            <a:prstGeom prst="homePlate">
              <a:avLst>
                <a:gd name="adj" fmla="val 31766"/>
              </a:avLst>
            </a:prstGeom>
            <a:solidFill>
              <a:srgbClr val="FFFFFF">
                <a:lumMod val="85000"/>
              </a:srgb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</p:txBody>
        </p:sp>
        <p:sp>
          <p:nvSpPr>
            <p:cNvPr id="48" name="矩形 25"/>
            <p:cNvSpPr>
              <a:spLocks noChangeArrowheads="1"/>
            </p:cNvSpPr>
            <p:nvPr/>
          </p:nvSpPr>
          <p:spPr bwMode="auto">
            <a:xfrm>
              <a:off x="8515467" y="1644970"/>
              <a:ext cx="1447470" cy="117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b"/>
            <a:lstStyle>
              <a:lvl1pPr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1pPr>
              <a:lvl2pPr marL="742950" indent="-28575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2pPr>
              <a:lvl3pPr marL="11430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3pPr>
              <a:lvl4pPr marL="16002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4pPr>
              <a:lvl5pPr marL="20574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sym typeface="+mn-lt"/>
              </a:endParaRPr>
            </a:p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sym typeface="+mn-lt"/>
              </a:endParaRPr>
            </a:p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sym typeface="+mn-lt"/>
              </a:endParaRP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有关部门或领导对限制性岗位的定期检查办法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34"/>
          <p:cNvGrpSpPr>
            <a:grpSpLocks/>
          </p:cNvGrpSpPr>
          <p:nvPr/>
        </p:nvGrpSpPr>
        <p:grpSpPr bwMode="auto">
          <a:xfrm>
            <a:off x="609180" y="3423940"/>
            <a:ext cx="1169988" cy="1168400"/>
            <a:chOff x="4044725" y="2741819"/>
            <a:chExt cx="1796369" cy="1800200"/>
          </a:xfrm>
        </p:grpSpPr>
        <p:sp>
          <p:nvSpPr>
            <p:cNvPr id="50" name="Oval 147"/>
            <p:cNvSpPr/>
            <p:nvPr/>
          </p:nvSpPr>
          <p:spPr>
            <a:xfrm>
              <a:off x="4044725" y="2741819"/>
              <a:ext cx="1796369" cy="1800200"/>
            </a:xfrm>
            <a:prstGeom prst="ellipse">
              <a:avLst/>
            </a:prstGeom>
            <a:solidFill>
              <a:srgbClr val="42B0AB"/>
            </a:solidFill>
            <a:ln w="25400" cap="flat" cmpd="dbl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</p:txBody>
        </p:sp>
        <p:sp>
          <p:nvSpPr>
            <p:cNvPr id="51" name="TextBox 145"/>
            <p:cNvSpPr txBox="1">
              <a:spLocks noChangeArrowheads="1"/>
            </p:cNvSpPr>
            <p:nvPr/>
          </p:nvSpPr>
          <p:spPr bwMode="auto">
            <a:xfrm>
              <a:off x="4671139" y="2903250"/>
              <a:ext cx="545979" cy="91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1pPr>
              <a:lvl2pPr marL="742950" indent="-28575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2pPr>
              <a:lvl3pPr marL="11430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3pPr>
              <a:lvl4pPr marL="16002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4pPr>
              <a:lvl5pPr marL="20574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3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中宋" pitchFamily="2" charset="-122"/>
                  <a:ea typeface="宋体" pitchFamily="2" charset="-122"/>
                  <a:sym typeface="+mn-lt"/>
                </a:rPr>
                <a:t>1</a:t>
              </a:r>
            </a:p>
          </p:txBody>
        </p:sp>
      </p:grpSp>
      <p:grpSp>
        <p:nvGrpSpPr>
          <p:cNvPr id="52" name="组合 28"/>
          <p:cNvGrpSpPr>
            <a:grpSpLocks/>
          </p:cNvGrpSpPr>
          <p:nvPr/>
        </p:nvGrpSpPr>
        <p:grpSpPr bwMode="auto">
          <a:xfrm>
            <a:off x="2942805" y="3422352"/>
            <a:ext cx="1169988" cy="1168400"/>
            <a:chOff x="6166491" y="2741819"/>
            <a:chExt cx="1800200" cy="1800200"/>
          </a:xfrm>
        </p:grpSpPr>
        <p:sp>
          <p:nvSpPr>
            <p:cNvPr id="53" name="Oval 154"/>
            <p:cNvSpPr/>
            <p:nvPr/>
          </p:nvSpPr>
          <p:spPr>
            <a:xfrm>
              <a:off x="6166491" y="2741819"/>
              <a:ext cx="1800200" cy="18002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  <a:ln w="25400" cap="flat" cmpd="dbl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</p:txBody>
        </p:sp>
        <p:sp>
          <p:nvSpPr>
            <p:cNvPr id="54" name="TextBox 152"/>
            <p:cNvSpPr txBox="1">
              <a:spLocks noChangeArrowheads="1"/>
            </p:cNvSpPr>
            <p:nvPr/>
          </p:nvSpPr>
          <p:spPr bwMode="auto">
            <a:xfrm>
              <a:off x="6794241" y="2903250"/>
              <a:ext cx="544700" cy="140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1pPr>
              <a:lvl2pPr marL="742950" indent="-28575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2pPr>
              <a:lvl3pPr marL="11430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3pPr>
              <a:lvl4pPr marL="16002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4pPr>
              <a:lvl5pPr marL="20574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3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中宋" pitchFamily="2" charset="-122"/>
                  <a:ea typeface="宋体" pitchFamily="2" charset="-122"/>
                  <a:sym typeface="+mn-lt"/>
                </a:rPr>
                <a:t>2</a:t>
              </a:r>
            </a:p>
          </p:txBody>
        </p:sp>
      </p:grpSp>
      <p:grpSp>
        <p:nvGrpSpPr>
          <p:cNvPr id="55" name="组合 27"/>
          <p:cNvGrpSpPr>
            <a:grpSpLocks/>
          </p:cNvGrpSpPr>
          <p:nvPr/>
        </p:nvGrpSpPr>
        <p:grpSpPr bwMode="auto">
          <a:xfrm>
            <a:off x="5193880" y="3420765"/>
            <a:ext cx="1169988" cy="1169987"/>
            <a:chOff x="8288258" y="2609847"/>
            <a:chExt cx="1800200" cy="1800200"/>
          </a:xfrm>
        </p:grpSpPr>
        <p:sp>
          <p:nvSpPr>
            <p:cNvPr id="56" name="Oval 161"/>
            <p:cNvSpPr/>
            <p:nvPr/>
          </p:nvSpPr>
          <p:spPr>
            <a:xfrm>
              <a:off x="8288258" y="2609847"/>
              <a:ext cx="1800200" cy="1800200"/>
            </a:xfrm>
            <a:prstGeom prst="ellipse">
              <a:avLst/>
            </a:prstGeom>
            <a:solidFill>
              <a:srgbClr val="42B0AB"/>
            </a:solidFill>
            <a:ln w="25400" cap="flat" cmpd="dbl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ea"/>
                <a:sym typeface="+mn-lt"/>
              </a:endParaRPr>
            </a:p>
          </p:txBody>
        </p:sp>
        <p:sp>
          <p:nvSpPr>
            <p:cNvPr id="57" name="TextBox 159"/>
            <p:cNvSpPr txBox="1">
              <a:spLocks noChangeArrowheads="1"/>
            </p:cNvSpPr>
            <p:nvPr/>
          </p:nvSpPr>
          <p:spPr bwMode="auto">
            <a:xfrm>
              <a:off x="8916008" y="2773501"/>
              <a:ext cx="544700" cy="913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1pPr>
              <a:lvl2pPr marL="742950" indent="-28575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2pPr>
              <a:lvl3pPr marL="11430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3pPr>
              <a:lvl4pPr marL="16002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4pPr>
              <a:lvl5pPr marL="2057400" indent="-228600" eaLnBrk="0" hangingPunct="0"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CC99"/>
                  </a:solidFill>
                  <a:latin typeface="华文中宋" pitchFamily="2" charset="-122"/>
                  <a:ea typeface="华文中宋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3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中宋" pitchFamily="2" charset="-122"/>
                  <a:ea typeface="宋体" pitchFamily="2" charset="-122"/>
                  <a:sym typeface="+mn-lt"/>
                </a:rPr>
                <a:t>3</a:t>
              </a:r>
            </a:p>
          </p:txBody>
        </p:sp>
      </p:grpSp>
      <p:sp>
        <p:nvSpPr>
          <p:cNvPr id="58" name="TextBox 24"/>
          <p:cNvSpPr txBox="1">
            <a:spLocks noChangeArrowheads="1"/>
          </p:cNvSpPr>
          <p:nvPr/>
        </p:nvSpPr>
        <p:spPr bwMode="auto">
          <a:xfrm>
            <a:off x="609180" y="1485602"/>
            <a:ext cx="14541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内部牵制制度的原则，即机构分离、职务分离、钱账分离、物账分离等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9" name="箭头: 右 35">
            <a:extLst>
              <a:ext uri="{FF2B5EF4-FFF2-40B4-BE49-F238E27FC236}"/>
            </a:extLst>
          </p:cNvPr>
          <p:cNvSpPr/>
          <p:nvPr/>
        </p:nvSpPr>
        <p:spPr bwMode="auto">
          <a:xfrm>
            <a:off x="395288" y="481013"/>
            <a:ext cx="3144837" cy="909637"/>
          </a:xfrm>
          <a:prstGeom prst="rightArrow">
            <a:avLst>
              <a:gd name="adj1" fmla="val 53192"/>
              <a:gd name="adj2" fmla="val 61171"/>
            </a:avLst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" name="文本框 36"/>
          <p:cNvSpPr txBox="1">
            <a:spLocks noChangeArrowheads="1"/>
          </p:cNvSpPr>
          <p:nvPr/>
        </p:nvSpPr>
        <p:spPr bwMode="auto">
          <a:xfrm>
            <a:off x="125413" y="739749"/>
            <a:ext cx="3033997" cy="3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9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内部牵制</a:t>
            </a:r>
            <a:r>
              <a:rPr lang="zh-CN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主要包括：</a:t>
            </a:r>
          </a:p>
        </p:txBody>
      </p:sp>
    </p:spTree>
    <p:extLst>
      <p:ext uri="{BB962C8B-B14F-4D97-AF65-F5344CB8AC3E}">
        <p14:creationId xmlns:p14="http://schemas.microsoft.com/office/powerpoint/2010/main" val="496270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619310" y="882797"/>
            <a:ext cx="4005853" cy="2807370"/>
          </a:xfrm>
          <a:prstGeom prst="rect">
            <a:avLst/>
          </a:prstGeom>
          <a:solidFill>
            <a:srgbClr val="178695">
              <a:alpha val="88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CC99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-1076325" y="646532"/>
            <a:ext cx="97250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0" y="-122033"/>
            <a:ext cx="8273214" cy="994172"/>
            <a:chOff x="0" y="-122033"/>
            <a:chExt cx="8273214" cy="994172"/>
          </a:xfrm>
        </p:grpSpPr>
        <p:sp>
          <p:nvSpPr>
            <p:cNvPr id="10" name="矩形 9"/>
            <p:cNvSpPr/>
            <p:nvPr/>
          </p:nvSpPr>
          <p:spPr>
            <a:xfrm>
              <a:off x="0" y="152400"/>
              <a:ext cx="4367174" cy="4191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>
              <a:off x="386514" y="-122033"/>
              <a:ext cx="7886700" cy="9941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rgbClr val="235D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en-US" sz="2000">
                  <a:solidFill>
                    <a:srgbClr val="235D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>
                  <a:solidFill>
                    <a:srgbClr val="235D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资产管理中</a:t>
              </a:r>
              <a:r>
                <a:rPr lang="zh-CN" altLang="en-US" sz="2000" dirty="0">
                  <a:solidFill>
                    <a:srgbClr val="235D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的内部控制</a:t>
              </a:r>
            </a:p>
          </p:txBody>
        </p:sp>
      </p:grpSp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5054" y="980296"/>
            <a:ext cx="371436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lvl="0" indent="45720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按照内部控制的要求，企业应建立财产日常管理制度和定期清查制度，采取财产记录、实物保管、定期盘点、账实核对等措施，确保财产安全。企业应当严格限制未经授权的人员接触和处置相关财产。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669546" y="3301084"/>
            <a:ext cx="2170718" cy="1022220"/>
            <a:chOff x="665688" y="1012549"/>
            <a:chExt cx="7291998" cy="3571852"/>
          </a:xfrm>
        </p:grpSpPr>
        <p:cxnSp>
          <p:nvCxnSpPr>
            <p:cNvPr id="29" name="直接连接符 72"/>
            <p:cNvCxnSpPr>
              <a:cxnSpLocks noChangeShapeType="1"/>
            </p:cNvCxnSpPr>
            <p:nvPr/>
          </p:nvCxnSpPr>
          <p:spPr bwMode="auto">
            <a:xfrm>
              <a:off x="6908676" y="2090752"/>
              <a:ext cx="559718" cy="184693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接连接符 29"/>
            <p:cNvCxnSpPr>
              <a:cxnSpLocks noChangeShapeType="1"/>
            </p:cNvCxnSpPr>
            <p:nvPr/>
          </p:nvCxnSpPr>
          <p:spPr bwMode="auto">
            <a:xfrm flipV="1">
              <a:off x="4915214" y="2428070"/>
              <a:ext cx="683924" cy="622217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" name="组合 30"/>
            <p:cNvGrpSpPr/>
            <p:nvPr/>
          </p:nvGrpSpPr>
          <p:grpSpPr>
            <a:xfrm>
              <a:off x="5364309" y="1012549"/>
              <a:ext cx="1656509" cy="1656509"/>
              <a:chOff x="5252030" y="2008764"/>
              <a:chExt cx="809336" cy="809336"/>
            </a:xfrm>
            <a:solidFill>
              <a:srgbClr val="00B0F0"/>
            </a:solidFill>
          </p:grpSpPr>
          <p:sp>
            <p:nvSpPr>
              <p:cNvPr id="59" name="椭圆 58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252257" y="1612776"/>
              <a:ext cx="1244798" cy="1244798"/>
              <a:chOff x="5252030" y="2008764"/>
              <a:chExt cx="809336" cy="809336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3" name="直接连接符 32"/>
            <p:cNvCxnSpPr>
              <a:cxnSpLocks noChangeShapeType="1"/>
            </p:cNvCxnSpPr>
            <p:nvPr/>
          </p:nvCxnSpPr>
          <p:spPr bwMode="auto">
            <a:xfrm flipV="1">
              <a:off x="2017615" y="2695582"/>
              <a:ext cx="413953" cy="322088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17"/>
            <p:cNvCxnSpPr>
              <a:cxnSpLocks noChangeShapeType="1"/>
            </p:cNvCxnSpPr>
            <p:nvPr/>
          </p:nvCxnSpPr>
          <p:spPr bwMode="auto">
            <a:xfrm>
              <a:off x="3407040" y="2558316"/>
              <a:ext cx="681323" cy="491172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23"/>
            <p:cNvCxnSpPr>
              <a:cxnSpLocks noChangeShapeType="1"/>
              <a:endCxn id="52" idx="1"/>
            </p:cNvCxnSpPr>
            <p:nvPr/>
          </p:nvCxnSpPr>
          <p:spPr bwMode="auto">
            <a:xfrm>
              <a:off x="1044841" y="2803889"/>
              <a:ext cx="363984" cy="242094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43"/>
            <p:cNvCxnSpPr>
              <a:cxnSpLocks noChangeShapeType="1"/>
            </p:cNvCxnSpPr>
            <p:nvPr/>
          </p:nvCxnSpPr>
          <p:spPr bwMode="auto">
            <a:xfrm flipV="1">
              <a:off x="3786841" y="3878046"/>
              <a:ext cx="301521" cy="278300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" name="组合 36"/>
            <p:cNvGrpSpPr/>
            <p:nvPr/>
          </p:nvGrpSpPr>
          <p:grpSpPr>
            <a:xfrm>
              <a:off x="7327456" y="2056974"/>
              <a:ext cx="630230" cy="63023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888910" y="2838180"/>
              <a:ext cx="1226559" cy="12265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5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268453" y="2905611"/>
              <a:ext cx="867139" cy="86713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7"/>
            <p:cNvSpPr>
              <a:spLocks noChangeArrowheads="1"/>
            </p:cNvSpPr>
            <p:nvPr/>
          </p:nvSpPr>
          <p:spPr bwMode="auto">
            <a:xfrm>
              <a:off x="6058066" y="1452935"/>
              <a:ext cx="319882" cy="74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文本框 37"/>
            <p:cNvSpPr>
              <a:spLocks noChangeArrowheads="1"/>
            </p:cNvSpPr>
            <p:nvPr/>
          </p:nvSpPr>
          <p:spPr bwMode="auto">
            <a:xfrm>
              <a:off x="4342250" y="3145469"/>
              <a:ext cx="319882" cy="66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文本框 37"/>
            <p:cNvSpPr>
              <a:spLocks noChangeArrowheads="1"/>
            </p:cNvSpPr>
            <p:nvPr/>
          </p:nvSpPr>
          <p:spPr bwMode="auto">
            <a:xfrm>
              <a:off x="2711753" y="1936890"/>
              <a:ext cx="319882" cy="66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矩形 76"/>
            <p:cNvSpPr>
              <a:spLocks noChangeArrowheads="1"/>
            </p:cNvSpPr>
            <p:nvPr/>
          </p:nvSpPr>
          <p:spPr bwMode="auto">
            <a:xfrm>
              <a:off x="959142" y="3860795"/>
              <a:ext cx="1366485" cy="416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409" tIns="38705" rIns="77409" bIns="3870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ts val="1355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矩形 80"/>
            <p:cNvSpPr>
              <a:spLocks noChangeArrowheads="1"/>
            </p:cNvSpPr>
            <p:nvPr/>
          </p:nvSpPr>
          <p:spPr bwMode="auto">
            <a:xfrm>
              <a:off x="2145017" y="2962349"/>
              <a:ext cx="1366485" cy="416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409" tIns="38705" rIns="77409" bIns="3870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ts val="1355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65688" y="2472736"/>
              <a:ext cx="420958" cy="420958"/>
              <a:chOff x="5252030" y="2008764"/>
              <a:chExt cx="809336" cy="809336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B0F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3366390" y="4068882"/>
              <a:ext cx="515519" cy="515519"/>
              <a:chOff x="5252030" y="2008764"/>
              <a:chExt cx="809336" cy="809336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296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6" name="燕尾形 15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7" name="燕尾形 16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45" name="文本占位符 1"/>
          <p:cNvSpPr txBox="1">
            <a:spLocks/>
          </p:cNvSpPr>
          <p:nvPr/>
        </p:nvSpPr>
        <p:spPr bwMode="auto">
          <a:xfrm>
            <a:off x="395288" y="579082"/>
            <a:ext cx="5867289" cy="38279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现金管理中的内部控制 </a:t>
            </a:r>
          </a:p>
          <a:p>
            <a:pPr indent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现金（库存现金和银行存款）是一种流动性最强的货币资产，可直接用于支付或结算，最容易被盗或挪用，因此，必须加强对现金的内部控制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采用以下控制方法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829197" y="3472862"/>
            <a:ext cx="2170718" cy="1022220"/>
            <a:chOff x="665688" y="1012549"/>
            <a:chExt cx="7291998" cy="3571852"/>
          </a:xfrm>
        </p:grpSpPr>
        <p:cxnSp>
          <p:nvCxnSpPr>
            <p:cNvPr id="47" name="直接连接符 72"/>
            <p:cNvCxnSpPr>
              <a:cxnSpLocks noChangeShapeType="1"/>
            </p:cNvCxnSpPr>
            <p:nvPr/>
          </p:nvCxnSpPr>
          <p:spPr bwMode="auto">
            <a:xfrm>
              <a:off x="6908676" y="2090752"/>
              <a:ext cx="559718" cy="184693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47"/>
            <p:cNvCxnSpPr>
              <a:cxnSpLocks noChangeShapeType="1"/>
            </p:cNvCxnSpPr>
            <p:nvPr/>
          </p:nvCxnSpPr>
          <p:spPr bwMode="auto">
            <a:xfrm flipV="1">
              <a:off x="4915214" y="2428070"/>
              <a:ext cx="683924" cy="622217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9" name="组合 48"/>
            <p:cNvGrpSpPr/>
            <p:nvPr/>
          </p:nvGrpSpPr>
          <p:grpSpPr>
            <a:xfrm>
              <a:off x="5364309" y="1012549"/>
              <a:ext cx="1656509" cy="1656509"/>
              <a:chOff x="5252030" y="2008764"/>
              <a:chExt cx="809336" cy="809336"/>
            </a:xfrm>
            <a:solidFill>
              <a:srgbClr val="00B0F0"/>
            </a:solidFill>
          </p:grpSpPr>
          <p:sp>
            <p:nvSpPr>
              <p:cNvPr id="95" name="椭圆 94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252257" y="1612776"/>
              <a:ext cx="1244798" cy="1244798"/>
              <a:chOff x="5252030" y="2008764"/>
              <a:chExt cx="809336" cy="809336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51" name="直接连接符 50"/>
            <p:cNvCxnSpPr>
              <a:cxnSpLocks noChangeShapeType="1"/>
            </p:cNvCxnSpPr>
            <p:nvPr/>
          </p:nvCxnSpPr>
          <p:spPr bwMode="auto">
            <a:xfrm flipV="1">
              <a:off x="2017615" y="2695582"/>
              <a:ext cx="413953" cy="322088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17"/>
            <p:cNvCxnSpPr>
              <a:cxnSpLocks noChangeShapeType="1"/>
            </p:cNvCxnSpPr>
            <p:nvPr/>
          </p:nvCxnSpPr>
          <p:spPr bwMode="auto">
            <a:xfrm>
              <a:off x="3407040" y="2558316"/>
              <a:ext cx="681323" cy="491172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直接连接符 23"/>
            <p:cNvCxnSpPr>
              <a:cxnSpLocks noChangeShapeType="1"/>
              <a:endCxn id="88" idx="1"/>
            </p:cNvCxnSpPr>
            <p:nvPr/>
          </p:nvCxnSpPr>
          <p:spPr bwMode="auto">
            <a:xfrm>
              <a:off x="1044841" y="2803889"/>
              <a:ext cx="363984" cy="242094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直接连接符 43"/>
            <p:cNvCxnSpPr>
              <a:cxnSpLocks noChangeShapeType="1"/>
            </p:cNvCxnSpPr>
            <p:nvPr/>
          </p:nvCxnSpPr>
          <p:spPr bwMode="auto">
            <a:xfrm flipV="1">
              <a:off x="3786841" y="3878046"/>
              <a:ext cx="301521" cy="278300"/>
            </a:xfrm>
            <a:prstGeom prst="line">
              <a:avLst/>
            </a:prstGeom>
            <a:noFill/>
            <a:ln w="28575">
              <a:solidFill>
                <a:srgbClr val="7F7F7F">
                  <a:lumMod val="50000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" name="组合 71"/>
            <p:cNvGrpSpPr/>
            <p:nvPr/>
          </p:nvGrpSpPr>
          <p:grpSpPr>
            <a:xfrm>
              <a:off x="7327456" y="2056974"/>
              <a:ext cx="630230" cy="63023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1" name="同心圆 9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3888910" y="2838180"/>
              <a:ext cx="1226559" cy="12265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268453" y="2905611"/>
              <a:ext cx="867139" cy="86713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CCE8CF"/>
                  </a:gs>
                  <a:gs pos="55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65000"/>
                    </a:sysClr>
                  </a:gs>
                </a:gsLst>
                <a:lin ang="81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CCE8CF"/>
                  </a:gs>
                  <a:gs pos="51000">
                    <a:sysClr val="window" lastClr="CCE8CF">
                      <a:lumMod val="95000"/>
                    </a:sysClr>
                  </a:gs>
                  <a:gs pos="100000">
                    <a:sysClr val="window" lastClr="CCE8CF">
                      <a:lumMod val="75000"/>
                    </a:sysClr>
                  </a:gs>
                </a:gsLst>
                <a:lin ang="18900000" scaled="0"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6" name="文本框 37"/>
            <p:cNvSpPr>
              <a:spLocks noChangeArrowheads="1"/>
            </p:cNvSpPr>
            <p:nvPr/>
          </p:nvSpPr>
          <p:spPr bwMode="auto">
            <a:xfrm>
              <a:off x="6058066" y="1452935"/>
              <a:ext cx="319882" cy="74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7" name="文本框 37"/>
            <p:cNvSpPr>
              <a:spLocks noChangeArrowheads="1"/>
            </p:cNvSpPr>
            <p:nvPr/>
          </p:nvSpPr>
          <p:spPr bwMode="auto">
            <a:xfrm>
              <a:off x="4342250" y="3145469"/>
              <a:ext cx="319882" cy="66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8" name="文本框 37"/>
            <p:cNvSpPr>
              <a:spLocks noChangeArrowheads="1"/>
            </p:cNvSpPr>
            <p:nvPr/>
          </p:nvSpPr>
          <p:spPr bwMode="auto">
            <a:xfrm>
              <a:off x="2711753" y="1936890"/>
              <a:ext cx="319882" cy="66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9" name="矩形 76"/>
            <p:cNvSpPr>
              <a:spLocks noChangeArrowheads="1"/>
            </p:cNvSpPr>
            <p:nvPr/>
          </p:nvSpPr>
          <p:spPr bwMode="auto">
            <a:xfrm>
              <a:off x="959142" y="3860795"/>
              <a:ext cx="1366485" cy="416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409" tIns="38705" rIns="77409" bIns="3870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ts val="1355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" name="矩形 80"/>
            <p:cNvSpPr>
              <a:spLocks noChangeArrowheads="1"/>
            </p:cNvSpPr>
            <p:nvPr/>
          </p:nvSpPr>
          <p:spPr bwMode="auto">
            <a:xfrm>
              <a:off x="2145017" y="2962349"/>
              <a:ext cx="1366485" cy="416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409" tIns="38705" rIns="77409" bIns="3870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ts val="1355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665688" y="2472736"/>
              <a:ext cx="420958" cy="420958"/>
              <a:chOff x="5252030" y="2008764"/>
              <a:chExt cx="809336" cy="809336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B0F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366390" y="4068882"/>
              <a:ext cx="515519" cy="515519"/>
              <a:chOff x="5252030" y="2008764"/>
              <a:chExt cx="809336" cy="809336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5252030" y="2008764"/>
                <a:ext cx="809336" cy="809336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5269270" y="2029388"/>
                <a:ext cx="769580" cy="76958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>
                <a:innerShdw blurRad="368300" dist="254000">
                  <a:prstClr val="black">
                    <a:alpha val="2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CCE8C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363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燕尾形 40"/>
          <p:cNvSpPr/>
          <p:nvPr/>
        </p:nvSpPr>
        <p:spPr>
          <a:xfrm>
            <a:off x="7531084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42" name="燕尾形 41"/>
          <p:cNvSpPr/>
          <p:nvPr/>
        </p:nvSpPr>
        <p:spPr>
          <a:xfrm>
            <a:off x="7833825" y="4876401"/>
            <a:ext cx="161462" cy="156855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43" name="燕尾形 42"/>
          <p:cNvSpPr/>
          <p:nvPr/>
        </p:nvSpPr>
        <p:spPr>
          <a:xfrm>
            <a:off x="8136566" y="4876401"/>
            <a:ext cx="161462" cy="156855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44" name="燕尾形 43"/>
          <p:cNvSpPr/>
          <p:nvPr/>
        </p:nvSpPr>
        <p:spPr>
          <a:xfrm>
            <a:off x="8439306" y="4876401"/>
            <a:ext cx="161462" cy="156855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45" name="燕尾形 44"/>
          <p:cNvSpPr/>
          <p:nvPr/>
        </p:nvSpPr>
        <p:spPr>
          <a:xfrm>
            <a:off x="8742047" y="4876401"/>
            <a:ext cx="161462" cy="156855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30" name="圆角矩形 29"/>
          <p:cNvSpPr/>
          <p:nvPr/>
        </p:nvSpPr>
        <p:spPr>
          <a:xfrm>
            <a:off x="379412" y="959256"/>
            <a:ext cx="2014538" cy="3468687"/>
          </a:xfrm>
          <a:prstGeom prst="roundRect">
            <a:avLst>
              <a:gd name="adj" fmla="val 6101"/>
            </a:avLst>
          </a:prstGeom>
          <a:solidFill>
            <a:srgbClr val="17869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824162" y="959256"/>
            <a:ext cx="2014538" cy="3468687"/>
          </a:xfrm>
          <a:prstGeom prst="roundRect">
            <a:avLst>
              <a:gd name="adj" fmla="val 6101"/>
            </a:avLst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24162" y="959256"/>
            <a:ext cx="2014538" cy="785812"/>
          </a:xfrm>
          <a:prstGeom prst="roundRect">
            <a:avLst>
              <a:gd name="adj" fmla="val 6101"/>
            </a:avLst>
          </a:prstGeom>
          <a:solidFill>
            <a:srgbClr val="17869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268912" y="1106893"/>
            <a:ext cx="2012950" cy="3235325"/>
          </a:xfrm>
          <a:prstGeom prst="roundRect">
            <a:avLst>
              <a:gd name="adj" fmla="val 6101"/>
            </a:avLst>
          </a:prstGeom>
          <a:solidFill>
            <a:srgbClr val="17869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268912" y="959256"/>
            <a:ext cx="2012950" cy="785812"/>
          </a:xfrm>
          <a:prstGeom prst="roundRect">
            <a:avLst>
              <a:gd name="adj" fmla="val 6101"/>
            </a:avLst>
          </a:prstGeom>
          <a:solidFill>
            <a:srgbClr val="FFFFFF">
              <a:lumMod val="8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2" name="矩形 9"/>
          <p:cNvSpPr>
            <a:spLocks noChangeArrowheads="1"/>
          </p:cNvSpPr>
          <p:nvPr/>
        </p:nvSpPr>
        <p:spPr bwMode="auto">
          <a:xfrm>
            <a:off x="330200" y="1916518"/>
            <a:ext cx="201612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即出纳与会计要分开，按照内控的要求，出纳人员不得兼任稽核、会计档案保管和收入、支出、费用、债权、债务账目的登记工作。</a:t>
            </a:r>
            <a:endParaRPr lang="zh-CN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10"/>
          <p:cNvSpPr>
            <a:spLocks noChangeArrowheads="1"/>
          </p:cNvSpPr>
          <p:nvPr/>
        </p:nvSpPr>
        <p:spPr bwMode="auto">
          <a:xfrm>
            <a:off x="2900362" y="1911756"/>
            <a:ext cx="190976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实物资产主要是指固定资产、存货等实物资产。如因保管不善、操作不当会引起的被盗、毁损、事故等。为保证实物资产的安全必须加强内部控制。</a:t>
            </a:r>
          </a:p>
        </p:txBody>
      </p:sp>
      <p:sp>
        <p:nvSpPr>
          <p:cNvPr id="54" name="矩形 11"/>
          <p:cNvSpPr>
            <a:spLocks noChangeArrowheads="1"/>
          </p:cNvSpPr>
          <p:nvPr/>
        </p:nvSpPr>
        <p:spPr bwMode="auto">
          <a:xfrm>
            <a:off x="5280852" y="1775965"/>
            <a:ext cx="21685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货币资金有关的票据的领购、保管、使用、销毁等应当有完整的记录，银行预留印鉴和有关印章的管理应当严格有效。单位财务印章需由会计人员专人保管，未经授权的人员一律不得接触、使用印章，出纳不得管理印章。</a:t>
            </a:r>
          </a:p>
        </p:txBody>
      </p:sp>
      <p:sp>
        <p:nvSpPr>
          <p:cNvPr id="55" name="文本框 31"/>
          <p:cNvSpPr>
            <a:spLocks noChangeArrowheads="1"/>
          </p:cNvSpPr>
          <p:nvPr/>
        </p:nvSpPr>
        <p:spPr bwMode="auto">
          <a:xfrm>
            <a:off x="330200" y="944968"/>
            <a:ext cx="2063750" cy="83099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岗位分工控制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31"/>
          <p:cNvSpPr>
            <a:spLocks noChangeArrowheads="1"/>
          </p:cNvSpPr>
          <p:nvPr/>
        </p:nvSpPr>
        <p:spPr bwMode="auto">
          <a:xfrm>
            <a:off x="2803525" y="959256"/>
            <a:ext cx="19812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现金清查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31"/>
          <p:cNvSpPr>
            <a:spLocks noChangeArrowheads="1"/>
          </p:cNvSpPr>
          <p:nvPr/>
        </p:nvSpPr>
        <p:spPr bwMode="auto">
          <a:xfrm>
            <a:off x="5268912" y="959256"/>
            <a:ext cx="19827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）票据和印章控制</a:t>
            </a:r>
          </a:p>
        </p:txBody>
      </p:sp>
    </p:spTree>
    <p:extLst>
      <p:ext uri="{BB962C8B-B14F-4D97-AF65-F5344CB8AC3E}">
        <p14:creationId xmlns:p14="http://schemas.microsoft.com/office/powerpoint/2010/main" val="1030414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686</Words>
  <Application>Microsoft Office PowerPoint</Application>
  <PresentationFormat>全屏显示(16:9)</PresentationFormat>
  <Paragraphs>64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于晨</cp:lastModifiedBy>
  <cp:revision>69</cp:revision>
  <dcterms:created xsi:type="dcterms:W3CDTF">2017-01-11T08:48:00Z</dcterms:created>
  <dcterms:modified xsi:type="dcterms:W3CDTF">2018-01-19T02:56:23Z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