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8F49-68AA-522D-03B3-EF3AE8A77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B65077-50AE-F7EB-8D01-3754455F1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39B12D-A429-7CA7-F475-380D1CBEFD14}"/>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1A27A550-ABF1-CC7A-8B43-D926FB7A5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A3B2A-4C44-111A-9BC7-14DCC1FB6266}"/>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0743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09B8-64D5-4DCE-9F97-6C4BDD362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F8E6B-5805-E023-60E4-C49CDABD9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8A62A-47B9-C11C-4F1D-22599DED3BC2}"/>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10129992-3C44-280B-5FFD-C6ACE9C53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0000E-A35E-93E4-A975-32A0D0703E1E}"/>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90569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56E67-B351-E13F-F683-D32A33B235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887D5-8747-7BF5-A028-D92E7D11FB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A63989-777C-C0C5-A900-1012461CC3EF}"/>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5A67678A-41FA-EEC5-4D19-724BFCC2D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3D152-B938-0191-F2E5-14B4E540320E}"/>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52877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BD3F-A4C8-CC4E-0F5E-0BB46B78C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A1BBD8-ADB8-022E-215B-FAD3EE1233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F1187-E454-F9C1-8C3B-963F378C7AFC}"/>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168619E8-57F4-00A8-E7C8-67D468058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EF955-0FA3-834D-7FCA-25AC074EF8DD}"/>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74852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2B69-E9A3-8390-59C1-3E67DF797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5CEFDC-9B36-DF95-43E3-488ADB7F2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CFC4B-196F-FBA2-EC96-8E6EE7DB6242}"/>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97B1C33E-4614-1048-E6FA-814080F43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8A068-813F-CABA-5C86-0E5FBC1AA861}"/>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38150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B1D8-1801-AB7B-BECF-D3C291CF5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A22F8B-77CF-0F47-6671-42E01B654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E7DE75-7F95-0763-93A2-4E6B4CFD2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156C99-A22A-BF3A-7E76-53E320A1CBBE}"/>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6" name="Footer Placeholder 5">
            <a:extLst>
              <a:ext uri="{FF2B5EF4-FFF2-40B4-BE49-F238E27FC236}">
                <a16:creationId xmlns:a16="http://schemas.microsoft.com/office/drawing/2014/main" id="{FF2D5797-2E93-E340-10F5-DE584D814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E1063-1FB1-5F2F-717F-6F9760A25EC7}"/>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60463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7DB6-7282-9EB0-138B-41725EEF0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24D758-E178-87FA-6BCF-1C815B9F7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FC094-1661-8415-FF18-8FDD3F105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446036-2268-5016-7142-FF55FEFD5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A25E5-0091-0C7B-ABFC-C927F9CC4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120C9E-4202-8F2F-86D6-871E03015D2D}"/>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8" name="Footer Placeholder 7">
            <a:extLst>
              <a:ext uri="{FF2B5EF4-FFF2-40B4-BE49-F238E27FC236}">
                <a16:creationId xmlns:a16="http://schemas.microsoft.com/office/drawing/2014/main" id="{DAD2197A-EE5F-8187-C193-6D384B6CE5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E827DE-CA65-6E34-FDB2-EA5C3BC0A307}"/>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55842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4C39-096D-CA72-EB4A-38293AC6F0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92310C-7490-A2FF-26FC-50E899C286BF}"/>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4" name="Footer Placeholder 3">
            <a:extLst>
              <a:ext uri="{FF2B5EF4-FFF2-40B4-BE49-F238E27FC236}">
                <a16:creationId xmlns:a16="http://schemas.microsoft.com/office/drawing/2014/main" id="{7E67F342-4AA2-D637-F610-3DEA80F818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9976DB-44EC-D809-8FFA-22D68E75C9E0}"/>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58154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C43D2-3DE9-EB9C-785C-8D85D49CD67F}"/>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3" name="Footer Placeholder 2">
            <a:extLst>
              <a:ext uri="{FF2B5EF4-FFF2-40B4-BE49-F238E27FC236}">
                <a16:creationId xmlns:a16="http://schemas.microsoft.com/office/drawing/2014/main" id="{C62B7A69-3463-2454-4197-E7483F0DF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54B589-6B83-7AF1-0588-D0E29CC799E3}"/>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8095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52A9-5073-26C2-AF66-0AD37E178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29B34-C5CC-BAEB-E09E-1F1E22B82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42D6CE-E785-121A-E42E-1D24B1412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52E3A-D8D8-777A-7B73-5C6B8CB915D5}"/>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6" name="Footer Placeholder 5">
            <a:extLst>
              <a:ext uri="{FF2B5EF4-FFF2-40B4-BE49-F238E27FC236}">
                <a16:creationId xmlns:a16="http://schemas.microsoft.com/office/drawing/2014/main" id="{6A6F043D-A3DB-CE2A-5CF2-84F19EE47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C178C-7F85-3A86-028E-63D82EEA7154}"/>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138037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DA8D-F20F-5946-874B-6348ED150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2ABFCA-389E-6451-D749-BF6993555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B23596-B718-B7B4-AD08-3C44F002F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50BDE-A401-4BB9-8DE1-103CF9F85F9D}"/>
              </a:ext>
            </a:extLst>
          </p:cNvPr>
          <p:cNvSpPr>
            <a:spLocks noGrp="1"/>
          </p:cNvSpPr>
          <p:nvPr>
            <p:ph type="dt" sz="half" idx="10"/>
          </p:nvPr>
        </p:nvSpPr>
        <p:spPr/>
        <p:txBody>
          <a:bodyPr/>
          <a:lstStyle/>
          <a:p>
            <a:fld id="{74533C24-1B54-4584-B161-B46BF4F9CFF4}" type="datetimeFigureOut">
              <a:rPr lang="en-IN" smtClean="0"/>
              <a:t>19-10-2022</a:t>
            </a:fld>
            <a:endParaRPr lang="en-IN"/>
          </a:p>
        </p:txBody>
      </p:sp>
      <p:sp>
        <p:nvSpPr>
          <p:cNvPr id="6" name="Footer Placeholder 5">
            <a:extLst>
              <a:ext uri="{FF2B5EF4-FFF2-40B4-BE49-F238E27FC236}">
                <a16:creationId xmlns:a16="http://schemas.microsoft.com/office/drawing/2014/main" id="{B80B9D75-C48B-3ACC-517E-4CB3C1B87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FF0671-0D6A-C7B8-DA0F-7746D5AE4E5D}"/>
              </a:ext>
            </a:extLst>
          </p:cNvPr>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98705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91B22-1B25-0538-9094-8D4EC74FE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0189A-387E-389D-2209-C5BF29C06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902F2-709B-E1A2-FCDE-765959CF5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33C24-1B54-4584-B161-B46BF4F9CFF4}" type="datetimeFigureOut">
              <a:rPr lang="en-IN" smtClean="0"/>
              <a:t>19-10-2022</a:t>
            </a:fld>
            <a:endParaRPr lang="en-IN"/>
          </a:p>
        </p:txBody>
      </p:sp>
      <p:sp>
        <p:nvSpPr>
          <p:cNvPr id="5" name="Footer Placeholder 4">
            <a:extLst>
              <a:ext uri="{FF2B5EF4-FFF2-40B4-BE49-F238E27FC236}">
                <a16:creationId xmlns:a16="http://schemas.microsoft.com/office/drawing/2014/main" id="{DD836ADF-7CB2-2B19-99F4-7DE4FE4A0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03AAC9-C6A0-89CC-5851-189E6545F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2111113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auth.geeksforgeeks.org/user/avinashbaiju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315B-4115-EE86-1673-4EDAD589C85E}"/>
              </a:ext>
            </a:extLst>
          </p:cNvPr>
          <p:cNvSpPr>
            <a:spLocks noGrp="1"/>
          </p:cNvSpPr>
          <p:nvPr>
            <p:ph type="ctrTitle"/>
          </p:nvPr>
        </p:nvSpPr>
        <p:spPr>
          <a:xfrm>
            <a:off x="1528761" y="2325544"/>
            <a:ext cx="8877300" cy="1763712"/>
          </a:xfrm>
        </p:spPr>
        <p:txBody>
          <a:bodyPr>
            <a:noAutofit/>
          </a:bodyPr>
          <a:lstStyle/>
          <a:p>
            <a:r>
              <a:rPr lang="en-US" sz="5400" dirty="0">
                <a:latin typeface="Bahnschrift Condensed" panose="020B0502040204020203" pitchFamily="34" charset="0"/>
              </a:rPr>
              <a:t>DSA Self-Paced</a:t>
            </a:r>
            <a:br>
              <a:rPr lang="en-US" sz="5400" dirty="0">
                <a:latin typeface="Bahnschrift Condensed" panose="020B0502040204020203" pitchFamily="34" charset="0"/>
              </a:rPr>
            </a:br>
            <a:br>
              <a:rPr lang="en-US" sz="5400" dirty="0">
                <a:latin typeface="Bahnschrift Condensed" panose="020B0502040204020203" pitchFamily="34" charset="0"/>
              </a:rPr>
            </a:br>
            <a:r>
              <a:rPr lang="en-US" sz="5400" dirty="0">
                <a:latin typeface="Bahnschrift Condensed" panose="020B0502040204020203" pitchFamily="34" charset="0"/>
              </a:rPr>
              <a:t>8 week Summer Training </a:t>
            </a:r>
            <a:br>
              <a:rPr lang="en-US" sz="5400" dirty="0">
                <a:latin typeface="Bahnschrift Condensed" panose="020B0502040204020203" pitchFamily="34" charset="0"/>
              </a:rPr>
            </a:br>
            <a:r>
              <a:rPr lang="en-US" sz="5400" dirty="0">
                <a:latin typeface="Bahnschrift Condensed" panose="020B0502040204020203" pitchFamily="34" charset="0"/>
              </a:rPr>
              <a:t>by</a:t>
            </a:r>
            <a:br>
              <a:rPr lang="en-US" sz="5400" dirty="0">
                <a:latin typeface="Bahnschrift Condensed" panose="020B0502040204020203" pitchFamily="34" charset="0"/>
              </a:rPr>
            </a:br>
            <a:r>
              <a:rPr lang="en-US" sz="5400" dirty="0">
                <a:latin typeface="Bahnschrift Condensed" panose="020B0502040204020203" pitchFamily="34" charset="0"/>
              </a:rPr>
              <a:t>Geeks for Geeks</a:t>
            </a:r>
            <a:endParaRPr lang="en-IN" sz="5400" dirty="0">
              <a:latin typeface="Bahnschrift Condensed" panose="020B0502040204020203" pitchFamily="34" charset="0"/>
            </a:endParaRPr>
          </a:p>
        </p:txBody>
      </p:sp>
      <p:sp>
        <p:nvSpPr>
          <p:cNvPr id="4" name="TextBox 3">
            <a:extLst>
              <a:ext uri="{FF2B5EF4-FFF2-40B4-BE49-F238E27FC236}">
                <a16:creationId xmlns:a16="http://schemas.microsoft.com/office/drawing/2014/main" id="{F07C2C87-2DA1-CEEE-C36F-474BD15A83E2}"/>
              </a:ext>
            </a:extLst>
          </p:cNvPr>
          <p:cNvSpPr txBox="1"/>
          <p:nvPr/>
        </p:nvSpPr>
        <p:spPr>
          <a:xfrm>
            <a:off x="4391025" y="4310856"/>
            <a:ext cx="3943350" cy="584775"/>
          </a:xfrm>
          <a:prstGeom prst="rect">
            <a:avLst/>
          </a:prstGeom>
          <a:noFill/>
        </p:spPr>
        <p:txBody>
          <a:bodyPr wrap="square" rtlCol="0">
            <a:spAutoFit/>
          </a:bodyPr>
          <a:lstStyle/>
          <a:p>
            <a:r>
              <a:rPr lang="en-US" sz="3200" dirty="0">
                <a:latin typeface="Bahnschrift Condensed" panose="020B0502040204020203" pitchFamily="34" charset="0"/>
              </a:rPr>
              <a:t>Course Code : CSE 443 </a:t>
            </a:r>
            <a:endParaRPr lang="en-IN" sz="3200" dirty="0">
              <a:latin typeface="Bahnschrift Condensed" panose="020B0502040204020203" pitchFamily="34" charset="0"/>
            </a:endParaRPr>
          </a:p>
        </p:txBody>
      </p:sp>
      <p:sp>
        <p:nvSpPr>
          <p:cNvPr id="5" name="TextBox 4">
            <a:extLst>
              <a:ext uri="{FF2B5EF4-FFF2-40B4-BE49-F238E27FC236}">
                <a16:creationId xmlns:a16="http://schemas.microsoft.com/office/drawing/2014/main" id="{807B4A46-12F0-0DA1-EB5A-25CA1CFA9AED}"/>
              </a:ext>
            </a:extLst>
          </p:cNvPr>
          <p:cNvSpPr txBox="1"/>
          <p:nvPr/>
        </p:nvSpPr>
        <p:spPr>
          <a:xfrm>
            <a:off x="4143374" y="5117231"/>
            <a:ext cx="3648075" cy="1569660"/>
          </a:xfrm>
          <a:prstGeom prst="rect">
            <a:avLst/>
          </a:prstGeom>
          <a:noFill/>
        </p:spPr>
        <p:txBody>
          <a:bodyPr wrap="square" rtlCol="0">
            <a:spAutoFit/>
          </a:bodyPr>
          <a:lstStyle/>
          <a:p>
            <a:pPr algn="ctr"/>
            <a:r>
              <a:rPr lang="en-US" sz="2400" dirty="0">
                <a:latin typeface="Bahnschrift Condensed" panose="020B0502040204020203" pitchFamily="34" charset="0"/>
              </a:rPr>
              <a:t>Submitted by</a:t>
            </a:r>
          </a:p>
          <a:p>
            <a:pPr algn="ct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Name : Avinash</a:t>
            </a:r>
          </a:p>
          <a:p>
            <a:pPr algn="ctr"/>
            <a:r>
              <a:rPr lang="en-US" sz="2400" dirty="0">
                <a:latin typeface="Bahnschrift Condensed" panose="020B0502040204020203" pitchFamily="34" charset="0"/>
              </a:rPr>
              <a:t>Registration No : 12016521</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204913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09BCB6-B5AB-D623-21F6-A4B37382C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14" y="123825"/>
            <a:ext cx="11733371" cy="6610350"/>
          </a:xfrm>
          <a:prstGeom prst="rect">
            <a:avLst/>
          </a:prstGeom>
        </p:spPr>
      </p:pic>
    </p:spTree>
    <p:extLst>
      <p:ext uri="{BB962C8B-B14F-4D97-AF65-F5344CB8AC3E}">
        <p14:creationId xmlns:p14="http://schemas.microsoft.com/office/powerpoint/2010/main" val="144478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27DF9C-C8F6-5C18-BAA1-F9E9B5FC8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606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2CDCFF-35B0-838E-8931-D0FC81F05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1" y="161925"/>
            <a:ext cx="9639299" cy="5896145"/>
          </a:xfrm>
          <a:prstGeom prst="rect">
            <a:avLst/>
          </a:prstGeom>
        </p:spPr>
      </p:pic>
      <p:sp>
        <p:nvSpPr>
          <p:cNvPr id="7" name="TextBox 6">
            <a:extLst>
              <a:ext uri="{FF2B5EF4-FFF2-40B4-BE49-F238E27FC236}">
                <a16:creationId xmlns:a16="http://schemas.microsoft.com/office/drawing/2014/main" id="{92EE4CA1-D906-2942-012D-D7B50F3A0226}"/>
              </a:ext>
            </a:extLst>
          </p:cNvPr>
          <p:cNvSpPr txBox="1"/>
          <p:nvPr/>
        </p:nvSpPr>
        <p:spPr>
          <a:xfrm>
            <a:off x="1123951" y="6267450"/>
            <a:ext cx="4019549" cy="400110"/>
          </a:xfrm>
          <a:prstGeom prst="rect">
            <a:avLst/>
          </a:prstGeom>
          <a:noFill/>
        </p:spPr>
        <p:txBody>
          <a:bodyPr wrap="square" rtlCol="0">
            <a:spAutoFit/>
          </a:bodyPr>
          <a:lstStyle/>
          <a:p>
            <a:r>
              <a:rPr lang="en-IN" sz="2000" dirty="0">
                <a:latin typeface="Bahnschrift Condensed" panose="020B0502040204020203" pitchFamily="34" charset="0"/>
              </a:rPr>
              <a:t>Link to Profile section : </a:t>
            </a:r>
            <a:r>
              <a:rPr lang="en-IN" sz="2000" dirty="0">
                <a:latin typeface="Bahnschrift Condensed" panose="020B0502040204020203" pitchFamily="34" charset="0"/>
                <a:hlinkClick r:id="rId4"/>
              </a:rPr>
              <a:t>GFG Profile Section</a:t>
            </a:r>
            <a:r>
              <a:rPr lang="en-IN" sz="2000" dirty="0">
                <a:latin typeface="Bahnschrift Condensed" panose="020B0502040204020203" pitchFamily="34" charset="0"/>
              </a:rPr>
              <a:t> </a:t>
            </a:r>
          </a:p>
        </p:txBody>
      </p:sp>
    </p:spTree>
    <p:extLst>
      <p:ext uri="{BB962C8B-B14F-4D97-AF65-F5344CB8AC3E}">
        <p14:creationId xmlns:p14="http://schemas.microsoft.com/office/powerpoint/2010/main" val="273318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E5B92-3AAA-DF30-7D16-EEFC2F9BDFA7}"/>
              </a:ext>
            </a:extLst>
          </p:cNvPr>
          <p:cNvSpPr txBox="1"/>
          <p:nvPr/>
        </p:nvSpPr>
        <p:spPr>
          <a:xfrm>
            <a:off x="990600" y="402937"/>
            <a:ext cx="4991100" cy="646331"/>
          </a:xfrm>
          <a:prstGeom prst="rect">
            <a:avLst/>
          </a:prstGeom>
          <a:noFill/>
        </p:spPr>
        <p:txBody>
          <a:bodyPr wrap="square" rtlCol="0">
            <a:spAutoFit/>
          </a:bodyPr>
          <a:lstStyle/>
          <a:p>
            <a:r>
              <a:rPr lang="en-IN" sz="3600" dirty="0">
                <a:latin typeface="Bahnschrift Condensed" panose="020B0502040204020203" pitchFamily="34" charset="0"/>
              </a:rPr>
              <a:t>About Summer Training : </a:t>
            </a:r>
          </a:p>
        </p:txBody>
      </p:sp>
      <p:sp>
        <p:nvSpPr>
          <p:cNvPr id="5" name="TextBox 4">
            <a:extLst>
              <a:ext uri="{FF2B5EF4-FFF2-40B4-BE49-F238E27FC236}">
                <a16:creationId xmlns:a16="http://schemas.microsoft.com/office/drawing/2014/main" id="{B0D48435-09C7-363E-0B0D-52E92B6B0ABC}"/>
              </a:ext>
            </a:extLst>
          </p:cNvPr>
          <p:cNvSpPr txBox="1"/>
          <p:nvPr/>
        </p:nvSpPr>
        <p:spPr>
          <a:xfrm>
            <a:off x="990600" y="1238250"/>
            <a:ext cx="10210800" cy="4893647"/>
          </a:xfrm>
          <a:prstGeom prst="rect">
            <a:avLst/>
          </a:prstGeom>
          <a:noFill/>
        </p:spPr>
        <p:txBody>
          <a:bodyPr wrap="square" rtlCol="0">
            <a:spAutoFit/>
          </a:bodyPr>
          <a:lstStyle/>
          <a:p>
            <a:r>
              <a:rPr lang="en-US" sz="2400" dirty="0">
                <a:latin typeface="Bahnschrift Condensed" panose="020B0502040204020203" pitchFamily="34" charset="0"/>
              </a:rPr>
              <a:t>We followed a structured methodology for our 8 Weeks Summer training Program by Geeks for Geeks DSA Self-Paced course .</a:t>
            </a:r>
          </a:p>
          <a:p>
            <a:endParaRPr lang="en-US" sz="2400" dirty="0">
              <a:latin typeface="Bahnschrift Condensed" panose="020B0502040204020203" pitchFamily="34" charset="0"/>
            </a:endParaRPr>
          </a:p>
          <a:p>
            <a:r>
              <a:rPr lang="en-US" sz="2400" dirty="0">
                <a:latin typeface="Bahnschrift Condensed" panose="020B0502040204020203" pitchFamily="34" charset="0"/>
              </a:rPr>
              <a:t>Which starts from Basic data structures like Arrays, Strings and recursion to the implementation of hard algorithms like Dynamic programming, Segment trees and Backtracking.</a:t>
            </a:r>
          </a:p>
          <a:p>
            <a:endParaRPr lang="en-US" sz="2400" dirty="0">
              <a:latin typeface="Bahnschrift Condensed" panose="020B0502040204020203" pitchFamily="34" charset="0"/>
            </a:endParaRPr>
          </a:p>
          <a:p>
            <a:r>
              <a:rPr lang="en-US" sz="2400" dirty="0">
                <a:latin typeface="Bahnschrift Condensed" panose="020B0502040204020203" pitchFamily="34" charset="0"/>
              </a:rPr>
              <a:t>And at the end prepared a Well planned mini Project Binary search algorithm(Used for searching element in an array) </a:t>
            </a:r>
            <a:r>
              <a:rPr lang="en-US" sz="2400" dirty="0" err="1">
                <a:latin typeface="Bahnschrift Condensed" panose="020B0502040204020203" pitchFamily="34" charset="0"/>
              </a:rPr>
              <a:t>Visualiser</a:t>
            </a:r>
            <a:r>
              <a:rPr lang="en-US" sz="2400" dirty="0">
                <a:latin typeface="Bahnschrift Condensed" panose="020B0502040204020203" pitchFamily="34" charset="0"/>
              </a:rPr>
              <a:t> in which we will see how the elements are being traversed in Binary Search until the given element is found. </a:t>
            </a:r>
          </a:p>
          <a:p>
            <a:endParaRPr lang="en-US" sz="2400" dirty="0">
              <a:latin typeface="Bahnschrift Condensed" panose="020B0502040204020203" pitchFamily="34" charset="0"/>
            </a:endParaRPr>
          </a:p>
          <a:p>
            <a:r>
              <a:rPr lang="en-US" sz="2400" dirty="0">
                <a:latin typeface="Bahnschrift Condensed" panose="020B0502040204020203" pitchFamily="34" charset="0"/>
              </a:rPr>
              <a:t>We will also visualize the time complexity of Binary Search which is O(</a:t>
            </a:r>
            <a:r>
              <a:rPr lang="en-US" sz="2400" dirty="0" err="1">
                <a:latin typeface="Bahnschrift Condensed" panose="020B0502040204020203" pitchFamily="34" charset="0"/>
              </a:rPr>
              <a:t>logn</a:t>
            </a:r>
            <a:r>
              <a:rPr lang="en-US" sz="2400" dirty="0">
                <a:latin typeface="Bahnschrift Condensed" panose="020B0502040204020203" pitchFamily="34" charset="0"/>
              </a:rPr>
              <a:t>). </a:t>
            </a:r>
          </a:p>
          <a:p>
            <a:endParaRPr lang="en-US" sz="2400" dirty="0">
              <a:latin typeface="Bahnschrift Condensed" panose="020B0502040204020203" pitchFamily="34" charset="0"/>
            </a:endParaRPr>
          </a:p>
          <a:p>
            <a:r>
              <a:rPr lang="en-US" sz="2400" dirty="0">
                <a:latin typeface="Bahnschrift Condensed" panose="020B0502040204020203" pitchFamily="34" charset="0"/>
              </a:rPr>
              <a:t>We have used </a:t>
            </a:r>
            <a:r>
              <a:rPr lang="en-US" sz="2400" dirty="0" err="1">
                <a:latin typeface="Bahnschrift Condensed" panose="020B0502040204020203" pitchFamily="34" charset="0"/>
              </a:rPr>
              <a:t>Javascript</a:t>
            </a:r>
            <a:r>
              <a:rPr lang="en-US" sz="2400" dirty="0">
                <a:latin typeface="Bahnschrift Condensed" panose="020B0502040204020203" pitchFamily="34" charset="0"/>
              </a:rPr>
              <a:t> for binary search </a:t>
            </a:r>
            <a:r>
              <a:rPr lang="en-US" sz="2400" dirty="0" err="1">
                <a:latin typeface="Bahnschrift Condensed" panose="020B0502040204020203" pitchFamily="34" charset="0"/>
              </a:rPr>
              <a:t>visualiser</a:t>
            </a:r>
            <a:r>
              <a:rPr lang="en-US" sz="2400" dirty="0">
                <a:latin typeface="Bahnschrift Condensed" panose="020B0502040204020203" pitchFamily="34" charset="0"/>
              </a:rPr>
              <a:t> and also GUI(Graphic User Interface).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422959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05DD6-0658-9F9B-DEF4-77A167721291}"/>
              </a:ext>
            </a:extLst>
          </p:cNvPr>
          <p:cNvSpPr txBox="1"/>
          <p:nvPr/>
        </p:nvSpPr>
        <p:spPr>
          <a:xfrm>
            <a:off x="866775" y="628650"/>
            <a:ext cx="6715125" cy="584775"/>
          </a:xfrm>
          <a:prstGeom prst="rect">
            <a:avLst/>
          </a:prstGeom>
          <a:noFill/>
        </p:spPr>
        <p:txBody>
          <a:bodyPr wrap="square" rtlCol="0">
            <a:spAutoFit/>
          </a:bodyPr>
          <a:lstStyle/>
          <a:p>
            <a:r>
              <a:rPr lang="en-IN" sz="3200" dirty="0">
                <a:latin typeface="Bahnschrift Condensed" panose="020B0502040204020203" pitchFamily="34" charset="0"/>
              </a:rPr>
              <a:t>Organisation Information: </a:t>
            </a:r>
          </a:p>
        </p:txBody>
      </p:sp>
      <p:sp>
        <p:nvSpPr>
          <p:cNvPr id="5" name="TextBox 4">
            <a:extLst>
              <a:ext uri="{FF2B5EF4-FFF2-40B4-BE49-F238E27FC236}">
                <a16:creationId xmlns:a16="http://schemas.microsoft.com/office/drawing/2014/main" id="{5BBFDEA4-072D-79DE-A32F-23D74EAC21C3}"/>
              </a:ext>
            </a:extLst>
          </p:cNvPr>
          <p:cNvSpPr txBox="1"/>
          <p:nvPr/>
        </p:nvSpPr>
        <p:spPr>
          <a:xfrm>
            <a:off x="866775" y="1514475"/>
            <a:ext cx="10668000" cy="4893647"/>
          </a:xfrm>
          <a:prstGeom prst="rect">
            <a:avLst/>
          </a:prstGeom>
          <a:noFill/>
        </p:spPr>
        <p:txBody>
          <a:bodyPr wrap="square" rtlCol="0">
            <a:spAutoFit/>
          </a:bodyPr>
          <a:lstStyle/>
          <a:p>
            <a:r>
              <a:rPr lang="en-US" sz="2400" dirty="0">
                <a:latin typeface="Bahnschrift Condensed" panose="020B0502040204020203" pitchFamily="34" charset="0"/>
              </a:rPr>
              <a:t>With the idea of imparting programming knowledge, Mr. Sandeep Jain, an IIT Roorkee alumnus started a dream, </a:t>
            </a:r>
            <a:r>
              <a:rPr lang="en-US" sz="2400" dirty="0" err="1">
                <a:latin typeface="Bahnschrift Condensed" panose="020B0502040204020203" pitchFamily="34" charset="0"/>
              </a:rPr>
              <a:t>GeeksforGeeks</a:t>
            </a:r>
            <a:r>
              <a:rPr lang="en-US" sz="2400" dirty="0">
                <a:latin typeface="Bahnschrift Condensed" panose="020B0502040204020203" pitchFamily="34" charset="0"/>
              </a:rPr>
              <a:t>. Whether programming excites you or you feel stifled, wondering how to prepare for interview questions or how to ace data structures and algorithms, </a:t>
            </a:r>
            <a:r>
              <a:rPr lang="en-US" sz="2400" dirty="0" err="1">
                <a:latin typeface="Bahnschrift Condensed" panose="020B0502040204020203" pitchFamily="34" charset="0"/>
              </a:rPr>
              <a:t>GeeksforGeeks</a:t>
            </a:r>
            <a:r>
              <a:rPr lang="en-US" sz="2400" dirty="0">
                <a:latin typeface="Bahnschrift Condensed" panose="020B0502040204020203" pitchFamily="34" charset="0"/>
              </a:rPr>
              <a:t> is a one-stop solution. </a:t>
            </a:r>
          </a:p>
          <a:p>
            <a:endParaRPr lang="en-US" sz="2400" dirty="0">
              <a:latin typeface="Bahnschrift Condensed" panose="020B0502040204020203" pitchFamily="34" charset="0"/>
            </a:endParaRPr>
          </a:p>
          <a:p>
            <a:r>
              <a:rPr lang="en-US" sz="2400" dirty="0">
                <a:latin typeface="Bahnschrift Condensed" panose="020B0502040204020203" pitchFamily="34" charset="0"/>
              </a:rPr>
              <a:t>With every tick of time, they are adding arrows in our quiver. From articles on various computer science subjects to programming problems for practice, from basic to premium courses, from technologies to entrance examinations, they have been building ample content with superior quality. </a:t>
            </a:r>
          </a:p>
          <a:p>
            <a:endParaRPr lang="en-US" sz="2400" dirty="0">
              <a:latin typeface="Bahnschrift Condensed" panose="020B0502040204020203" pitchFamily="34" charset="0"/>
            </a:endParaRPr>
          </a:p>
          <a:p>
            <a:r>
              <a:rPr lang="en-US" sz="2400" dirty="0">
                <a:latin typeface="Bahnschrift Condensed" panose="020B0502040204020203" pitchFamily="34" charset="0"/>
              </a:rPr>
              <a:t>In a short span, they have built a community of 1 Million+ Geeks around the world, 20,000+ Contributors and 500+ Campus Ambassadors in various colleges across the nation. Their success stories include a lot of students who benefitted in their placements and landed jobs at tech giants. Their vision is to build a gigantic network of geeks and there are only a fraction of it yet.</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84236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4F542-360E-4FE3-8A04-34937DDBDF84}"/>
              </a:ext>
            </a:extLst>
          </p:cNvPr>
          <p:cNvSpPr txBox="1"/>
          <p:nvPr/>
        </p:nvSpPr>
        <p:spPr>
          <a:xfrm>
            <a:off x="809625" y="342900"/>
            <a:ext cx="6477000" cy="584775"/>
          </a:xfrm>
          <a:prstGeom prst="rect">
            <a:avLst/>
          </a:prstGeom>
          <a:noFill/>
        </p:spPr>
        <p:txBody>
          <a:bodyPr wrap="square" rtlCol="0">
            <a:spAutoFit/>
          </a:bodyPr>
          <a:lstStyle/>
          <a:p>
            <a:r>
              <a:rPr lang="en-IN" sz="3200" dirty="0">
                <a:latin typeface="Bahnschrift Condensed" panose="020B0502040204020203" pitchFamily="34" charset="0"/>
              </a:rPr>
              <a:t>Why this course :</a:t>
            </a:r>
          </a:p>
        </p:txBody>
      </p:sp>
      <p:sp>
        <p:nvSpPr>
          <p:cNvPr id="5" name="TextBox 4">
            <a:extLst>
              <a:ext uri="{FF2B5EF4-FFF2-40B4-BE49-F238E27FC236}">
                <a16:creationId xmlns:a16="http://schemas.microsoft.com/office/drawing/2014/main" id="{59016C81-0715-068E-250F-E9CC9AD976D9}"/>
              </a:ext>
            </a:extLst>
          </p:cNvPr>
          <p:cNvSpPr txBox="1"/>
          <p:nvPr/>
        </p:nvSpPr>
        <p:spPr>
          <a:xfrm>
            <a:off x="809625" y="1209675"/>
            <a:ext cx="10334625" cy="4154984"/>
          </a:xfrm>
          <a:prstGeom prst="rect">
            <a:avLst/>
          </a:prstGeom>
          <a:noFill/>
        </p:spPr>
        <p:txBody>
          <a:bodyPr wrap="square" rtlCol="0">
            <a:spAutoFit/>
          </a:bodyPr>
          <a:lstStyle/>
          <a:p>
            <a:r>
              <a:rPr lang="en-US" sz="2400" dirty="0">
                <a:latin typeface="Bahnschrift Condensed" panose="020B0502040204020203" pitchFamily="34" charset="0"/>
              </a:rPr>
              <a:t>This course is a complete package that helped me learn Data Structures and Algorithms from basic to an advanced level. The course curriculum has been divided into 8 weeks where one can practice questions &amp; attempt the assessment tests according to his own pace. </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course offers me a wealth of programming challenges that will help me to prepare for interviews with top-notch companies like Microsoft, Amazon, Adobe etc.</a:t>
            </a:r>
          </a:p>
          <a:p>
            <a:endParaRPr lang="en-US" sz="2400" dirty="0">
              <a:latin typeface="Bahnschrift Condensed" panose="020B0502040204020203" pitchFamily="34" charset="0"/>
            </a:endParaRPr>
          </a:p>
          <a:p>
            <a:r>
              <a:rPr lang="en-US" sz="2400" dirty="0">
                <a:latin typeface="Bahnschrift Condensed" panose="020B0502040204020203" pitchFamily="34" charset="0"/>
              </a:rPr>
              <a:t>Data structures and algorithms (DSA) goes through solutions to standard problems in detail and gives you an insight into how efficient it is to use each one of them. It also teaches you the science of evaluating the efficiency of an algorithm. This enables you to choose the best of various choices. </a:t>
            </a:r>
          </a:p>
          <a:p>
            <a:r>
              <a:rPr lang="en-US" sz="2400" dirty="0">
                <a:latin typeface="Bahnschrift Condensed" panose="020B0502040204020203" pitchFamily="34" charset="0"/>
              </a:rPr>
              <a:t>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417456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52640D-A8CA-539C-90AD-EFA14FA43D51}"/>
              </a:ext>
            </a:extLst>
          </p:cNvPr>
          <p:cNvSpPr txBox="1"/>
          <p:nvPr/>
        </p:nvSpPr>
        <p:spPr>
          <a:xfrm>
            <a:off x="638175" y="523875"/>
            <a:ext cx="4495800" cy="523220"/>
          </a:xfrm>
          <a:prstGeom prst="rect">
            <a:avLst/>
          </a:prstGeom>
          <a:noFill/>
        </p:spPr>
        <p:txBody>
          <a:bodyPr wrap="square" rtlCol="0">
            <a:spAutoFit/>
          </a:bodyPr>
          <a:lstStyle/>
          <a:p>
            <a:r>
              <a:rPr lang="en-IN" sz="2800" dirty="0">
                <a:latin typeface="Bahnschrift Condensed" panose="020B0502040204020203" pitchFamily="34" charset="0"/>
              </a:rPr>
              <a:t>Why DSA is important :</a:t>
            </a:r>
          </a:p>
        </p:txBody>
      </p:sp>
      <p:sp>
        <p:nvSpPr>
          <p:cNvPr id="5" name="TextBox 4">
            <a:extLst>
              <a:ext uri="{FF2B5EF4-FFF2-40B4-BE49-F238E27FC236}">
                <a16:creationId xmlns:a16="http://schemas.microsoft.com/office/drawing/2014/main" id="{9D0CC1F9-865B-1F19-1FB2-F8E75144884D}"/>
              </a:ext>
            </a:extLst>
          </p:cNvPr>
          <p:cNvSpPr txBox="1"/>
          <p:nvPr/>
        </p:nvSpPr>
        <p:spPr>
          <a:xfrm>
            <a:off x="571500" y="1343025"/>
            <a:ext cx="11106150" cy="2677656"/>
          </a:xfrm>
          <a:prstGeom prst="rect">
            <a:avLst/>
          </a:prstGeom>
          <a:noFill/>
        </p:spPr>
        <p:txBody>
          <a:bodyPr wrap="square" rtlCol="0">
            <a:spAutoFit/>
          </a:bodyPr>
          <a:lstStyle/>
          <a:p>
            <a:r>
              <a:rPr lang="en-US" sz="2400" b="1" i="1" dirty="0">
                <a:solidFill>
                  <a:srgbClr val="282829"/>
                </a:solidFill>
                <a:effectLst/>
                <a:latin typeface="Bahnschrift Condensed" panose="020B0502040204020203" pitchFamily="34" charset="0"/>
              </a:rPr>
              <a:t>Data structures and algorithms are an essential part of computer science</a:t>
            </a:r>
            <a:r>
              <a:rPr lang="en-US" sz="2400" b="0" i="0" dirty="0">
                <a:solidFill>
                  <a:srgbClr val="282829"/>
                </a:solidFill>
                <a:effectLst/>
                <a:latin typeface="Bahnschrift Condensed" panose="020B0502040204020203" pitchFamily="34" charset="0"/>
              </a:rPr>
              <a:t> because they help us to store, process, and analyze large amounts of data. </a:t>
            </a:r>
          </a:p>
          <a:p>
            <a:endParaRPr lang="en-US" sz="2400" dirty="0">
              <a:solidFill>
                <a:srgbClr val="282829"/>
              </a:solidFill>
              <a:latin typeface="Bahnschrift Condensed" panose="020B0502040204020203" pitchFamily="34" charset="0"/>
            </a:endParaRPr>
          </a:p>
          <a:p>
            <a:r>
              <a:rPr lang="en-US" sz="2400" b="0" i="0" dirty="0">
                <a:solidFill>
                  <a:srgbClr val="282829"/>
                </a:solidFill>
                <a:effectLst/>
                <a:latin typeface="Bahnschrift Condensed" panose="020B0502040204020203" pitchFamily="34" charset="0"/>
              </a:rPr>
              <a:t>Without these tools, it would be practically impossible to collect, process, and analyze all the data that is generated by computers around the world. In data structures, we learn how to organize data using various techniques, such as arrays and linked lists. In algorithms, we study the various ways that computers can be programmed to solve problems.</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142338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ABF2F-27A5-6DD2-9B63-2CFF712EF795}"/>
              </a:ext>
            </a:extLst>
          </p:cNvPr>
          <p:cNvSpPr txBox="1"/>
          <p:nvPr/>
        </p:nvSpPr>
        <p:spPr>
          <a:xfrm>
            <a:off x="857250" y="81082"/>
            <a:ext cx="3752850" cy="584775"/>
          </a:xfrm>
          <a:prstGeom prst="rect">
            <a:avLst/>
          </a:prstGeom>
          <a:noFill/>
        </p:spPr>
        <p:txBody>
          <a:bodyPr wrap="square" rtlCol="0">
            <a:spAutoFit/>
          </a:bodyPr>
          <a:lstStyle/>
          <a:p>
            <a:r>
              <a:rPr lang="en-IN" sz="3200" dirty="0">
                <a:latin typeface="Bahnschrift Condensed" panose="020B0502040204020203" pitchFamily="34" charset="0"/>
              </a:rPr>
              <a:t>Technology Learnt :</a:t>
            </a:r>
          </a:p>
        </p:txBody>
      </p:sp>
      <p:sp>
        <p:nvSpPr>
          <p:cNvPr id="5" name="TextBox 4">
            <a:extLst>
              <a:ext uri="{FF2B5EF4-FFF2-40B4-BE49-F238E27FC236}">
                <a16:creationId xmlns:a16="http://schemas.microsoft.com/office/drawing/2014/main" id="{3226AEB2-F7D9-3B7A-F644-364D132ABC69}"/>
              </a:ext>
            </a:extLst>
          </p:cNvPr>
          <p:cNvSpPr txBox="1"/>
          <p:nvPr/>
        </p:nvSpPr>
        <p:spPr>
          <a:xfrm>
            <a:off x="857250" y="775275"/>
            <a:ext cx="9677400" cy="6001643"/>
          </a:xfrm>
          <a:prstGeom prst="rect">
            <a:avLst/>
          </a:prstGeom>
          <a:noFill/>
        </p:spPr>
        <p:txBody>
          <a:bodyPr wrap="square" rtlCol="0">
            <a:spAutoFit/>
          </a:bodyPr>
          <a:lstStyle/>
          <a:p>
            <a:r>
              <a:rPr lang="en-US" sz="2400" dirty="0">
                <a:latin typeface="Bahnschrift Condensed" panose="020B0502040204020203" pitchFamily="34" charset="0"/>
              </a:rPr>
              <a:t>Learn Data Structures and Algorithms from basic to an advanced level</a:t>
            </a:r>
          </a:p>
          <a:p>
            <a:r>
              <a:rPr lang="en-US" sz="2400" dirty="0">
                <a:latin typeface="Bahnschrift Condensed" panose="020B0502040204020203" pitchFamily="34" charset="0"/>
              </a:rPr>
              <a:t>Learn Topic-wise implementation of different Data Structures &amp; Algorithms as follows</a:t>
            </a:r>
          </a:p>
          <a:p>
            <a:pPr marL="342900" indent="-342900">
              <a:buFont typeface="+mj-lt"/>
              <a:buAutoNum type="arabicPeriod"/>
            </a:pPr>
            <a:r>
              <a:rPr lang="en-IN" sz="2400" dirty="0">
                <a:latin typeface="Bahnschrift Condensed" panose="020B0502040204020203" pitchFamily="34" charset="0"/>
              </a:rPr>
              <a:t>Analysis of common loops</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Analysis of Recursion</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Space Complexity</a:t>
            </a:r>
          </a:p>
          <a:p>
            <a:pPr marL="342900" indent="-342900">
              <a:buFont typeface="+mj-lt"/>
              <a:buAutoNum type="arabicPeriod"/>
            </a:pPr>
            <a:r>
              <a:rPr lang="en-IN" sz="2400" dirty="0">
                <a:latin typeface="Bahnschrift Condensed" panose="020B0502040204020203" pitchFamily="34" charset="0"/>
              </a:rPr>
              <a:t>Arrays and Strings</a:t>
            </a:r>
          </a:p>
          <a:p>
            <a:pPr marL="342900" indent="-342900">
              <a:buFont typeface="+mj-lt"/>
              <a:buAutoNum type="arabicPeriod"/>
            </a:pPr>
            <a:r>
              <a:rPr lang="en-IN" sz="2400" dirty="0">
                <a:latin typeface="Bahnschrift Condensed" panose="020B0502040204020203" pitchFamily="34" charset="0"/>
              </a:rPr>
              <a:t>Searching</a:t>
            </a:r>
            <a:r>
              <a:rPr lang="en-US" sz="2400" dirty="0">
                <a:latin typeface="Bahnschrift Condensed" panose="020B0502040204020203" pitchFamily="34" charset="0"/>
              </a:rPr>
              <a:t> and Sorting</a:t>
            </a:r>
          </a:p>
          <a:p>
            <a:pPr marL="342900" indent="-342900">
              <a:buFont typeface="+mj-lt"/>
              <a:buAutoNum type="arabicPeriod"/>
            </a:pPr>
            <a:r>
              <a:rPr lang="en-US" sz="2400" dirty="0">
                <a:latin typeface="Bahnschrift Condensed" panose="020B0502040204020203" pitchFamily="34" charset="0"/>
              </a:rPr>
              <a:t>Hashing </a:t>
            </a:r>
          </a:p>
          <a:p>
            <a:pPr marL="342900" indent="-342900">
              <a:buFont typeface="+mj-lt"/>
              <a:buAutoNum type="arabicPeriod"/>
            </a:pPr>
            <a:r>
              <a:rPr lang="en-US" sz="2400" dirty="0">
                <a:latin typeface="Bahnschrift Condensed" panose="020B0502040204020203" pitchFamily="34" charset="0"/>
              </a:rPr>
              <a:t>Linked List</a:t>
            </a:r>
          </a:p>
          <a:p>
            <a:pPr marL="342900" indent="-342900">
              <a:buFont typeface="+mj-lt"/>
              <a:buAutoNum type="arabicPeriod"/>
            </a:pPr>
            <a:r>
              <a:rPr lang="en-US" sz="2400" dirty="0">
                <a:latin typeface="Bahnschrift Condensed" panose="020B0502040204020203" pitchFamily="34" charset="0"/>
              </a:rPr>
              <a:t>Stacks, Queues and Deque</a:t>
            </a:r>
          </a:p>
          <a:p>
            <a:pPr marL="342900" indent="-342900">
              <a:buFont typeface="+mj-lt"/>
              <a:buAutoNum type="arabicPeriod"/>
            </a:pPr>
            <a:r>
              <a:rPr lang="en-US" sz="2400" dirty="0">
                <a:latin typeface="Bahnschrift Condensed" panose="020B0502040204020203" pitchFamily="34" charset="0"/>
              </a:rPr>
              <a:t>Tree</a:t>
            </a:r>
            <a:endParaRPr lang="en-IN" sz="2400" b="1"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Binary Search Tree</a:t>
            </a:r>
          </a:p>
          <a:p>
            <a:pPr marL="342900" indent="-342900">
              <a:buFont typeface="+mj-lt"/>
              <a:buAutoNum type="arabicPeriod"/>
            </a:pPr>
            <a:r>
              <a:rPr lang="en-IN" sz="2400" dirty="0">
                <a:latin typeface="Bahnschrift Condensed" panose="020B0502040204020203" pitchFamily="34" charset="0"/>
              </a:rPr>
              <a:t>Heap</a:t>
            </a:r>
          </a:p>
          <a:p>
            <a:pPr marL="342900" indent="-342900">
              <a:buFont typeface="+mj-lt"/>
              <a:buAutoNum type="arabicPeriod"/>
            </a:pPr>
            <a:r>
              <a:rPr lang="en-IN" sz="2400" dirty="0">
                <a:latin typeface="Bahnschrift Condensed" panose="020B0502040204020203" pitchFamily="34" charset="0"/>
              </a:rPr>
              <a:t>Graphs</a:t>
            </a:r>
          </a:p>
          <a:p>
            <a:pPr marL="342900" indent="-342900">
              <a:buFont typeface="+mj-lt"/>
              <a:buAutoNum type="arabicPeriod"/>
            </a:pPr>
            <a:r>
              <a:rPr lang="en-IN" sz="2400" dirty="0">
                <a:latin typeface="Bahnschrift Condensed" panose="020B0502040204020203" pitchFamily="34" charset="0"/>
              </a:rPr>
              <a:t>Tree </a:t>
            </a:r>
          </a:p>
          <a:p>
            <a:pPr marL="342900" indent="-342900">
              <a:buFont typeface="+mj-lt"/>
              <a:buAutoNum type="arabicPeriod"/>
            </a:pPr>
            <a:r>
              <a:rPr lang="en-IN" sz="2400" dirty="0">
                <a:latin typeface="Bahnschrift Condensed" panose="020B0502040204020203" pitchFamily="34" charset="0"/>
              </a:rPr>
              <a:t>Segment Tree</a:t>
            </a:r>
            <a:endParaRPr lang="en-US" sz="2400" dirty="0">
              <a:latin typeface="Bahnschrift Condensed" panose="020B0502040204020203" pitchFamily="34" charset="0"/>
            </a:endParaRPr>
          </a:p>
        </p:txBody>
      </p:sp>
    </p:spTree>
    <p:extLst>
      <p:ext uri="{BB962C8B-B14F-4D97-AF65-F5344CB8AC3E}">
        <p14:creationId xmlns:p14="http://schemas.microsoft.com/office/powerpoint/2010/main" val="21164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EFEBAE-25DF-A2F8-895B-EE85A4A169E4}"/>
              </a:ext>
            </a:extLst>
          </p:cNvPr>
          <p:cNvSpPr txBox="1"/>
          <p:nvPr/>
        </p:nvSpPr>
        <p:spPr>
          <a:xfrm>
            <a:off x="952500" y="381000"/>
            <a:ext cx="4914900" cy="646331"/>
          </a:xfrm>
          <a:prstGeom prst="rect">
            <a:avLst/>
          </a:prstGeom>
          <a:noFill/>
        </p:spPr>
        <p:txBody>
          <a:bodyPr wrap="square" rtlCol="0">
            <a:spAutoFit/>
          </a:bodyPr>
          <a:lstStyle/>
          <a:p>
            <a:r>
              <a:rPr lang="en-IN" sz="3600" dirty="0">
                <a:latin typeface="Bahnschrift Condensed" panose="020B0502040204020203" pitchFamily="34" charset="0"/>
              </a:rPr>
              <a:t>Project description :</a:t>
            </a:r>
          </a:p>
        </p:txBody>
      </p:sp>
      <p:sp>
        <p:nvSpPr>
          <p:cNvPr id="5" name="TextBox 4">
            <a:extLst>
              <a:ext uri="{FF2B5EF4-FFF2-40B4-BE49-F238E27FC236}">
                <a16:creationId xmlns:a16="http://schemas.microsoft.com/office/drawing/2014/main" id="{07D4296A-08C1-9F3E-2A44-0373CD5C183A}"/>
              </a:ext>
            </a:extLst>
          </p:cNvPr>
          <p:cNvSpPr txBox="1"/>
          <p:nvPr/>
        </p:nvSpPr>
        <p:spPr>
          <a:xfrm>
            <a:off x="952500" y="1171575"/>
            <a:ext cx="10610850" cy="5878532"/>
          </a:xfrm>
          <a:prstGeom prst="rect">
            <a:avLst/>
          </a:prstGeom>
          <a:noFill/>
        </p:spPr>
        <p:txBody>
          <a:bodyPr wrap="square" rtlCol="0">
            <a:spAutoFit/>
          </a:bodyPr>
          <a:lstStyle/>
          <a:p>
            <a:r>
              <a:rPr lang="en-US" sz="2400" dirty="0">
                <a:latin typeface="Bahnschrift Condensed" panose="020B0502040204020203" pitchFamily="34" charset="0"/>
              </a:rPr>
              <a:t>GUI(Graphical User Interface) helps in better understanding than programs. In this mini project, we will visualize Binary Search using JavaScript. We will see how the elements are being traversed in Binary Search until the given element is found. We will also visualize the time complexity of Binary Search. </a:t>
            </a:r>
          </a:p>
          <a:p>
            <a:endParaRPr lang="en-US" sz="2800" dirty="0">
              <a:latin typeface="Bahnschrift Condensed" panose="020B0502040204020203" pitchFamily="34" charset="0"/>
            </a:endParaRPr>
          </a:p>
          <a:p>
            <a:r>
              <a:rPr lang="en-IN" sz="2800" dirty="0">
                <a:latin typeface="Bahnschrift Condensed" panose="020B0502040204020203" pitchFamily="34" charset="0"/>
              </a:rPr>
              <a:t>What is Binary Search :</a:t>
            </a:r>
          </a:p>
          <a:p>
            <a:endParaRPr lang="en-IN" sz="2800" dirty="0">
              <a:latin typeface="Bahnschrift Condensed" panose="020B0502040204020203" pitchFamily="34" charset="0"/>
            </a:endParaRPr>
          </a:p>
          <a:p>
            <a:r>
              <a:rPr lang="en-US" sz="2400" dirty="0">
                <a:latin typeface="Bahnschrift Condensed" panose="020B0502040204020203" pitchFamily="34" charset="0"/>
              </a:rPr>
              <a:t>Binary search is a fast search algorithm with run-time complexity of Ο(log n). This search algorithm works on the principle of divide and conquer. For this algorithm to work properly, the data collection should be in the sorted form.</a:t>
            </a:r>
          </a:p>
          <a:p>
            <a:r>
              <a:rPr lang="en-US" sz="2400" dirty="0">
                <a:latin typeface="Bahnschrift Condensed" panose="020B0502040204020203" pitchFamily="34" charset="0"/>
              </a:rPr>
              <a:t>Binary search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 </a:t>
            </a:r>
            <a:endParaRPr lang="en-IN" sz="2400" dirty="0">
              <a:latin typeface="Bahnschrift Condensed" panose="020B0502040204020203" pitchFamily="34" charset="0"/>
            </a:endParaRPr>
          </a:p>
          <a:p>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05349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D993E-E940-CF8F-5D5B-5D81027C6A54}"/>
              </a:ext>
            </a:extLst>
          </p:cNvPr>
          <p:cNvSpPr txBox="1"/>
          <p:nvPr/>
        </p:nvSpPr>
        <p:spPr>
          <a:xfrm>
            <a:off x="923925" y="371475"/>
            <a:ext cx="10258425" cy="3662541"/>
          </a:xfrm>
          <a:prstGeom prst="rect">
            <a:avLst/>
          </a:prstGeom>
          <a:noFill/>
        </p:spPr>
        <p:txBody>
          <a:bodyPr wrap="square" rtlCol="0">
            <a:spAutoFit/>
          </a:bodyPr>
          <a:lstStyle/>
          <a:p>
            <a:r>
              <a:rPr lang="en-IN" sz="3200" dirty="0">
                <a:latin typeface="Bahnschrift Condensed" panose="020B0502040204020203" pitchFamily="34" charset="0"/>
              </a:rPr>
              <a:t>Approach used for the project :</a:t>
            </a:r>
          </a:p>
          <a:p>
            <a:endParaRPr lang="en-IN" sz="3200" dirty="0">
              <a:latin typeface="Bahnschrift Condensed" panose="020B0502040204020203" pitchFamily="34" charset="0"/>
            </a:endParaRPr>
          </a:p>
          <a:p>
            <a:pPr marL="342900" indent="-342900">
              <a:buFont typeface="+mj-lt"/>
              <a:buAutoNum type="arabicPeriod"/>
            </a:pPr>
            <a:r>
              <a:rPr lang="en-US" sz="2400" dirty="0">
                <a:latin typeface="Bahnschrift Condensed" panose="020B0502040204020203" pitchFamily="34" charset="0"/>
              </a:rPr>
              <a:t>First, we will generate a random array using </a:t>
            </a:r>
            <a:r>
              <a:rPr lang="en-US" sz="2400" dirty="0" err="1">
                <a:latin typeface="Bahnschrift Condensed" panose="020B0502040204020203" pitchFamily="34" charset="0"/>
              </a:rPr>
              <a:t>Math.random</a:t>
            </a:r>
            <a:r>
              <a:rPr lang="en-US" sz="2400" dirty="0">
                <a:latin typeface="Bahnschrift Condensed" panose="020B0502040204020203" pitchFamily="34" charset="0"/>
              </a:rPr>
              <a:t>() function and then sort it using sort() function. </a:t>
            </a:r>
          </a:p>
          <a:p>
            <a:pPr marL="342900" indent="-342900">
              <a:buFont typeface="+mj-lt"/>
              <a:buAutoNum type="arabicPeriod"/>
            </a:pPr>
            <a:r>
              <a:rPr lang="en-US" sz="2400" dirty="0">
                <a:latin typeface="Bahnschrift Condensed" panose="020B0502040204020203" pitchFamily="34" charset="0"/>
              </a:rPr>
              <a:t>Different color is used to indicate which element is being traversed at current time. </a:t>
            </a:r>
          </a:p>
          <a:p>
            <a:pPr marL="342900" indent="-342900">
              <a:buFont typeface="+mj-lt"/>
              <a:buAutoNum type="arabicPeriod"/>
            </a:pPr>
            <a:r>
              <a:rPr lang="en-US" sz="2400" dirty="0">
                <a:latin typeface="Bahnschrift Condensed" panose="020B0502040204020203" pitchFamily="34" charset="0"/>
              </a:rPr>
              <a:t>Since the algorithm performs the operation very fast, the </a:t>
            </a:r>
            <a:r>
              <a:rPr lang="en-US" sz="2400" dirty="0" err="1">
                <a:latin typeface="Bahnschrift Condensed" panose="020B0502040204020203" pitchFamily="34" charset="0"/>
              </a:rPr>
              <a:t>setTimeout</a:t>
            </a:r>
            <a:r>
              <a:rPr lang="en-US" sz="2400" dirty="0">
                <a:latin typeface="Bahnschrift Condensed" panose="020B0502040204020203" pitchFamily="34" charset="0"/>
              </a:rPr>
              <a:t>() function has been used to slow down the process. </a:t>
            </a:r>
          </a:p>
          <a:p>
            <a:pPr marL="342900" indent="-342900">
              <a:buFont typeface="+mj-lt"/>
              <a:buAutoNum type="arabicPeriod"/>
            </a:pPr>
            <a:r>
              <a:rPr lang="en-US" sz="2400" dirty="0">
                <a:latin typeface="Bahnschrift Condensed" panose="020B0502040204020203" pitchFamily="34" charset="0"/>
              </a:rPr>
              <a:t>New array can be generated by pressing the “</a:t>
            </a:r>
            <a:r>
              <a:rPr lang="en-US" sz="2400" dirty="0" err="1">
                <a:latin typeface="Bahnschrift Condensed" panose="020B0502040204020203" pitchFamily="34" charset="0"/>
              </a:rPr>
              <a:t>Ctrl+R</a:t>
            </a:r>
            <a:r>
              <a:rPr lang="en-US" sz="2400" dirty="0">
                <a:latin typeface="Bahnschrift Condensed" panose="020B0502040204020203" pitchFamily="34" charset="0"/>
              </a:rPr>
              <a:t>” key.</a:t>
            </a:r>
          </a:p>
          <a:p>
            <a:pPr marL="342900" indent="-342900">
              <a:buFont typeface="+mj-lt"/>
              <a:buAutoNum type="arabicPeriod"/>
            </a:pPr>
            <a:r>
              <a:rPr lang="en-US" sz="2400" dirty="0">
                <a:latin typeface="Bahnschrift Condensed" panose="020B0502040204020203" pitchFamily="34" charset="0"/>
              </a:rPr>
              <a:t>The searching is performed using </a:t>
            </a:r>
            <a:r>
              <a:rPr lang="en-US" sz="2400" dirty="0" err="1">
                <a:latin typeface="Bahnschrift Condensed" panose="020B0502040204020203" pitchFamily="34" charset="0"/>
              </a:rPr>
              <a:t>BinarySearch</a:t>
            </a:r>
            <a:r>
              <a:rPr lang="en-US" sz="2400" dirty="0">
                <a:latin typeface="Bahnschrift Condensed" panose="020B0502040204020203" pitchFamily="34" charset="0"/>
              </a:rPr>
              <a:t>() function.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3811570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925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Condensed</vt:lpstr>
      <vt:lpstr>Calibri</vt:lpstr>
      <vt:lpstr>Calibri Light</vt:lpstr>
      <vt:lpstr>Office Theme</vt:lpstr>
      <vt:lpstr>DSA Self-Paced  8 week Summer Training  by Geeks for Geeks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Self-Paced  8 week Summer Training  by Geeks for Geeks</dc:title>
  <dc:creator>Avinash Jha</dc:creator>
  <cp:lastModifiedBy>Avinash Jha</cp:lastModifiedBy>
  <cp:revision>1</cp:revision>
  <dcterms:created xsi:type="dcterms:W3CDTF">2022-10-19T16:22:40Z</dcterms:created>
  <dcterms:modified xsi:type="dcterms:W3CDTF">2022-10-19T17:12:20Z</dcterms:modified>
</cp:coreProperties>
</file>