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9"/>
  </p:notesMasterIdLst>
  <p:sldIdLst>
    <p:sldId id="367" r:id="rId5"/>
    <p:sldId id="368" r:id="rId6"/>
    <p:sldId id="369" r:id="rId7"/>
    <p:sldId id="370" r:id="rId8"/>
    <p:sldId id="371" r:id="rId9"/>
    <p:sldId id="372" r:id="rId10"/>
    <p:sldId id="373" r:id="rId11"/>
    <p:sldId id="374" r:id="rId12"/>
    <p:sldId id="375" r:id="rId13"/>
    <p:sldId id="376" r:id="rId14"/>
    <p:sldId id="377" r:id="rId15"/>
    <p:sldId id="349" r:id="rId16"/>
    <p:sldId id="378" r:id="rId17"/>
    <p:sldId id="348"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vertBarState="minimized" horzBarState="maximized">
    <p:restoredLeft sz="0" autoAdjust="0"/>
    <p:restoredTop sz="95196" autoAdjust="0"/>
  </p:normalViewPr>
  <p:slideViewPr>
    <p:cSldViewPr snapToGrid="0">
      <p:cViewPr>
        <p:scale>
          <a:sx n="150" d="100"/>
          <a:sy n="150" d="100"/>
        </p:scale>
        <p:origin x="-1290" y="-174"/>
      </p:cViewPr>
      <p:guideLst>
        <p:guide orient="horz" pos="588"/>
        <p:guide orient="horz" pos="852"/>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r>
              <a:rPr lang="en-US" b="1" dirty="0">
                <a:latin typeface="Calibri"/>
                <a:cs typeface="Calibri"/>
              </a:rPr>
              <a:t>These are the list of chapters that we are going to cover in these foundation codes. Those are chapter one what are AI and ML? chapter 2 applied Python programming in AI,  and chapter 3 is</a:t>
            </a:r>
            <a:r>
              <a:rPr lang="en-US" b="1" dirty="0"/>
              <a:t> exploratory data analysis for ML. </a:t>
            </a: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2</a:t>
            </a:fld>
            <a:endParaRPr lang="en-US" sz="1400" b="0" strike="noStrike" spc="-1">
              <a:latin typeface="Times New Roman"/>
            </a:endParaRPr>
          </a:p>
        </p:txBody>
      </p:sp>
    </p:spTree>
    <p:extLst>
      <p:ext uri="{BB962C8B-B14F-4D97-AF65-F5344CB8AC3E}">
        <p14:creationId xmlns:p14="http://schemas.microsoft.com/office/powerpoint/2010/main" xmlns=""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2000" b="1">
                <a:solidFill>
                  <a:srgbClr val="213163"/>
                </a:solidFill>
              </a:rPr>
              <a:t>Reference</a:t>
            </a:r>
            <a:endParaRPr lang="en-US" sz="2000"/>
          </a:p>
          <a:p>
            <a:pPr marL="173736" indent="-173736">
              <a:buFont typeface="Arial" panose="020B0604020202020204" pitchFamily="34" charset="0"/>
              <a:buChar char="•"/>
              <a:tabLst>
                <a:tab pos="0" algn="l"/>
              </a:tabLst>
            </a:pPr>
            <a:endParaRPr lang="en-IN" sz="2000" spc="-1"/>
          </a:p>
          <a:p>
            <a:pPr marL="173736" indent="-173736">
              <a:buFont typeface="Arial" panose="020B0604020202020204" pitchFamily="34" charset="0"/>
              <a:buChar char="•"/>
              <a:tabLst>
                <a:tab pos="0" algn="l"/>
              </a:tabLst>
            </a:pPr>
            <a:r>
              <a:rPr lang="en-IN" sz="2000" spc="-1"/>
              <a:t>These are the references for this session.</a:t>
            </a:r>
            <a:endParaRPr lang="en-IN"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12</a:t>
            </a:fld>
            <a:endParaRPr lang="en-US" sz="1200" b="0" strike="noStrike" spc="-1">
              <a:latin typeface="Times New Roman"/>
            </a:endParaRPr>
          </a:p>
        </p:txBody>
      </p:sp>
    </p:spTree>
    <p:extLst>
      <p:ext uri="{BB962C8B-B14F-4D97-AF65-F5344CB8AC3E}">
        <p14:creationId xmlns:p14="http://schemas.microsoft.com/office/powerpoint/2010/main" xmlns="" val="2419456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14</a:t>
            </a:fld>
            <a:endParaRPr lang="en-US" sz="1200" b="0" strike="noStrike" spc="-1">
              <a:latin typeface="Times New Roman"/>
            </a:endParaRPr>
          </a:p>
        </p:txBody>
      </p:sp>
    </p:spTree>
    <p:extLst>
      <p:ext uri="{BB962C8B-B14F-4D97-AF65-F5344CB8AC3E}">
        <p14:creationId xmlns:p14="http://schemas.microsoft.com/office/powerpoint/2010/main" xmlns=""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pPr/>
              <a:t>20-12-2023</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xmlns=""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Project Title</a:t>
            </a:r>
          </a:p>
        </p:txBody>
      </p:sp>
      <p:sp>
        <p:nvSpPr>
          <p:cNvPr id="9" name="Rectangle 8">
            <a:extLst>
              <a:ext uri="{FF2B5EF4-FFF2-40B4-BE49-F238E27FC236}">
                <a16:creationId xmlns:a16="http://schemas.microsoft.com/office/drawing/2014/main" xmlns=""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xmlns=""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xmlns=""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www.oreilly.com/data/free/the-new-artificial-intelligence-market.csp"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15EB3E8-4D66-E74C-AA85-D6FA3DDF1FCB}"/>
              </a:ext>
            </a:extLst>
          </p:cNvPr>
          <p:cNvPicPr>
            <a:picLocks noChangeAspect="1"/>
          </p:cNvPicPr>
          <p:nvPr/>
        </p:nvPicPr>
        <p:blipFill>
          <a:blip r:embed="rId3"/>
          <a:stretch>
            <a:fillRect/>
          </a:stretch>
        </p:blipFill>
        <p:spPr>
          <a:xfrm>
            <a:off x="-1" y="-115589"/>
            <a:ext cx="9144000" cy="5143500"/>
          </a:xfrm>
          <a:prstGeom prst="rect">
            <a:avLst/>
          </a:prstGeom>
        </p:spPr>
      </p:pic>
      <p:sp>
        <p:nvSpPr>
          <p:cNvPr id="2" name="TextBox 1">
            <a:extLst>
              <a:ext uri="{FF2B5EF4-FFF2-40B4-BE49-F238E27FC236}">
                <a16:creationId xmlns:a16="http://schemas.microsoft.com/office/drawing/2014/main" xmlns=""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dirty="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xmlns=""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a16="http://schemas.microsoft.com/office/drawing/2014/main" xmlns=""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xmlns=""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xmlns=""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xmlns=""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xmlns=""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xmlns=""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xmlns=""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xmlns=""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xmlns="" id="{5FD0626E-7FFA-F384-1DF5-056574800B20}"/>
              </a:ext>
            </a:extLst>
          </p:cNvPr>
          <p:cNvSpPr txBox="1"/>
          <p:nvPr/>
        </p:nvSpPr>
        <p:spPr>
          <a:xfrm>
            <a:off x="1311965" y="2131308"/>
            <a:ext cx="6520068" cy="2893100"/>
          </a:xfrm>
          <a:prstGeom prst="rect">
            <a:avLst/>
          </a:prstGeom>
          <a:noFill/>
        </p:spPr>
        <p:txBody>
          <a:bodyPr wrap="square">
            <a:spAutoFit/>
          </a:bodyPr>
          <a:lstStyle/>
          <a:p>
            <a:pPr algn="ctr"/>
            <a:r>
              <a:rPr lang="en-US" sz="2800" dirty="0"/>
              <a:t>NUMBER GUESSING GAME</a:t>
            </a:r>
            <a:endParaRPr lang="en-US" dirty="0"/>
          </a:p>
          <a:p>
            <a:endParaRPr lang="en-US" sz="1400" dirty="0"/>
          </a:p>
          <a:p>
            <a:r>
              <a:rPr lang="en-US" sz="1400" dirty="0"/>
              <a:t>Team </a:t>
            </a:r>
            <a:r>
              <a:rPr lang="en-US" sz="1400" dirty="0" smtClean="0"/>
              <a:t>Members:</a:t>
            </a:r>
          </a:p>
          <a:p>
            <a:pPr lvl="3"/>
            <a:r>
              <a:rPr lang="en-US" dirty="0" smtClean="0"/>
              <a:t> </a:t>
            </a:r>
            <a:r>
              <a:rPr lang="en-US" dirty="0" smtClean="0"/>
              <a:t>Vikas </a:t>
            </a:r>
            <a:r>
              <a:rPr lang="en-US" dirty="0" smtClean="0"/>
              <a:t>Kumar-2001610100240</a:t>
            </a:r>
          </a:p>
          <a:p>
            <a:pPr lvl="3"/>
            <a:r>
              <a:rPr lang="en-US" dirty="0" smtClean="0"/>
              <a:t> </a:t>
            </a:r>
            <a:r>
              <a:rPr lang="en-US" dirty="0" err="1" smtClean="0"/>
              <a:t>Sudhanshu</a:t>
            </a:r>
            <a:r>
              <a:rPr lang="en-US" dirty="0" smtClean="0"/>
              <a:t> Singh -2001610100217 </a:t>
            </a:r>
            <a:endParaRPr lang="en-US" dirty="0" smtClean="0"/>
          </a:p>
          <a:p>
            <a:pPr lvl="3"/>
            <a:r>
              <a:rPr lang="en-US" dirty="0" smtClean="0"/>
              <a:t>Priyesh </a:t>
            </a:r>
            <a:r>
              <a:rPr lang="en-US" dirty="0" smtClean="0"/>
              <a:t>Dwivedi-2001610100159 </a:t>
            </a:r>
            <a:endParaRPr lang="en-US" dirty="0" smtClean="0"/>
          </a:p>
          <a:p>
            <a:pPr lvl="3"/>
            <a:r>
              <a:rPr lang="en-US" dirty="0" err="1" smtClean="0"/>
              <a:t>Vishal</a:t>
            </a:r>
            <a:r>
              <a:rPr lang="en-US" dirty="0" smtClean="0"/>
              <a:t> </a:t>
            </a:r>
            <a:r>
              <a:rPr lang="en-US" dirty="0" smtClean="0"/>
              <a:t>Dhiman-2001610100244 </a:t>
            </a:r>
            <a:endParaRPr lang="en-US" dirty="0"/>
          </a:p>
          <a:p>
            <a:r>
              <a:rPr lang="en-US" dirty="0"/>
              <a:t> </a:t>
            </a:r>
            <a:r>
              <a:rPr lang="en-US" sz="1400" dirty="0"/>
              <a:t>				             	Guide:KAUSHAL SIR</a:t>
            </a:r>
          </a:p>
          <a:p>
            <a:pPr algn="ctr"/>
            <a:endParaRPr lang="en-US" dirty="0"/>
          </a:p>
          <a:p>
            <a:pPr algn="ctr"/>
            <a:endParaRPr lang="en-US" sz="1400" dirty="0"/>
          </a:p>
          <a:p>
            <a:pPr algn="ctr"/>
            <a:endParaRPr lang="en-US" dirty="0"/>
          </a:p>
          <a:p>
            <a:pPr algn="ctr"/>
            <a:endParaRPr lang="en-US" sz="1400" dirty="0"/>
          </a:p>
        </p:txBody>
      </p:sp>
    </p:spTree>
    <p:extLst>
      <p:ext uri="{BB962C8B-B14F-4D97-AF65-F5344CB8AC3E}">
        <p14:creationId xmlns:p14="http://schemas.microsoft.com/office/powerpoint/2010/main" xmlns="" val="23707174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F90F4B-9803-CB1B-02A8-FB5D111C9F43}"/>
              </a:ext>
            </a:extLst>
          </p:cNvPr>
          <p:cNvSpPr>
            <a:spLocks noGrp="1"/>
          </p:cNvSpPr>
          <p:nvPr>
            <p:ph type="title"/>
          </p:nvPr>
        </p:nvSpPr>
        <p:spPr>
          <a:xfrm>
            <a:off x="311700" y="445025"/>
            <a:ext cx="8520600" cy="318600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400" b="1" dirty="0">
                <a:solidFill>
                  <a:srgbClr val="002060"/>
                </a:solidFill>
                <a:latin typeface="Arial" panose="020B0604020202020204" pitchFamily="34" charset="0"/>
                <a:cs typeface="Arial" panose="020B0604020202020204" pitchFamily="34" charset="0"/>
              </a:rPr>
              <a:t>Conclusion</a:t>
            </a:r>
            <a:br>
              <a:rPr lang="en-US" sz="2400" b="1" dirty="0">
                <a:solidFill>
                  <a:srgbClr val="002060"/>
                </a:solidFill>
                <a:latin typeface="Arial" panose="020B0604020202020204" pitchFamily="34" charset="0"/>
                <a:cs typeface="Arial" panose="020B0604020202020204" pitchFamily="34" charset="0"/>
              </a:rPr>
            </a:br>
            <a:r>
              <a:rPr lang="en-US" sz="1600" dirty="0"/>
              <a:t>My Guessing Game is where you put a number in the input and press the button. If the number is too high it will go through the flow chart and then it will come up in the output box that your number is too high. If the number you put in was too low then it would go through the flow chart and in the output box it would tell you that your number was too low whereas if you got the number correct it would also go through the flowchart but would tell you in the output box it would say that until you got the number spot on. This will keep happening until you get the right number.</a:t>
            </a:r>
            <a:endParaRPr lang="en-IN" sz="16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174784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F10A2C-122D-B694-9544-674D5B7F3F6D}"/>
              </a:ext>
            </a:extLst>
          </p:cNvPr>
          <p:cNvSpPr>
            <a:spLocks noGrp="1"/>
          </p:cNvSpPr>
          <p:nvPr>
            <p:ph type="title"/>
          </p:nvPr>
        </p:nvSpPr>
        <p:spPr>
          <a:xfrm>
            <a:off x="311700" y="445025"/>
            <a:ext cx="8520600" cy="2308324"/>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400" b="1" dirty="0">
                <a:solidFill>
                  <a:srgbClr val="002060"/>
                </a:solidFill>
                <a:latin typeface="Arial" panose="020B0604020202020204" pitchFamily="34" charset="0"/>
                <a:cs typeface="Arial" panose="020B0604020202020204" pitchFamily="34" charset="0"/>
              </a:rPr>
              <a:t>Future </a:t>
            </a:r>
            <a:r>
              <a:rPr lang="en-US" sz="2400" b="1" dirty="0" smtClean="0">
                <a:solidFill>
                  <a:srgbClr val="002060"/>
                </a:solidFill>
                <a:latin typeface="Arial" panose="020B0604020202020204" pitchFamily="34" charset="0"/>
                <a:cs typeface="Arial" panose="020B0604020202020204" pitchFamily="34" charset="0"/>
              </a:rPr>
              <a:t>Scope</a:t>
            </a:r>
            <a:br>
              <a:rPr lang="en-US" sz="2400" b="1" dirty="0" smtClean="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r>
            <a:br>
              <a:rPr lang="en-US" sz="2400" b="1" dirty="0">
                <a:solidFill>
                  <a:srgbClr val="002060"/>
                </a:solidFill>
                <a:latin typeface="Arial" panose="020B0604020202020204" pitchFamily="34" charset="0"/>
                <a:cs typeface="Arial" panose="020B0604020202020204" pitchFamily="34" charset="0"/>
              </a:rPr>
            </a:br>
            <a:r>
              <a:rPr lang="en-US" sz="1600" dirty="0"/>
              <a:t>A number guessing game is a simple guessing game where a user is supposed to guess a number between 0 and N in a maximum of 10 attempts. The game will end after 10 attempts and if the player failed to guess the number, and then he loses the game </a:t>
            </a:r>
            <a:endParaRPr lang="en-IN" sz="16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705114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xmlns="" id="{8D66D476-62A2-1223-50DE-D356C5F99B3C}"/>
              </a:ext>
            </a:extLst>
          </p:cNvPr>
          <p:cNvSpPr txBox="1">
            <a:spLocks/>
          </p:cNvSpPr>
          <p:nvPr/>
        </p:nvSpPr>
        <p:spPr>
          <a:xfrm>
            <a:off x="144173" y="642794"/>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Reference</a:t>
            </a:r>
            <a:endParaRPr lang="en-US" sz="1600"/>
          </a:p>
        </p:txBody>
      </p:sp>
      <p:sp>
        <p:nvSpPr>
          <p:cNvPr id="3" name="Google Shape;62;g5fab984687_2_0">
            <a:extLst>
              <a:ext uri="{FF2B5EF4-FFF2-40B4-BE49-F238E27FC236}">
                <a16:creationId xmlns:a16="http://schemas.microsoft.com/office/drawing/2014/main" xmlns="" id="{AE76DA37-EEF4-E854-985B-BBFC06857B90}"/>
              </a:ext>
            </a:extLst>
          </p:cNvPr>
          <p:cNvSpPr txBox="1">
            <a:spLocks/>
          </p:cNvSpPr>
          <p:nvPr/>
        </p:nvSpPr>
        <p:spPr>
          <a:xfrm>
            <a:off x="148827" y="1020436"/>
            <a:ext cx="8572435" cy="2728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lvl="1" indent="-173736">
              <a:lnSpc>
                <a:spcPct val="107000"/>
              </a:lnSpc>
              <a:spcBef>
                <a:spcPts val="499"/>
              </a:spcBef>
              <a:buClr>
                <a:srgbClr val="213163"/>
              </a:buClr>
              <a:buFont typeface="Arial" panose="020B0604020202020204" pitchFamily="34" charset="0"/>
              <a:buChar char="•"/>
            </a:pPr>
            <a:r>
              <a:rPr lang="en-US" b="0" strike="noStrike" spc="-1" dirty="0">
                <a:solidFill>
                  <a:srgbClr val="0000FF"/>
                </a:solidFill>
                <a:latin typeface="+mn-lt"/>
                <a:ea typeface="Calibri"/>
                <a:cs typeface="Times New Roman"/>
                <a:hlinkClick r:id="rId3">
                  <a:extLst>
                    <a:ext uri="{A12FA001-AC4F-418D-AE19-62706E023703}">
                      <ahyp:hlinkClr xmlns:ahyp="http://schemas.microsoft.com/office/drawing/2018/hyperlinkcolor" xmlns="" val="tx"/>
                    </a:ext>
                  </a:extLst>
                </a:hlinkClick>
              </a:rPr>
              <a:t>http://www.oreilly.com/data/free/the-new-artificial-intelligence-market.csp</a:t>
            </a:r>
            <a:endParaRPr lang="en-US" b="0" strike="noStrike" spc="-1" dirty="0">
              <a:solidFill>
                <a:srgbClr val="0000FF"/>
              </a:solidFill>
              <a:latin typeface="+mn-lt"/>
              <a:cs typeface="Times New Roman"/>
            </a:endParaRPr>
          </a:p>
        </p:txBody>
      </p:sp>
    </p:spTree>
    <p:extLst>
      <p:ext uri="{BB962C8B-B14F-4D97-AF65-F5344CB8AC3E}">
        <p14:creationId xmlns:p14="http://schemas.microsoft.com/office/powerpoint/2010/main" xmlns="" val="3709190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023-12-20 101233.png"/>
          <p:cNvPicPr>
            <a:picLocks noChangeAspect="1"/>
          </p:cNvPicPr>
          <p:nvPr/>
        </p:nvPicPr>
        <p:blipFill>
          <a:blip r:embed="rId2"/>
          <a:stretch>
            <a:fillRect/>
          </a:stretch>
        </p:blipFill>
        <p:spPr>
          <a:xfrm>
            <a:off x="1051903" y="467513"/>
            <a:ext cx="7053943" cy="4276367"/>
          </a:xfrm>
          <a:prstGeom prst="rect">
            <a:avLst/>
          </a:prstGeom>
        </p:spPr>
      </p:pic>
    </p:spTree>
    <p:extLst>
      <p:ext uri="{BB962C8B-B14F-4D97-AF65-F5344CB8AC3E}">
        <p14:creationId xmlns:p14="http://schemas.microsoft.com/office/powerpoint/2010/main" xmlns="" val="3124143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xmlns=""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p14="http://schemas.microsoft.com/office/powerpoint/2010/main" xmlns=""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xmlns=""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xmlns="" id="{E1494DD5-904E-76E9-38C0-10A35CC5BDD0}"/>
              </a:ext>
            </a:extLst>
          </p:cNvPr>
          <p:cNvSpPr txBox="1"/>
          <p:nvPr/>
        </p:nvSpPr>
        <p:spPr>
          <a:xfrm>
            <a:off x="624661" y="1436524"/>
            <a:ext cx="6935087" cy="2862322"/>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Arial"/>
                <a:ea typeface="+mn-lt"/>
                <a:cs typeface="Arial"/>
              </a:rPr>
              <a:t>Abstract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Problem Statement</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Aims, Objective &amp; Proposed System/Solution</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System Design/Architecture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mn-lt"/>
              </a:rPr>
              <a:t>System Development Approach (Technology Used) </a:t>
            </a:r>
          </a:p>
          <a:p>
            <a:pPr marL="285750" indent="-285750">
              <a:buFont typeface="Arial" panose="020B0604020202020204" pitchFamily="34" charset="0"/>
              <a:buChar char="•"/>
            </a:pPr>
            <a:r>
              <a:rPr lang="en-US" sz="1800" dirty="0">
                <a:latin typeface="Arial"/>
                <a:ea typeface="+mn-lt"/>
                <a:cs typeface="+mn-lt"/>
              </a:rPr>
              <a:t>Algorithm &amp; Deployment  </a:t>
            </a:r>
            <a:endParaRPr lang="en-US" sz="1800" dirty="0">
              <a:latin typeface="Arial"/>
              <a:cs typeface="Calibri"/>
            </a:endParaRPr>
          </a:p>
          <a:p>
            <a:pPr marL="285750" indent="-285750">
              <a:buFont typeface="Arial" panose="020B0604020202020204" pitchFamily="34" charset="0"/>
              <a:buChar char="•"/>
            </a:pPr>
            <a:r>
              <a:rPr lang="en-US" sz="1800" dirty="0">
                <a:latin typeface="Arial"/>
                <a:ea typeface="+mn-lt"/>
                <a:cs typeface="Arial"/>
              </a:rPr>
              <a:t>Conclusion</a:t>
            </a:r>
          </a:p>
          <a:p>
            <a:pPr marL="285750" indent="-285750">
              <a:buFont typeface="Arial" panose="020B0604020202020204" pitchFamily="34" charset="0"/>
              <a:buChar char="•"/>
            </a:pPr>
            <a:r>
              <a:rPr lang="en-US" sz="1800" dirty="0">
                <a:latin typeface="Arial"/>
                <a:ea typeface="+mn-lt"/>
                <a:cs typeface="Arial"/>
              </a:rPr>
              <a:t>Future Scope</a:t>
            </a:r>
            <a:endParaRPr lang="en-IN" sz="1800" dirty="0"/>
          </a:p>
          <a:p>
            <a:pPr marL="285750" indent="-285750">
              <a:buFont typeface="Arial" panose="020B0604020202020204" pitchFamily="34" charset="0"/>
              <a:buChar char="•"/>
            </a:pPr>
            <a:r>
              <a:rPr lang="en-US" sz="1800" dirty="0">
                <a:latin typeface="Arial"/>
                <a:ea typeface="+mn-lt"/>
                <a:cs typeface="Arial"/>
              </a:rPr>
              <a:t>References</a:t>
            </a:r>
          </a:p>
          <a:p>
            <a:pPr marL="285750" indent="-285750">
              <a:buFont typeface="Arial" panose="020B0604020202020204" pitchFamily="34" charset="0"/>
              <a:buChar char="•"/>
            </a:pPr>
            <a:r>
              <a:rPr lang="en-US" sz="1800" dirty="0">
                <a:ea typeface="+mn-lt"/>
              </a:rPr>
              <a:t>Video of the Project</a:t>
            </a:r>
            <a:endParaRPr lang="en-US" sz="1800" dirty="0">
              <a:latin typeface="Arial"/>
              <a:cs typeface="Arial"/>
            </a:endParaRPr>
          </a:p>
        </p:txBody>
      </p:sp>
    </p:spTree>
    <p:extLst>
      <p:ext uri="{BB962C8B-B14F-4D97-AF65-F5344CB8AC3E}">
        <p14:creationId xmlns:p14="http://schemas.microsoft.com/office/powerpoint/2010/main" xmlns="" val="125300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F78195-9B03-00E3-45B8-00FA85409CCC}"/>
              </a:ext>
            </a:extLst>
          </p:cNvPr>
          <p:cNvSpPr>
            <a:spLocks noGrp="1"/>
          </p:cNvSpPr>
          <p:nvPr>
            <p:ph type="title"/>
          </p:nvPr>
        </p:nvSpPr>
        <p:spPr>
          <a:xfrm>
            <a:off x="275771" y="445025"/>
            <a:ext cx="8556529" cy="8217634"/>
          </a:xfr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400" b="1" dirty="0" smtClean="0">
                <a:solidFill>
                  <a:srgbClr val="002060"/>
                </a:solidFill>
                <a:latin typeface="Arial" panose="020B0604020202020204" pitchFamily="34" charset="0"/>
                <a:cs typeface="Arial" panose="020B0604020202020204" pitchFamily="34" charset="0"/>
              </a:rPr>
              <a:t>Abstract</a:t>
            </a:r>
            <a:br>
              <a:rPr lang="en-US" sz="2400" b="1" dirty="0" smtClean="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r>
            <a:br>
              <a:rPr lang="en-US" sz="2400" b="1" dirty="0">
                <a:solidFill>
                  <a:srgbClr val="002060"/>
                </a:solidFill>
                <a:latin typeface="Arial" panose="020B0604020202020204" pitchFamily="34" charset="0"/>
                <a:cs typeface="Arial" panose="020B0604020202020204" pitchFamily="34" charset="0"/>
              </a:rPr>
            </a:br>
            <a:r>
              <a:rPr lang="en-US" sz="1600" dirty="0"/>
              <a:t>Guessing Game is a project that highlights the importance of one of the games that are of most prominence. The number guessing game can allow the users in guessing the numbers that display on the screen. </a:t>
            </a:r>
            <a:br>
              <a:rPr lang="en-US" sz="1600" dirty="0"/>
            </a:br>
            <a:r>
              <a:rPr lang="en-US" sz="1600" dirty="0"/>
              <a:t/>
            </a:r>
            <a:br>
              <a:rPr lang="en-US" sz="1600" dirty="0"/>
            </a:br>
            <a:r>
              <a:rPr lang="en-US" sz="1600" dirty="0"/>
              <a:t>It can also help the children to use the umber guessing game as it can provide them the practice in guessing the numbers. The usage of the number guessing game is easily available through the use of this report.</a:t>
            </a:r>
            <a:r>
              <a:rPr lang="en-US" b="1" dirty="0">
                <a:solidFill>
                  <a:srgbClr val="002060"/>
                </a:solidFill>
                <a:latin typeface="Arial" panose="020B0604020202020204" pitchFamily="34" charset="0"/>
                <a:cs typeface="Arial" panose="020B0604020202020204" pitchFamily="34" charset="0"/>
              </a:rPr>
              <a:t/>
            </a:r>
            <a:br>
              <a:rPr lang="en-US" b="1" dirty="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r>
            <a:br>
              <a:rPr lang="en-US" sz="2400" b="1" dirty="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r>
            <a:br>
              <a:rPr lang="en-US" sz="2400" b="1" dirty="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r>
            <a:br>
              <a:rPr lang="en-US" sz="2400" b="1" dirty="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r>
            <a:br>
              <a:rPr lang="en-US" sz="2400" b="1" dirty="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r>
            <a:br>
              <a:rPr lang="en-US" sz="2400" b="1" dirty="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r>
            <a:br>
              <a:rPr lang="en-US" sz="2400" b="1" dirty="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r>
            <a:br>
              <a:rPr lang="en-US" sz="2400" b="1" dirty="0">
                <a:solidFill>
                  <a:srgbClr val="002060"/>
                </a:solidFill>
                <a:latin typeface="Arial" panose="020B0604020202020204" pitchFamily="34" charset="0"/>
                <a:cs typeface="Arial" panose="020B0604020202020204" pitchFamily="34" charset="0"/>
              </a:rPr>
            </a:br>
            <a:endParaRPr lang="en-IN" sz="24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9215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D2E813-CB30-52BE-482F-A822E8D42EA5}"/>
              </a:ext>
            </a:extLst>
          </p:cNvPr>
          <p:cNvSpPr>
            <a:spLocks noGrp="1"/>
          </p:cNvSpPr>
          <p:nvPr>
            <p:ph type="title"/>
          </p:nvPr>
        </p:nvSpPr>
        <p:spPr/>
        <p:txBody>
          <a:bodyPr/>
          <a:lstStyle/>
          <a:p>
            <a:pPr>
              <a:lnSpc>
                <a:spcPct val="150000"/>
              </a:lnSpc>
            </a:pPr>
            <a:r>
              <a:rPr lang="en-US" sz="2400" b="1" dirty="0">
                <a:solidFill>
                  <a:srgbClr val="002060"/>
                </a:solidFill>
                <a:latin typeface="Arial" panose="020B0604020202020204" pitchFamily="34" charset="0"/>
                <a:cs typeface="Arial" panose="020B0604020202020204" pitchFamily="34" charset="0"/>
              </a:rPr>
              <a:t>Problem</a:t>
            </a:r>
            <a:r>
              <a:rPr lang="en-US" sz="1400" b="1" dirty="0">
                <a:solidFill>
                  <a:schemeClr val="accent1"/>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Statement</a:t>
            </a:r>
            <a:br>
              <a:rPr lang="en-US" sz="2400" b="1" dirty="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r>
            <a:br>
              <a:rPr lang="en-US" sz="2400" b="1" dirty="0">
                <a:solidFill>
                  <a:srgbClr val="002060"/>
                </a:solidFill>
                <a:latin typeface="Arial" panose="020B0604020202020204" pitchFamily="34" charset="0"/>
                <a:cs typeface="Arial" panose="020B0604020202020204" pitchFamily="34" charset="0"/>
              </a:rPr>
            </a:br>
            <a:r>
              <a:rPr lang="en-US" sz="1600" dirty="0"/>
              <a:t>The user has to input a number within the given range. The system determines if the user has entered a correct number or not If the number is higher or lower than the correct number then appropriate message is displayed.</a:t>
            </a:r>
            <a:endParaRPr lang="en-IN" sz="16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4016959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DDBB60-3489-C70E-E0A6-2C0A7BC9946D}"/>
              </a:ext>
            </a:extLst>
          </p:cNvPr>
          <p:cNvSpPr>
            <a:spLocks noGrp="1"/>
          </p:cNvSpPr>
          <p:nvPr>
            <p:ph type="title"/>
          </p:nvPr>
        </p:nvSpPr>
        <p:spPr>
          <a:xfrm>
            <a:off x="311700" y="445025"/>
            <a:ext cx="8520600" cy="3785652"/>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400" b="1" dirty="0">
                <a:solidFill>
                  <a:srgbClr val="002060"/>
                </a:solidFill>
                <a:latin typeface="Arial" panose="020B0604020202020204" pitchFamily="34" charset="0"/>
                <a:cs typeface="Arial" panose="020B0604020202020204" pitchFamily="34" charset="0"/>
              </a:rPr>
              <a:t>Aim and Objective</a:t>
            </a:r>
            <a:br>
              <a:rPr lang="en-US" sz="2400" b="1" dirty="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r>
            <a:br>
              <a:rPr lang="en-US" sz="2400" b="1" dirty="0">
                <a:solidFill>
                  <a:srgbClr val="002060"/>
                </a:solidFill>
                <a:latin typeface="Arial" panose="020B0604020202020204" pitchFamily="34" charset="0"/>
                <a:cs typeface="Arial" panose="020B0604020202020204" pitchFamily="34" charset="0"/>
              </a:rPr>
            </a:br>
            <a:r>
              <a:rPr lang="en-US" sz="1600" dirty="0"/>
              <a:t>Number Guessing Game or “Guess A Number” is a very simple and short JavaScript gaming mini project. This game is built for students who are looking for mini-game in Java Script </a:t>
            </a:r>
            <a:r>
              <a:rPr lang="en-US" sz="1600" dirty="0" smtClean="0"/>
              <a:t>.</a:t>
            </a:r>
            <a:br>
              <a:rPr lang="en-US" sz="1600" dirty="0" smtClean="0"/>
            </a:br>
            <a:r>
              <a:rPr lang="en-US" sz="1600" dirty="0" smtClean="0"/>
              <a:t/>
            </a:r>
            <a:br>
              <a:rPr lang="en-US" sz="1600" dirty="0" smtClean="0"/>
            </a:br>
            <a:r>
              <a:rPr lang="en-US" sz="1600" dirty="0" smtClean="0"/>
              <a:t> </a:t>
            </a:r>
            <a:r>
              <a:rPr lang="en-US" sz="1600" dirty="0" smtClean="0"/>
              <a:t>A number guessing game is a simple guessing game where a user is supposed to guess a number between 0 and </a:t>
            </a:r>
            <a:r>
              <a:rPr lang="en-US" sz="1600" dirty="0" smtClean="0"/>
              <a:t>100 </a:t>
            </a:r>
            <a:r>
              <a:rPr lang="en-US" sz="1600" dirty="0" smtClean="0"/>
              <a:t>in a maximum of 10 attempts. The game will end after 10 attempts and if the player failed to guess the number, and then he loses the game</a:t>
            </a:r>
            <a:r>
              <a:rPr lang="en-US" sz="1600" dirty="0" smtClean="0"/>
              <a:t>.</a:t>
            </a:r>
            <a:br>
              <a:rPr lang="en-US" sz="1600" dirty="0" smtClean="0"/>
            </a:br>
            <a:endParaRPr lang="en-IN" sz="16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7732917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5745DE-B712-F06B-67FA-D3D7D6FBF5DF}"/>
              </a:ext>
            </a:extLst>
          </p:cNvPr>
          <p:cNvSpPr>
            <a:spLocks noGrp="1"/>
          </p:cNvSpPr>
          <p:nvPr>
            <p:ph type="title"/>
          </p:nvPr>
        </p:nvSpPr>
        <p:spPr>
          <a:xfrm>
            <a:off x="311700" y="445025"/>
            <a:ext cx="8520600" cy="373999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400" b="1" dirty="0">
                <a:solidFill>
                  <a:srgbClr val="002060"/>
                </a:solidFill>
                <a:latin typeface="Arial" panose="020B0604020202020204" pitchFamily="34" charset="0"/>
                <a:cs typeface="Arial" panose="020B0604020202020204" pitchFamily="34" charset="0"/>
              </a:rPr>
              <a:t>Proposed Solution</a:t>
            </a:r>
            <a:br>
              <a:rPr lang="en-US" sz="2400" b="1" dirty="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r>
            <a:br>
              <a:rPr lang="en-US" sz="2400" b="1" dirty="0">
                <a:solidFill>
                  <a:srgbClr val="002060"/>
                </a:solidFill>
                <a:latin typeface="Arial" panose="020B0604020202020204" pitchFamily="34" charset="0"/>
                <a:cs typeface="Arial" panose="020B0604020202020204" pitchFamily="34" charset="0"/>
              </a:rPr>
            </a:br>
            <a:r>
              <a:rPr lang="en-US" sz="1600" dirty="0"/>
              <a:t>Games are popular means of fun and entertainment for people of all age groups. It provides an excellent source of rest and relaxation for adults, and a innovating and invigorating challenge to younger children.</a:t>
            </a:r>
            <a:br>
              <a:rPr lang="en-US" sz="1600" dirty="0"/>
            </a:br>
            <a:r>
              <a:rPr lang="en-US" sz="1600" dirty="0"/>
              <a:t>Random number guessing game is a new type of challenge to a younger audience and a nostalgic challenge to adults. The user has to input a number within the given range .The system determines if the user has entered a correct number or not If the number is higher or lower than the correct number then appropriate message is displayed. </a:t>
            </a:r>
            <a:endParaRPr lang="en-IN" sz="16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754400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xmlns="" id="{6AB8DAF2-B141-0C0D-4015-6BE8A25CFFD1}"/>
              </a:ext>
            </a:extLst>
          </p:cNvPr>
          <p:cNvSpPr>
            <a:spLocks noGrp="1"/>
          </p:cNvSpPr>
          <p:nvPr>
            <p:ph type="title"/>
          </p:nvPr>
        </p:nvSpPr>
        <p:spPr>
          <a:xfrm>
            <a:off x="311150" y="444500"/>
            <a:ext cx="8521700" cy="4124206"/>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Architecture</a:t>
            </a:r>
            <a:br>
              <a:rPr lang="en-US" sz="2400" b="1" dirty="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r>
            <a:br>
              <a:rPr lang="en-US" sz="2400" b="1" dirty="0">
                <a:solidFill>
                  <a:srgbClr val="002060"/>
                </a:solidFill>
                <a:latin typeface="Arial" panose="020B0604020202020204" pitchFamily="34" charset="0"/>
                <a:cs typeface="Arial" panose="020B0604020202020204" pitchFamily="34" charset="0"/>
              </a:rPr>
            </a:br>
            <a:r>
              <a:rPr lang="en-IN" sz="1800" dirty="0"/>
              <a:t>SYSTEM REQUIREMENTS </a:t>
            </a:r>
            <a:br>
              <a:rPr lang="en-IN" sz="1800" dirty="0"/>
            </a:br>
            <a:r>
              <a:rPr lang="en-IN" sz="1800" dirty="0"/>
              <a:t/>
            </a:r>
            <a:br>
              <a:rPr lang="en-IN" sz="1800" dirty="0"/>
            </a:br>
            <a:r>
              <a:rPr lang="en-IN" sz="1600" dirty="0"/>
              <a:t>❑ Operating System: Windows/Mac</a:t>
            </a:r>
            <a:br>
              <a:rPr lang="en-IN" sz="1600" dirty="0"/>
            </a:br>
            <a:r>
              <a:rPr lang="en-IN" sz="1600" dirty="0"/>
              <a:t>❑ RAM: 4GB </a:t>
            </a:r>
            <a:br>
              <a:rPr lang="en-IN" sz="1600" dirty="0"/>
            </a:br>
            <a:r>
              <a:rPr lang="en-IN" sz="1600" dirty="0"/>
              <a:t>❑ Processor: 64x 1.0Ghz processor</a:t>
            </a:r>
            <a:br>
              <a:rPr lang="en-IN" sz="1600" dirty="0"/>
            </a:br>
            <a:r>
              <a:rPr lang="en-IN" sz="1600" dirty="0"/>
              <a:t>❑ ROM: 8GB</a:t>
            </a:r>
            <a:br>
              <a:rPr lang="en-IN" sz="1600" dirty="0"/>
            </a:br>
            <a:r>
              <a:rPr lang="en-IN" sz="1600" dirty="0"/>
              <a:t/>
            </a:r>
            <a:br>
              <a:rPr lang="en-IN" sz="1600" dirty="0"/>
            </a:br>
            <a:r>
              <a:rPr lang="en-IN" sz="1800" dirty="0"/>
              <a:t>CODE EDITORS USED </a:t>
            </a:r>
            <a:br>
              <a:rPr lang="en-IN" sz="1800" dirty="0"/>
            </a:br>
            <a:r>
              <a:rPr lang="en-US" sz="1600" dirty="0" smtClean="0"/>
              <a:t>Visual Studio Code Visual Studio Code is a lightweight, open-source code editor by Microsoft. Featuring multi-language support, intelligent code completion, debugging tools, and a rich extension ecosystem, it offers a user-friendly interface and cross-platform compatibility. Its active community and constant updates contribute to its widespread popularity among developers for efficient coding.</a:t>
            </a:r>
            <a:endParaRPr lang="en-US" sz="16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67368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178E5F-86A5-ECAF-68D6-5878ABFD3AED}"/>
              </a:ext>
            </a:extLst>
          </p:cNvPr>
          <p:cNvSpPr>
            <a:spLocks noGrp="1"/>
          </p:cNvSpPr>
          <p:nvPr>
            <p:ph type="title"/>
          </p:nvPr>
        </p:nvSpPr>
        <p:spPr>
          <a:xfrm>
            <a:off x="311700" y="445025"/>
            <a:ext cx="8520600" cy="419602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1590"/>
              </a:lnSpc>
              <a:tabLst>
                <a:tab pos="584835" algn="l"/>
              </a:tabLst>
            </a:pPr>
            <a:r>
              <a:rPr lang="en-US" sz="2400" b="1" dirty="0">
                <a:solidFill>
                  <a:srgbClr val="002060"/>
                </a:solidFill>
                <a:latin typeface="Arial" panose="020B0604020202020204" pitchFamily="34" charset="0"/>
                <a:cs typeface="Arial" panose="020B0604020202020204" pitchFamily="34" charset="0"/>
              </a:rPr>
              <a:t>System Deployment Approach</a:t>
            </a:r>
            <a:br>
              <a:rPr lang="en-US" sz="2400" b="1" dirty="0">
                <a:solidFill>
                  <a:srgbClr val="002060"/>
                </a:solidFill>
                <a:latin typeface="Arial" panose="020B0604020202020204" pitchFamily="34" charset="0"/>
                <a:cs typeface="Arial" panose="020B0604020202020204" pitchFamily="34" charset="0"/>
              </a:rPr>
            </a:br>
            <a:r>
              <a:rPr lang="en-US" sz="1800" b="1" dirty="0">
                <a:solidFill>
                  <a:schemeClr val="tx1"/>
                </a:solidFill>
                <a:latin typeface="Arial" panose="020B0604020202020204" pitchFamily="34" charset="0"/>
                <a:cs typeface="Arial" panose="020B0604020202020204" pitchFamily="34" charset="0"/>
              </a:rPr>
              <a:t/>
            </a:r>
            <a:br>
              <a:rPr lang="en-US" sz="1800" b="1" dirty="0">
                <a:solidFill>
                  <a:schemeClr val="tx1"/>
                </a:solidFill>
                <a:latin typeface="Arial" panose="020B0604020202020204" pitchFamily="34" charset="0"/>
                <a:cs typeface="Arial" panose="020B0604020202020204" pitchFamily="34" charset="0"/>
              </a:rPr>
            </a:br>
            <a:r>
              <a:rPr lang="en-US" sz="1600" b="1" dirty="0" smtClean="0">
                <a:solidFill>
                  <a:schemeClr val="tx1"/>
                </a:solidFill>
                <a:latin typeface="Arial" pitchFamily="34" charset="0"/>
                <a:cs typeface="Arial" pitchFamily="34" charset="0"/>
              </a:rPr>
              <a:t>HTML</a:t>
            </a:r>
            <a:br>
              <a:rPr lang="en-US" sz="1600" b="1" dirty="0" smtClean="0">
                <a:solidFill>
                  <a:schemeClr val="tx1"/>
                </a:solidFill>
                <a:latin typeface="Arial" pitchFamily="34" charset="0"/>
                <a:cs typeface="Arial" pitchFamily="34" charset="0"/>
              </a:rPr>
            </a:br>
            <a:r>
              <a:rPr lang="en-US" sz="1800" b="1" dirty="0">
                <a:solidFill>
                  <a:schemeClr val="tx1"/>
                </a:solidFill>
                <a:latin typeface="Arial" pitchFamily="34" charset="0"/>
                <a:cs typeface="Arial" pitchFamily="34" charset="0"/>
              </a:rPr>
              <a:t/>
            </a:r>
            <a:br>
              <a:rPr lang="en-US" sz="1800" b="1" dirty="0">
                <a:solidFill>
                  <a:schemeClr val="tx1"/>
                </a:solidFill>
                <a:latin typeface="Arial" pitchFamily="34" charset="0"/>
                <a:cs typeface="Arial" pitchFamily="34" charset="0"/>
              </a:rPr>
            </a:br>
            <a:r>
              <a:rPr lang="en-US" sz="1800" dirty="0">
                <a:effectLst/>
                <a:latin typeface="Arial" pitchFamily="34" charset="0"/>
                <a:ea typeface="Times New Roman" panose="02020603050405020304" pitchFamily="18" charset="0"/>
                <a:cs typeface="Arial" pitchFamily="34" charset="0"/>
              </a:rPr>
              <a:t>HTML (Hypertext Markup Language) is the standard language for creating web pages. Using tags, it structures content like text, images, and links. HTML5, the latest version, introduces new elements for multimedia and improved semantics. </a:t>
            </a:r>
            <a:r>
              <a:rPr lang="en-IN" sz="1800" dirty="0">
                <a:effectLst/>
                <a:latin typeface="Arial" pitchFamily="34" charset="0"/>
                <a:ea typeface="Times New Roman" panose="02020603050405020304" pitchFamily="18" charset="0"/>
                <a:cs typeface="Arial" pitchFamily="34" charset="0"/>
              </a:rPr>
              <a:t> </a:t>
            </a:r>
            <a:br>
              <a:rPr lang="en-IN" sz="1800" dirty="0">
                <a:effectLst/>
                <a:latin typeface="Arial" pitchFamily="34" charset="0"/>
                <a:ea typeface="Times New Roman" panose="02020603050405020304" pitchFamily="18" charset="0"/>
                <a:cs typeface="Arial" pitchFamily="34" charset="0"/>
              </a:rPr>
            </a:br>
            <a:r>
              <a:rPr lang="en-IN" sz="1800" dirty="0">
                <a:effectLst/>
                <a:latin typeface="Arial" pitchFamily="34" charset="0"/>
                <a:ea typeface="Times New Roman" panose="02020603050405020304" pitchFamily="18" charset="0"/>
                <a:cs typeface="Arial" pitchFamily="34" charset="0"/>
              </a:rPr>
              <a:t/>
            </a:r>
            <a:br>
              <a:rPr lang="en-IN" sz="1800" dirty="0">
                <a:effectLst/>
                <a:latin typeface="Arial" pitchFamily="34" charset="0"/>
                <a:ea typeface="Times New Roman" panose="02020603050405020304" pitchFamily="18" charset="0"/>
                <a:cs typeface="Arial" pitchFamily="34" charset="0"/>
              </a:rPr>
            </a:br>
            <a:r>
              <a:rPr lang="en-US" sz="1800" b="1" dirty="0" smtClean="0">
                <a:effectLst/>
                <a:latin typeface="Arial" pitchFamily="34" charset="0"/>
                <a:ea typeface="Times New Roman" panose="02020603050405020304" pitchFamily="18" charset="0"/>
                <a:cs typeface="Arial" pitchFamily="34" charset="0"/>
              </a:rPr>
              <a:t>CSS</a:t>
            </a:r>
            <a:br>
              <a:rPr lang="en-US" sz="1800" b="1" dirty="0" smtClean="0">
                <a:effectLst/>
                <a:latin typeface="Arial" pitchFamily="34" charset="0"/>
                <a:ea typeface="Times New Roman" panose="02020603050405020304" pitchFamily="18" charset="0"/>
                <a:cs typeface="Arial" pitchFamily="34" charset="0"/>
              </a:rPr>
            </a:br>
            <a:r>
              <a:rPr lang="en-IN" sz="1800" dirty="0">
                <a:effectLst/>
                <a:latin typeface="Arial" pitchFamily="34" charset="0"/>
                <a:ea typeface="Times New Roman" panose="02020603050405020304" pitchFamily="18" charset="0"/>
                <a:cs typeface="Arial" pitchFamily="34" charset="0"/>
              </a:rPr>
              <a:t/>
            </a:r>
            <a:br>
              <a:rPr lang="en-IN" sz="1800" dirty="0">
                <a:effectLst/>
                <a:latin typeface="Arial" pitchFamily="34" charset="0"/>
                <a:ea typeface="Times New Roman" panose="02020603050405020304" pitchFamily="18" charset="0"/>
                <a:cs typeface="Arial" pitchFamily="34" charset="0"/>
              </a:rPr>
            </a:br>
            <a:r>
              <a:rPr lang="en-US" sz="1800" dirty="0">
                <a:effectLst/>
                <a:latin typeface="Arial" pitchFamily="34" charset="0"/>
                <a:ea typeface="Times New Roman" panose="02020603050405020304" pitchFamily="18" charset="0"/>
                <a:cs typeface="Arial" pitchFamily="34" charset="0"/>
              </a:rPr>
              <a:t>CSS (Cascading Style Sheets) is a crucial web development language used to style and format HTML documents. Employing selectors, properties, and values, CSS enhances the visual presentation of websites. </a:t>
            </a:r>
            <a:br>
              <a:rPr lang="en-US" sz="1800" dirty="0">
                <a:effectLst/>
                <a:latin typeface="Arial" pitchFamily="34" charset="0"/>
                <a:ea typeface="Times New Roman" panose="02020603050405020304" pitchFamily="18" charset="0"/>
                <a:cs typeface="Arial" pitchFamily="34" charset="0"/>
              </a:rPr>
            </a:br>
            <a:r>
              <a:rPr lang="en-US" sz="1800" dirty="0">
                <a:effectLst/>
                <a:latin typeface="Arial" pitchFamily="34" charset="0"/>
                <a:ea typeface="Times New Roman" panose="02020603050405020304" pitchFamily="18" charset="0"/>
                <a:cs typeface="Arial" pitchFamily="34" charset="0"/>
              </a:rPr>
              <a:t/>
            </a:r>
            <a:br>
              <a:rPr lang="en-US" sz="1800" dirty="0">
                <a:effectLst/>
                <a:latin typeface="Arial" pitchFamily="34" charset="0"/>
                <a:ea typeface="Times New Roman" panose="02020603050405020304" pitchFamily="18" charset="0"/>
                <a:cs typeface="Arial" pitchFamily="34" charset="0"/>
              </a:rPr>
            </a:br>
            <a:r>
              <a:rPr lang="en-US" sz="1800" b="1" dirty="0" smtClean="0">
                <a:solidFill>
                  <a:srgbClr val="1F1F22"/>
                </a:solidFill>
                <a:effectLst/>
                <a:latin typeface="Arial" pitchFamily="34" charset="0"/>
                <a:ea typeface="Times New Roman" panose="02020603050405020304" pitchFamily="18" charset="0"/>
                <a:cs typeface="Arial" pitchFamily="34" charset="0"/>
              </a:rPr>
              <a:t>JavaScript</a:t>
            </a:r>
            <a:br>
              <a:rPr lang="en-US" sz="1800" b="1" dirty="0" smtClean="0">
                <a:solidFill>
                  <a:srgbClr val="1F1F22"/>
                </a:solidFill>
                <a:effectLst/>
                <a:latin typeface="Arial" pitchFamily="34" charset="0"/>
                <a:ea typeface="Times New Roman" panose="02020603050405020304" pitchFamily="18" charset="0"/>
                <a:cs typeface="Arial" pitchFamily="34" charset="0"/>
              </a:rPr>
            </a:br>
            <a:r>
              <a:rPr lang="en-IN" sz="1800" dirty="0">
                <a:effectLst/>
                <a:latin typeface="Arial" pitchFamily="34" charset="0"/>
                <a:ea typeface="Times New Roman" panose="02020603050405020304" pitchFamily="18" charset="0"/>
                <a:cs typeface="Arial" pitchFamily="34" charset="0"/>
              </a:rPr>
              <a:t/>
            </a:r>
            <a:br>
              <a:rPr lang="en-IN" sz="1800" dirty="0">
                <a:effectLst/>
                <a:latin typeface="Arial" pitchFamily="34" charset="0"/>
                <a:ea typeface="Times New Roman" panose="02020603050405020304" pitchFamily="18" charset="0"/>
                <a:cs typeface="Arial" pitchFamily="34" charset="0"/>
              </a:rPr>
            </a:br>
            <a:r>
              <a:rPr lang="en-US" sz="1800" dirty="0">
                <a:effectLst/>
                <a:latin typeface="Arial" pitchFamily="34" charset="0"/>
                <a:ea typeface="Times New Roman" panose="02020603050405020304" pitchFamily="18" charset="0"/>
                <a:cs typeface="Arial" pitchFamily="34" charset="0"/>
              </a:rPr>
              <a:t>JavaScript is a versatile scripting language widely used in web development. Executed on the client-side, it enhances interactivity and dynamic content in browsers.</a:t>
            </a:r>
            <a:r>
              <a:rPr lang="en-US" sz="2400" b="1" dirty="0">
                <a:solidFill>
                  <a:srgbClr val="002060"/>
                </a:solidFill>
                <a:latin typeface="Arial" pitchFamily="34" charset="0"/>
                <a:cs typeface="Arial" pitchFamily="34" charset="0"/>
              </a:rPr>
              <a:t/>
            </a:r>
            <a:br>
              <a:rPr lang="en-US" sz="2400" b="1" dirty="0">
                <a:solidFill>
                  <a:srgbClr val="002060"/>
                </a:solidFill>
                <a:latin typeface="Arial" pitchFamily="34" charset="0"/>
                <a:cs typeface="Arial" pitchFamily="34" charset="0"/>
              </a:rPr>
            </a:br>
            <a:endParaRPr lang="en-IN" sz="2400" b="1" dirty="0">
              <a:solidFill>
                <a:srgbClr val="002060"/>
              </a:solidFill>
              <a:latin typeface="Arial" pitchFamily="34" charset="0"/>
              <a:cs typeface="Arial" pitchFamily="34" charset="0"/>
            </a:endParaRPr>
          </a:p>
        </p:txBody>
      </p:sp>
    </p:spTree>
    <p:extLst>
      <p:ext uri="{BB962C8B-B14F-4D97-AF65-F5344CB8AC3E}">
        <p14:creationId xmlns:p14="http://schemas.microsoft.com/office/powerpoint/2010/main" xmlns="" val="2761987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6545A-A71E-998F-6939-7CE2A36128CE}"/>
              </a:ext>
            </a:extLst>
          </p:cNvPr>
          <p:cNvSpPr>
            <a:spLocks noGrp="1"/>
          </p:cNvSpPr>
          <p:nvPr>
            <p:ph type="title"/>
          </p:nvPr>
        </p:nvSpPr>
        <p:spPr>
          <a:xfrm>
            <a:off x="311700" y="445025"/>
            <a:ext cx="8520600" cy="337784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R="1567815">
              <a:lnSpc>
                <a:spcPct val="175000"/>
              </a:lnSpc>
              <a:spcBef>
                <a:spcPts val="365"/>
              </a:spcBef>
              <a:spcAft>
                <a:spcPts val="0"/>
              </a:spcAft>
            </a:pPr>
            <a:r>
              <a:rPr lang="en-US" sz="2400" b="1" dirty="0">
                <a:solidFill>
                  <a:srgbClr val="002060"/>
                </a:solidFill>
                <a:latin typeface="Arial" panose="020B0604020202020204" pitchFamily="34" charset="0"/>
                <a:cs typeface="Arial" panose="020B0604020202020204" pitchFamily="34" charset="0"/>
              </a:rPr>
              <a:t>Algorithm &amp; Deployment</a:t>
            </a:r>
            <a:br>
              <a:rPr lang="en-US" sz="2400" b="1" dirty="0">
                <a:solidFill>
                  <a:srgbClr val="002060"/>
                </a:solidFill>
                <a:latin typeface="Arial" panose="020B0604020202020204" pitchFamily="34" charset="0"/>
                <a:cs typeface="Arial" panose="020B0604020202020204" pitchFamily="34" charset="0"/>
              </a:rPr>
            </a:br>
            <a:r>
              <a:rPr lang="en-US" sz="1200" b="1" dirty="0">
                <a:solidFill>
                  <a:schemeClr val="tx1"/>
                </a:solidFill>
                <a:latin typeface="Arial" panose="020B0604020202020204" pitchFamily="34" charset="0"/>
                <a:cs typeface="Arial" panose="020B0604020202020204" pitchFamily="34" charset="0"/>
              </a:rPr>
              <a:t>Algorithm:</a:t>
            </a:r>
            <a:r>
              <a:rPr lang="en-US" sz="1200" dirty="0">
                <a:solidFill>
                  <a:schemeClr val="tx1"/>
                </a:solidFill>
                <a:latin typeface="Arial" panose="020B0604020202020204" pitchFamily="34" charset="0"/>
                <a:cs typeface="Arial" panose="020B0604020202020204" pitchFamily="34" charset="0"/>
              </a:rPr>
              <a:t/>
            </a:r>
            <a:br>
              <a:rPr lang="en-US" sz="1200" dirty="0">
                <a:solidFill>
                  <a:schemeClr val="tx1"/>
                </a:solidFill>
                <a:latin typeface="Arial" panose="020B0604020202020204" pitchFamily="34" charset="0"/>
                <a:cs typeface="Arial" panose="020B0604020202020204" pitchFamily="34" charset="0"/>
              </a:rPr>
            </a:br>
            <a:r>
              <a:rPr lang="en-US" sz="1200" dirty="0">
                <a:solidFill>
                  <a:schemeClr val="tx1"/>
                </a:solidFill>
                <a:latin typeface="Arial" panose="020B0604020202020204" pitchFamily="34" charset="0"/>
                <a:cs typeface="Arial" panose="020B0604020202020204" pitchFamily="34" charset="0"/>
              </a:rPr>
              <a:t>Provide a high-level overview of the algorithm used for the game . Explain how a random number is generated and how user guesses are compared . </a:t>
            </a:r>
            <a:br>
              <a:rPr lang="en-US" sz="1200" dirty="0">
                <a:solidFill>
                  <a:schemeClr val="tx1"/>
                </a:solidFill>
                <a:latin typeface="Arial" panose="020B0604020202020204" pitchFamily="34" charset="0"/>
                <a:cs typeface="Arial" panose="020B0604020202020204" pitchFamily="34" charset="0"/>
              </a:rPr>
            </a:br>
            <a:r>
              <a:rPr lang="en-US" sz="1200" b="1" dirty="0">
                <a:solidFill>
                  <a:schemeClr val="tx1"/>
                </a:solidFill>
                <a:latin typeface="Arial" panose="020B0604020202020204" pitchFamily="34" charset="0"/>
                <a:cs typeface="Arial" panose="020B0604020202020204" pitchFamily="34" charset="0"/>
              </a:rPr>
              <a:t>Deployment:</a:t>
            </a:r>
            <a:r>
              <a:rPr lang="en-US" sz="1200" dirty="0">
                <a:solidFill>
                  <a:schemeClr val="tx1"/>
                </a:solidFill>
                <a:latin typeface="Arial" panose="020B0604020202020204" pitchFamily="34" charset="0"/>
                <a:cs typeface="Arial" panose="020B0604020202020204" pitchFamily="34" charset="0"/>
              </a:rPr>
              <a:t/>
            </a:r>
            <a:br>
              <a:rPr lang="en-US" sz="1200" dirty="0">
                <a:solidFill>
                  <a:schemeClr val="tx1"/>
                </a:solidFill>
                <a:latin typeface="Arial" panose="020B0604020202020204" pitchFamily="34" charset="0"/>
                <a:cs typeface="Arial" panose="020B0604020202020204" pitchFamily="34" charset="0"/>
              </a:rPr>
            </a:br>
            <a:r>
              <a:rPr lang="en-US" sz="1200" dirty="0">
                <a:solidFill>
                  <a:schemeClr val="tx1"/>
                </a:solidFill>
                <a:latin typeface="Arial" panose="020B0604020202020204" pitchFamily="34" charset="0"/>
                <a:cs typeface="Arial" panose="020B0604020202020204" pitchFamily="34" charset="0"/>
              </a:rPr>
              <a:t>Provide instructions on how to deploy the game.</a:t>
            </a:r>
            <a:br>
              <a:rPr lang="en-US" sz="1200" dirty="0">
                <a:solidFill>
                  <a:schemeClr val="tx1"/>
                </a:solidFill>
                <a:latin typeface="Arial" panose="020B0604020202020204" pitchFamily="34" charset="0"/>
                <a:cs typeface="Arial" panose="020B0604020202020204" pitchFamily="34" charset="0"/>
              </a:rPr>
            </a:br>
            <a:r>
              <a:rPr lang="en-US" sz="1200" dirty="0">
                <a:solidFill>
                  <a:schemeClr val="tx1"/>
                </a:solidFill>
                <a:latin typeface="Arial" panose="020B0604020202020204" pitchFamily="34" charset="0"/>
                <a:cs typeface="Arial" panose="020B0604020202020204" pitchFamily="34" charset="0"/>
              </a:rPr>
              <a:t>Mention that the code can be embedded in an HTML file.</a:t>
            </a:r>
            <a:br>
              <a:rPr lang="en-US" sz="1200" dirty="0">
                <a:solidFill>
                  <a:schemeClr val="tx1"/>
                </a:solidFill>
                <a:latin typeface="Arial" panose="020B0604020202020204" pitchFamily="34" charset="0"/>
                <a:cs typeface="Arial" panose="020B0604020202020204" pitchFamily="34" charset="0"/>
              </a:rPr>
            </a:br>
            <a:r>
              <a:rPr lang="en-US" sz="1200" dirty="0">
                <a:solidFill>
                  <a:schemeClr val="tx1"/>
                </a:solidFill>
                <a:latin typeface="Arial" panose="020B0604020202020204" pitchFamily="34" charset="0"/>
                <a:cs typeface="Arial" panose="020B0604020202020204" pitchFamily="34" charset="0"/>
              </a:rPr>
              <a:t>Optionally, include screenshots or steps for setting up a basic HTML file.</a:t>
            </a:r>
            <a:r>
              <a:rPr lang="en-US" sz="2400" b="1" dirty="0">
                <a:solidFill>
                  <a:srgbClr val="002060"/>
                </a:solidFill>
                <a:latin typeface="Arial" panose="020B0604020202020204" pitchFamily="34" charset="0"/>
                <a:cs typeface="Arial" panose="020B0604020202020204" pitchFamily="34" charset="0"/>
              </a:rPr>
              <a:t/>
            </a:r>
            <a:br>
              <a:rPr lang="en-US" sz="2400" b="1" dirty="0">
                <a:solidFill>
                  <a:srgbClr val="002060"/>
                </a:solidFill>
                <a:latin typeface="Arial" panose="020B0604020202020204" pitchFamily="34" charset="0"/>
                <a:cs typeface="Arial" panose="020B0604020202020204" pitchFamily="34" charset="0"/>
              </a:rPr>
            </a:br>
            <a:r>
              <a:rPr lang="en-IN" dirty="0"/>
              <a:t> </a:t>
            </a:r>
            <a:endParaRPr lang="en-IN" sz="11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97968417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purl.org/dc/terms/"/>
    <ds:schemaRef ds:uri="http://schemas.microsoft.com/office/2006/metadata/properties"/>
    <ds:schemaRef ds:uri="9162bd5b-4ed9-4da3-b376-05204580ba3f"/>
    <ds:schemaRef ds:uri="http://schemas.microsoft.com/office/infopath/2007/PartnerControls"/>
    <ds:schemaRef ds:uri="http://purl.org/dc/dcmitype/"/>
    <ds:schemaRef ds:uri="http://www.w3.org/XML/1998/namespace"/>
    <ds:schemaRef ds:uri="http://schemas.microsoft.com/office/2006/documentManagement/types"/>
    <ds:schemaRef ds:uri="http://purl.org/dc/elements/1.1/"/>
    <ds:schemaRef ds:uri="http://schemas.openxmlformats.org/package/2006/metadata/core-properties"/>
    <ds:schemaRef ds:uri="c0fa2617-96bd-425d-8578-e93563fe37c5"/>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193</TotalTime>
  <Words>102</Words>
  <Application>Microsoft Office PowerPoint</Application>
  <PresentationFormat>On-screen Show (16:9)</PresentationFormat>
  <Paragraphs>43</Paragraphs>
  <Slides>14</Slides>
  <Notes>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Simple Light</vt:lpstr>
      <vt:lpstr>Slide 1</vt:lpstr>
      <vt:lpstr>Slide 2</vt:lpstr>
      <vt:lpstr>Abstract  Guessing Game is a project that highlights the importance of one of the games that are of most prominence. The number guessing game can allow the users in guessing the numbers that display on the screen.   It can also help the children to use the umber guessing game as it can provide them the practice in guessing the numbers. The usage of the number guessing game is easily available through the use of this report.        </vt:lpstr>
      <vt:lpstr>Problem Statement  The user has to input a number within the given range. The system determines if the user has entered a correct number or not If the number is higher or lower than the correct number then appropriate message is displayed.</vt:lpstr>
      <vt:lpstr>Aim and Objective  Number Guessing Game or “Guess A Number” is a very simple and short JavaScript gaming mini project. This game is built for students who are looking for mini-game in Java Script .   A number guessing game is a simple guessing game where a user is supposed to guess a number between 0 and 100 in a maximum of 10 attempts. The game will end after 10 attempts and if the player failed to guess the number, and then he loses the game. </vt:lpstr>
      <vt:lpstr>Proposed Solution  Games are popular means of fun and entertainment for people of all age groups. It provides an excellent source of rest and relaxation for adults, and a innovating and invigorating challenge to younger children. Random number guessing game is a new type of challenge to a younger audience and a nostalgic challenge to adults. The user has to input a number within the given range .The system determines if the user has entered a correct number or not If the number is higher or lower than the correct number then appropriate message is displayed. </vt:lpstr>
      <vt:lpstr>System Architecture  SYSTEM REQUIREMENTS   ❑ Operating System: Windows/Mac ❑ RAM: 4GB  ❑ Processor: 64x 1.0Ghz processor ❑ ROM: 8GB  CODE EDITORS USED  Visual Studio Code Visual Studio Code is a lightweight, open-source code editor by Microsoft. Featuring multi-language support, intelligent code completion, debugging tools, and a rich extension ecosystem, it offers a user-friendly interface and cross-platform compatibility. Its active community and constant updates contribute to its widespread popularity among developers for efficient coding.</vt:lpstr>
      <vt:lpstr>System Deployment Approach  HTML  HTML (Hypertext Markup Language) is the standard language for creating web pages. Using tags, it structures content like text, images, and links. HTML5, the latest version, introduces new elements for multimedia and improved semantics.    CSS  CSS (Cascading Style Sheets) is a crucial web development language used to style and format HTML documents. Employing selectors, properties, and values, CSS enhances the visual presentation of websites.   JavaScript  JavaScript is a versatile scripting language widely used in web development. Executed on the client-side, it enhances interactivity and dynamic content in browsers. </vt:lpstr>
      <vt:lpstr>Algorithm &amp; Deployment Algorithm: Provide a high-level overview of the algorithm used for the game . Explain how a random number is generated and how user guesses are compared .  Deployment: Provide instructions on how to deploy the game. Mention that the code can be embedded in an HTML file. Optionally, include screenshots or steps for setting up a basic HTML file.  </vt:lpstr>
      <vt:lpstr>Conclusion My Guessing Game is where you put a number in the input and press the button. If the number is too high it will go through the flow chart and then it will come up in the output box that your number is too high. If the number you put in was too low then it would go through the flow chart and in the output box it would tell you that your number was too low whereas if you got the number correct it would also go through the flowchart but would tell you in the output box it would say that until you got the number spot on. This will keep happening until you get the right number.</vt:lpstr>
      <vt:lpstr>Future Scope  A number guessing game is a simple guessing game where a user is supposed to guess a number between 0 and N in a maximum of 10 attempts. The game will end after 10 attempts and if the player failed to guess the number, and then he loses the game </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Vikas kumar</cp:lastModifiedBy>
  <cp:revision>139</cp:revision>
  <dcterms:modified xsi:type="dcterms:W3CDTF">2023-12-20T06:40:32Z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