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60" r:id="rId5"/>
    <p:sldId id="262" r:id="rId6"/>
    <p:sldId id="265" r:id="rId7"/>
    <p:sldId id="267" r:id="rId8"/>
    <p:sldId id="266" r:id="rId9"/>
    <p:sldId id="263" r:id="rId10"/>
    <p:sldId id="259" r:id="rId11"/>
    <p:sldId id="264" r:id="rId12"/>
    <p:sldId id="272" r:id="rId13"/>
    <p:sldId id="273" r:id="rId14"/>
    <p:sldId id="274" r:id="rId15"/>
    <p:sldId id="268" r:id="rId16"/>
    <p:sldId id="275" r:id="rId17"/>
    <p:sldId id="276" r:id="rId18"/>
    <p:sldId id="271" r:id="rId19"/>
    <p:sldId id="269" r:id="rId20"/>
    <p:sldId id="270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69" y="-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9F956-8463-450E-BD08-87AF89539C9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873902-74BD-4BAF-AD71-C9BCC95BCE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9F956-8463-450E-BD08-87AF89539C9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873902-74BD-4BAF-AD71-C9BCC95BCE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9F956-8463-450E-BD08-87AF89539C9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873902-74BD-4BAF-AD71-C9BCC95BCE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9F956-8463-450E-BD08-87AF89539C9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873902-74BD-4BAF-AD71-C9BCC95BCE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9F956-8463-450E-BD08-87AF89539C9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873902-74BD-4BAF-AD71-C9BCC95BCE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9F956-8463-450E-BD08-87AF89539C9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873902-74BD-4BAF-AD71-C9BCC95BCE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9F956-8463-450E-BD08-87AF89539C9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873902-74BD-4BAF-AD71-C9BCC95BCE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9F956-8463-450E-BD08-87AF89539C9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873902-74BD-4BAF-AD71-C9BCC95BCE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9F956-8463-450E-BD08-87AF89539C9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873902-74BD-4BAF-AD71-C9BCC95BCE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9F956-8463-450E-BD08-87AF89539C9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873902-74BD-4BAF-AD71-C9BCC95BCE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719F956-8463-450E-BD08-87AF89539C9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9F873902-74BD-4BAF-AD71-C9BCC95BCE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719F956-8463-450E-BD08-87AF89539C9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F873902-74BD-4BAF-AD71-C9BCC95BCE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Workplan</a:t>
            </a:r>
            <a:r>
              <a:rPr lang="en-US" altLang="zh-CN" dirty="0" smtClean="0"/>
              <a:t> &amp; Progress overview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1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subparts of bijection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0" y="2996952"/>
            <a:ext cx="8647550" cy="1515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67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is_distinct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lemma </a:t>
            </a:r>
            <a:r>
              <a:rPr lang="en-US" altLang="zh-CN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GS'_</a:t>
            </a:r>
            <a:r>
              <a:rPr lang="en-US" altLang="zh-CN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arg_seq_all_distinct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"⟦</a:t>
            </a:r>
          </a:p>
          <a:p>
            <a:r>
              <a:rPr lang="en-US" altLang="zh-CN" dirty="0" err="1" smtClean="0"/>
              <a:t>is_distinct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engagements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(</a:t>
            </a:r>
            <a:r>
              <a:rPr lang="en-US" altLang="zh-CN" dirty="0">
                <a:solidFill>
                  <a:schemeClr val="accent3"/>
                </a:solidFill>
              </a:rPr>
              <a:t>X, Y</a:t>
            </a:r>
            <a:r>
              <a:rPr lang="en-US" altLang="zh-CN" dirty="0"/>
              <a:t>) ∈ set (GS'_</a:t>
            </a:r>
            <a:r>
              <a:rPr lang="en-US" altLang="zh-CN" dirty="0" err="1"/>
              <a:t>arg_seq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N </a:t>
            </a:r>
            <a:r>
              <a:rPr lang="en-US" altLang="zh-CN" dirty="0" err="1">
                <a:solidFill>
                  <a:schemeClr val="tx2">
                    <a:lumMod val="90000"/>
                  </a:schemeClr>
                </a:solidFill>
              </a:rPr>
              <a:t>MPrefs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2">
                    <a:lumMod val="90000"/>
                  </a:schemeClr>
                </a:solidFill>
              </a:rPr>
              <a:t>WPrefs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 engagements </a:t>
            </a:r>
            <a:r>
              <a:rPr lang="en-US" altLang="zh-CN" dirty="0" err="1">
                <a:solidFill>
                  <a:schemeClr val="tx2">
                    <a:lumMod val="90000"/>
                  </a:schemeClr>
                </a:solidFill>
              </a:rPr>
              <a:t>prop_idxs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⟧ </a:t>
            </a:r>
            <a:r>
              <a:rPr lang="en-US" altLang="zh-CN" dirty="0"/>
              <a:t>⟹ </a:t>
            </a:r>
            <a:r>
              <a:rPr lang="en-US" altLang="zh-CN" dirty="0" err="1"/>
              <a:t>is_distinct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3"/>
                </a:solidFill>
              </a:rPr>
              <a:t>X</a:t>
            </a:r>
            <a:r>
              <a:rPr lang="en-US" altLang="zh-CN" dirty="0" smtClean="0"/>
              <a:t>"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348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lemmas leading up to complete (</a:t>
            </a:r>
            <a:r>
              <a:rPr lang="en-US" altLang="zh-CN" dirty="0" err="1" smtClean="0"/>
              <a:t>noFree</a:t>
            </a:r>
            <a:r>
              <a:rPr lang="en-US" altLang="zh-CN" dirty="0" smtClean="0"/>
              <a:t>)…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married_better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w</a:t>
            </a:r>
            <a:r>
              <a:rPr lang="en-US" altLang="zh-CN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tx2">
                    <a:lumMod val="90000"/>
                  </a:schemeClr>
                </a:solidFill>
              </a:rPr>
              <a:t>WPrefs</a:t>
            </a:r>
            <a:r>
              <a:rPr lang="en-US" altLang="zh-CN" dirty="0" smtClean="0">
                <a:solidFill>
                  <a:schemeClr val="tx2">
                    <a:lumMod val="90000"/>
                  </a:schemeClr>
                </a:solidFill>
              </a:rPr>
              <a:t> eng_1 eng_2</a:t>
            </a:r>
          </a:p>
          <a:p>
            <a:r>
              <a:rPr lang="en-US" altLang="zh-CN" dirty="0" smtClean="0"/>
              <a:t>Compares </a:t>
            </a:r>
            <a:r>
              <a:rPr lang="en-US" altLang="zh-CN" dirty="0" smtClean="0">
                <a:solidFill>
                  <a:srgbClr val="FFC000"/>
                </a:solidFill>
              </a:rPr>
              <a:t>w</a:t>
            </a:r>
            <a:r>
              <a:rPr lang="en-US" altLang="zh-CN" dirty="0" smtClean="0"/>
              <a:t>’s situation in the two engagement states</a:t>
            </a:r>
          </a:p>
          <a:p>
            <a:r>
              <a:rPr lang="en-US" altLang="zh-CN" dirty="0" smtClean="0"/>
              <a:t>True </a:t>
            </a:r>
            <a:r>
              <a:rPr lang="en-US" altLang="zh-CN" dirty="0" err="1" smtClean="0"/>
              <a:t>iff</a:t>
            </a:r>
            <a:r>
              <a:rPr lang="en-US" altLang="zh-CN" dirty="0" smtClean="0"/>
              <a:t> w is better off in the latter</a:t>
            </a:r>
          </a:p>
          <a:p>
            <a:endParaRPr lang="en-US" altLang="zh-CN" dirty="0"/>
          </a:p>
          <a:p>
            <a:r>
              <a:rPr lang="en-US" altLang="zh-CN" dirty="0" smtClean="0"/>
              <a:t>Crucially have: </a:t>
            </a:r>
            <a:r>
              <a:rPr lang="en-US" altLang="zh-CN" dirty="0"/>
              <a:t>"⟦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w</a:t>
            </a:r>
            <a:r>
              <a:rPr lang="en-US" altLang="zh-CN" dirty="0" smtClean="0"/>
              <a:t> married in </a:t>
            </a:r>
            <a:r>
              <a:rPr lang="en-US" altLang="zh-CN" dirty="0" smtClean="0">
                <a:solidFill>
                  <a:schemeClr val="tx2">
                    <a:lumMod val="90000"/>
                  </a:schemeClr>
                </a:solidFill>
              </a:rPr>
              <a:t>eng_1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err="1"/>
              <a:t>m</a:t>
            </a:r>
            <a:r>
              <a:rPr lang="en-US" altLang="zh-CN" dirty="0" err="1" smtClean="0"/>
              <a:t>arried_better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w</a:t>
            </a:r>
            <a:r>
              <a:rPr lang="en-US" altLang="zh-CN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tx2">
                    <a:lumMod val="90000"/>
                  </a:schemeClr>
                </a:solidFill>
              </a:rPr>
              <a:t>WPrefs</a:t>
            </a:r>
            <a:r>
              <a:rPr lang="en-US" altLang="zh-CN" dirty="0" smtClean="0">
                <a:solidFill>
                  <a:schemeClr val="tx2">
                    <a:lumMod val="90000"/>
                  </a:schemeClr>
                </a:solidFill>
              </a:rPr>
              <a:t> eng_1 eng_2</a:t>
            </a:r>
            <a:endParaRPr lang="en-US" altLang="zh-CN" dirty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US" altLang="zh-CN" dirty="0"/>
              <a:t>⟧ ⟹ </a:t>
            </a:r>
            <a:r>
              <a:rPr lang="en-US" altLang="zh-CN" dirty="0" smtClean="0">
                <a:solidFill>
                  <a:srgbClr val="FFC000"/>
                </a:solidFill>
              </a:rPr>
              <a:t>w</a:t>
            </a:r>
            <a:r>
              <a:rPr lang="en-US" altLang="zh-CN" dirty="0" smtClean="0"/>
              <a:t> married in </a:t>
            </a:r>
            <a:r>
              <a:rPr lang="en-US" altLang="zh-CN" dirty="0" smtClean="0">
                <a:solidFill>
                  <a:schemeClr val="tx2"/>
                </a:solidFill>
              </a:rPr>
              <a:t>eng_2</a:t>
            </a:r>
            <a:r>
              <a:rPr lang="en-US" altLang="zh-CN" dirty="0" smtClean="0"/>
              <a:t>"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34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All women marry better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lemma </a:t>
            </a:r>
            <a:r>
              <a:rPr lang="en-US" altLang="zh-CN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GS'_</a:t>
            </a:r>
            <a:r>
              <a:rPr lang="en-US" altLang="zh-CN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arg_seq_all_w_marry_better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"⟦</a:t>
            </a: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seq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/>
              <a:t>= GS'_</a:t>
            </a:r>
            <a:r>
              <a:rPr lang="en-US" altLang="zh-CN" dirty="0" err="1"/>
              <a:t>arg_seq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tx2"/>
                </a:solidFill>
              </a:rPr>
              <a:t>N </a:t>
            </a:r>
            <a:r>
              <a:rPr lang="en-US" altLang="zh-CN" dirty="0" err="1">
                <a:solidFill>
                  <a:schemeClr val="tx2"/>
                </a:solidFill>
              </a:rPr>
              <a:t>MPrefs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WPrefs</a:t>
            </a:r>
            <a:r>
              <a:rPr lang="en-US" altLang="zh-CN" dirty="0">
                <a:solidFill>
                  <a:schemeClr val="tx2"/>
                </a:solidFill>
              </a:rPr>
              <a:t> engagements </a:t>
            </a:r>
            <a:r>
              <a:rPr lang="en-US" altLang="zh-CN" dirty="0" err="1" smtClean="0">
                <a:solidFill>
                  <a:schemeClr val="tx2"/>
                </a:solidFill>
              </a:rPr>
              <a:t>prop_idxs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is_distinct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engagements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&lt; length </a:t>
            </a:r>
            <a:r>
              <a:rPr lang="en-US" altLang="zh-CN" dirty="0" err="1">
                <a:solidFill>
                  <a:schemeClr val="tx2"/>
                </a:solidFill>
              </a:rPr>
              <a:t>seq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FFC000"/>
                </a:solidFill>
              </a:rPr>
              <a:t>j </a:t>
            </a:r>
            <a:r>
              <a:rPr lang="en-US" altLang="zh-CN" dirty="0"/>
              <a:t>&lt; length </a:t>
            </a:r>
            <a:r>
              <a:rPr lang="en-US" altLang="zh-CN" dirty="0" err="1" smtClean="0">
                <a:solidFill>
                  <a:schemeClr val="tx2"/>
                </a:solidFill>
              </a:rPr>
              <a:t>seq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j</a:t>
            </a:r>
          </a:p>
          <a:p>
            <a:r>
              <a:rPr lang="en-US" altLang="zh-CN" dirty="0" smtClean="0"/>
              <a:t>⟧ </a:t>
            </a:r>
            <a:r>
              <a:rPr lang="en-US" altLang="zh-CN" dirty="0"/>
              <a:t>⟹ </a:t>
            </a:r>
            <a:r>
              <a:rPr lang="en-US" altLang="zh-CN" dirty="0" err="1"/>
              <a:t>married_better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WPrefs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fst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seq</a:t>
            </a:r>
            <a:r>
              <a:rPr lang="en-US" altLang="zh-CN" dirty="0" err="1"/>
              <a:t>!</a:t>
            </a:r>
            <a:r>
              <a:rPr lang="en-US" altLang="zh-CN" dirty="0" err="1">
                <a:solidFill>
                  <a:srgbClr val="FFC000"/>
                </a:solidFill>
              </a:rPr>
              <a:t>i</a:t>
            </a:r>
            <a:r>
              <a:rPr lang="en-US" altLang="zh-CN" dirty="0"/>
              <a:t>)) (</a:t>
            </a:r>
            <a:r>
              <a:rPr lang="en-US" altLang="zh-CN" dirty="0" err="1"/>
              <a:t>fst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seq</a:t>
            </a:r>
            <a:r>
              <a:rPr lang="en-US" altLang="zh-CN" dirty="0" err="1"/>
              <a:t>!</a:t>
            </a:r>
            <a:r>
              <a:rPr lang="en-US" altLang="zh-CN" dirty="0" err="1">
                <a:solidFill>
                  <a:srgbClr val="FFC000"/>
                </a:solidFill>
              </a:rPr>
              <a:t>j</a:t>
            </a:r>
            <a:r>
              <a:rPr lang="en-US" altLang="zh-CN" dirty="0"/>
              <a:t>))"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5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When any man is done proposing we’re just done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GS</a:t>
            </a:r>
            <a:r>
              <a:rPr lang="en-US" altLang="zh-CN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'_</a:t>
            </a:r>
            <a:r>
              <a:rPr lang="en-US" altLang="zh-CN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arg_seq_any_man_done_proposing_means_done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"⟦</a:t>
            </a:r>
            <a:endParaRPr lang="en-US" altLang="zh-CN" dirty="0"/>
          </a:p>
          <a:p>
            <a:r>
              <a:rPr lang="en-US" altLang="zh-CN" dirty="0" err="1" smtClean="0">
                <a:solidFill>
                  <a:schemeClr val="tx2">
                    <a:lumMod val="90000"/>
                  </a:schemeClr>
                </a:solidFill>
              </a:rPr>
              <a:t>seq</a:t>
            </a:r>
            <a:r>
              <a:rPr lang="en-US" altLang="zh-CN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zh-CN" dirty="0"/>
              <a:t>= GS'_</a:t>
            </a:r>
            <a:r>
              <a:rPr lang="en-US" altLang="zh-CN" dirty="0" err="1"/>
              <a:t>arg_seq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N </a:t>
            </a:r>
            <a:r>
              <a:rPr lang="en-US" altLang="zh-CN" dirty="0" err="1">
                <a:solidFill>
                  <a:schemeClr val="tx2">
                    <a:lumMod val="90000"/>
                  </a:schemeClr>
                </a:solidFill>
              </a:rPr>
              <a:t>MPrefs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2">
                    <a:lumMod val="90000"/>
                  </a:schemeClr>
                </a:solidFill>
              </a:rPr>
              <a:t>WPrefs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 (replicate N None) (replicate N 0</a:t>
            </a:r>
            <a:r>
              <a:rPr lang="en-US" altLang="zh-CN" dirty="0" smtClean="0">
                <a:solidFill>
                  <a:schemeClr val="tx2">
                    <a:lumMod val="90000"/>
                  </a:schemeClr>
                </a:solidFill>
              </a:rPr>
              <a:t>)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err="1" smtClean="0"/>
              <a:t>is_valid_pref_matrix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N </a:t>
            </a:r>
            <a:r>
              <a:rPr lang="en-US" altLang="zh-CN" dirty="0" err="1" smtClean="0">
                <a:solidFill>
                  <a:schemeClr val="tx2">
                    <a:lumMod val="90000"/>
                  </a:schemeClr>
                </a:solidFill>
              </a:rPr>
              <a:t>MPrefs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(</a:t>
            </a:r>
            <a:r>
              <a:rPr lang="en-US" altLang="zh-CN" dirty="0">
                <a:solidFill>
                  <a:schemeClr val="accent3"/>
                </a:solidFill>
              </a:rPr>
              <a:t>engagements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chemeClr val="accent3"/>
                </a:solidFill>
              </a:rPr>
              <a:t>prop_idxs</a:t>
            </a:r>
            <a:r>
              <a:rPr lang="en-US" altLang="zh-CN" dirty="0"/>
              <a:t>) ∈ set </a:t>
            </a:r>
            <a:r>
              <a:rPr lang="en-US" altLang="zh-CN" dirty="0" err="1" smtClean="0">
                <a:solidFill>
                  <a:schemeClr val="tx2">
                    <a:lumMod val="90000"/>
                  </a:schemeClr>
                </a:solidFill>
              </a:rPr>
              <a:t>seq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</a:t>
            </a:r>
            <a:r>
              <a:rPr lang="en-US" altLang="zh-CN" dirty="0" smtClean="0"/>
              <a:t> </a:t>
            </a:r>
            <a:r>
              <a:rPr lang="en-US" altLang="zh-CN" dirty="0"/>
              <a:t>&lt; </a:t>
            </a:r>
            <a:r>
              <a:rPr lang="en-US" altLang="zh-CN" dirty="0" smtClean="0"/>
              <a:t>N; </a:t>
            </a:r>
            <a:r>
              <a:rPr lang="en-US" altLang="zh-CN" dirty="0" err="1" smtClean="0">
                <a:solidFill>
                  <a:schemeClr val="accent3"/>
                </a:solidFill>
              </a:rPr>
              <a:t>prop_idxs</a:t>
            </a:r>
            <a:r>
              <a:rPr lang="en-US" altLang="zh-CN" dirty="0" err="1" smtClean="0"/>
              <a:t>!</a:t>
            </a:r>
            <a:r>
              <a:rPr lang="en-US" altLang="zh-CN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N</a:t>
            </a:r>
            <a:endParaRPr lang="en-US" altLang="zh-C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altLang="zh-CN" dirty="0" smtClean="0"/>
              <a:t>⟧ </a:t>
            </a:r>
            <a:r>
              <a:rPr lang="en-US" altLang="zh-CN" dirty="0"/>
              <a:t>⟹ </a:t>
            </a:r>
            <a:r>
              <a:rPr lang="en-US" altLang="zh-CN" dirty="0" smtClean="0"/>
              <a:t>None </a:t>
            </a:r>
            <a:r>
              <a:rPr lang="en-US" altLang="zh-CN" dirty="0"/>
              <a:t>∉ set </a:t>
            </a:r>
            <a:r>
              <a:rPr lang="en-US" altLang="zh-CN" dirty="0">
                <a:solidFill>
                  <a:schemeClr val="accent3"/>
                </a:solidFill>
              </a:rPr>
              <a:t>engagements</a:t>
            </a:r>
            <a:r>
              <a:rPr lang="en-US" altLang="zh-CN" dirty="0"/>
              <a:t>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3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Complete (</a:t>
            </a:r>
            <a:r>
              <a:rPr lang="en-US" altLang="zh-CN" dirty="0" err="1" smtClean="0"/>
              <a:t>noFree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829748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8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is_bounded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lemma </a:t>
            </a:r>
            <a:r>
              <a:rPr lang="en-US" altLang="zh-C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GS'_</a:t>
            </a:r>
            <a:r>
              <a:rPr lang="en-US" altLang="zh-C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arg_seq_all_bounded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"⟦</a:t>
            </a:r>
          </a:p>
          <a:p>
            <a:r>
              <a:rPr lang="en-US" altLang="zh-CN" dirty="0" err="1" smtClean="0">
                <a:solidFill>
                  <a:schemeClr val="tx2">
                    <a:lumMod val="90000"/>
                  </a:schemeClr>
                </a:solidFill>
              </a:rPr>
              <a:t>seq</a:t>
            </a:r>
            <a:r>
              <a:rPr lang="en-US" altLang="zh-CN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zh-CN" dirty="0"/>
              <a:t>= GS'_</a:t>
            </a:r>
            <a:r>
              <a:rPr lang="en-US" altLang="zh-CN" dirty="0" err="1"/>
              <a:t>arg_seq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N </a:t>
            </a:r>
            <a:r>
              <a:rPr lang="en-US" altLang="zh-CN" dirty="0" err="1">
                <a:solidFill>
                  <a:schemeClr val="tx2">
                    <a:lumMod val="90000"/>
                  </a:schemeClr>
                </a:solidFill>
              </a:rPr>
              <a:t>MPrefs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2">
                    <a:lumMod val="90000"/>
                  </a:schemeClr>
                </a:solidFill>
              </a:rPr>
              <a:t>WPrefs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 (replicate N None) (replicate N 0</a:t>
            </a:r>
            <a:r>
              <a:rPr lang="en-US" altLang="zh-CN" dirty="0" smtClean="0">
                <a:solidFill>
                  <a:schemeClr val="tx2">
                    <a:lumMod val="90000"/>
                  </a:schemeClr>
                </a:solidFill>
              </a:rPr>
              <a:t>)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is_valid_pref_matrix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N </a:t>
            </a:r>
            <a:r>
              <a:rPr lang="en-US" altLang="zh-CN" dirty="0" err="1" smtClean="0">
                <a:solidFill>
                  <a:schemeClr val="tx2">
                    <a:lumMod val="90000"/>
                  </a:schemeClr>
                </a:solidFill>
              </a:rPr>
              <a:t>MPrefs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/>
              <a:t>&lt; length </a:t>
            </a:r>
            <a:r>
              <a:rPr lang="en-US" altLang="zh-CN" dirty="0" err="1" smtClean="0">
                <a:solidFill>
                  <a:schemeClr val="tx2">
                    <a:lumMod val="90000"/>
                  </a:schemeClr>
                </a:solidFill>
              </a:rPr>
              <a:t>seq</a:t>
            </a:r>
            <a:endParaRPr lang="en-US" altLang="zh-CN" dirty="0" smtClean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US" altLang="zh-CN" dirty="0" smtClean="0"/>
              <a:t>⟧ </a:t>
            </a:r>
            <a:r>
              <a:rPr lang="en-US" altLang="zh-CN" dirty="0"/>
              <a:t>⟹ </a:t>
            </a:r>
            <a:r>
              <a:rPr lang="en-US" altLang="zh-CN" dirty="0" err="1"/>
              <a:t>is_bounded</a:t>
            </a:r>
            <a:r>
              <a:rPr lang="en-US" altLang="zh-CN" dirty="0"/>
              <a:t> (</a:t>
            </a:r>
            <a:r>
              <a:rPr lang="en-US" altLang="zh-CN" dirty="0" err="1"/>
              <a:t>fst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chemeClr val="tx2">
                    <a:lumMod val="90000"/>
                  </a:schemeClr>
                </a:solidFill>
              </a:rPr>
              <a:t>seq</a:t>
            </a:r>
            <a:r>
              <a:rPr lang="en-US" altLang="zh-CN" dirty="0" err="1"/>
              <a:t>!</a:t>
            </a:r>
            <a:r>
              <a:rPr lang="en-US" altLang="zh-CN" dirty="0" err="1">
                <a:solidFill>
                  <a:srgbClr val="FFC000"/>
                </a:solidFill>
              </a:rPr>
              <a:t>i</a:t>
            </a:r>
            <a:r>
              <a:rPr lang="en-US" altLang="zh-CN" dirty="0"/>
              <a:t>))"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17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 the Mar 28 milestone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842182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7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Ending comments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10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Gale_Shapley.thy</a:t>
            </a:r>
            <a:r>
              <a:rPr lang="en-US" altLang="zh-CN" dirty="0" smtClean="0"/>
              <a:t>: 1583 lines and still going!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952"/>
            <a:ext cx="80962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9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Workplan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Dates correspond to the end of a chunk</a:t>
            </a:r>
          </a:p>
          <a:p>
            <a:r>
              <a:rPr lang="en-US" altLang="zh-CN" dirty="0" smtClean="0"/>
              <a:t>Chunks 1-4 (Jan 31)</a:t>
            </a:r>
          </a:p>
          <a:p>
            <a:pPr lvl="1"/>
            <a:r>
              <a:rPr lang="en-US" altLang="zh-CN" dirty="0" smtClean="0"/>
              <a:t>Tutorials and planning </a:t>
            </a:r>
            <a:r>
              <a:rPr lang="en-US" altLang="zh-CN" dirty="0" smtClean="0">
                <a:latin typeface="Consolas" panose="020B0609020204030204" pitchFamily="49" charset="0"/>
                <a:ea typeface="宋体"/>
              </a:rPr>
              <a:t>√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/>
              <a:t>Chunk 5 (Feb 14)</a:t>
            </a:r>
          </a:p>
          <a:p>
            <a:pPr lvl="1"/>
            <a:r>
              <a:rPr lang="en-US" altLang="zh-CN" dirty="0" smtClean="0"/>
              <a:t>Write GS function in ML </a:t>
            </a:r>
            <a:r>
              <a:rPr lang="en-US" altLang="zh-CN" dirty="0">
                <a:latin typeface="Consolas" panose="020B0609020204030204" pitchFamily="49" charset="0"/>
              </a:rPr>
              <a:t>√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/>
              <a:t>Chunk 6 (Feb 28)</a:t>
            </a:r>
          </a:p>
          <a:p>
            <a:pPr lvl="1"/>
            <a:r>
              <a:rPr lang="en-US" altLang="zh-CN" dirty="0" smtClean="0"/>
              <a:t>Check termination </a:t>
            </a:r>
            <a:r>
              <a:rPr lang="en-US" altLang="zh-CN" dirty="0">
                <a:latin typeface="Consolas" panose="020B0609020204030204" pitchFamily="49" charset="0"/>
              </a:rPr>
              <a:t>√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/>
              <a:t>Chunks 7-8 (Mar 28)</a:t>
            </a:r>
          </a:p>
          <a:p>
            <a:pPr lvl="1"/>
            <a:r>
              <a:rPr lang="en-US" altLang="zh-CN" dirty="0" smtClean="0"/>
              <a:t>Prove output is bijection/permutation </a:t>
            </a:r>
            <a:r>
              <a:rPr lang="en-US" altLang="zh-CN" dirty="0"/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√</a:t>
            </a:r>
            <a:endParaRPr lang="en-US" altLang="zh-CN" dirty="0" smtClean="0"/>
          </a:p>
          <a:p>
            <a:r>
              <a:rPr lang="en-US" altLang="zh-CN" dirty="0" smtClean="0"/>
              <a:t>Chunks 9-10 (Apr 25)</a:t>
            </a:r>
          </a:p>
          <a:p>
            <a:pPr lvl="1"/>
            <a:r>
              <a:rPr lang="en-US" altLang="zh-CN" dirty="0" smtClean="0"/>
              <a:t>Prove output is stable</a:t>
            </a:r>
          </a:p>
          <a:p>
            <a:r>
              <a:rPr lang="en-US" altLang="zh-CN" dirty="0" smtClean="0"/>
              <a:t>Chunks 11-12 (May 23)</a:t>
            </a:r>
          </a:p>
          <a:p>
            <a:pPr lvl="1"/>
            <a:r>
              <a:rPr lang="en-US" altLang="zh-CN" dirty="0" smtClean="0"/>
              <a:t>Write the report</a:t>
            </a:r>
          </a:p>
          <a:p>
            <a:r>
              <a:rPr lang="en-US" altLang="zh-CN" dirty="0" smtClean="0"/>
              <a:t>May 28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submission deadline</a:t>
            </a:r>
          </a:p>
        </p:txBody>
      </p:sp>
    </p:spTree>
    <p:extLst>
      <p:ext uri="{BB962C8B-B14F-4D97-AF65-F5344CB8AC3E}">
        <p14:creationId xmlns:p14="http://schemas.microsoft.com/office/powerpoint/2010/main" val="2499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Most progress demonstrated so far is completely original</a:t>
            </a:r>
          </a:p>
          <a:p>
            <a:r>
              <a:rPr lang="en-US" altLang="zh-CN" dirty="0" smtClean="0"/>
              <a:t>Especially all the work leading up to </a:t>
            </a:r>
            <a:r>
              <a:rPr lang="en-US" altLang="zh-CN" i="1" dirty="0" smtClean="0"/>
              <a:t>complete (</a:t>
            </a:r>
            <a:r>
              <a:rPr lang="en-US" altLang="zh-CN" i="1" dirty="0" err="1" smtClean="0"/>
              <a:t>noFree</a:t>
            </a:r>
            <a:r>
              <a:rPr lang="en-US" altLang="zh-CN" i="1" dirty="0" smtClean="0"/>
              <a:t>)</a:t>
            </a:r>
          </a:p>
          <a:p>
            <a:pPr lvl="1"/>
            <a:r>
              <a:rPr lang="en-US" altLang="zh-CN" dirty="0" smtClean="0"/>
              <a:t>The bulky part!</a:t>
            </a:r>
          </a:p>
          <a:p>
            <a:pPr lvl="1"/>
            <a:r>
              <a:rPr lang="en-US" altLang="zh-CN" dirty="0" smtClean="0"/>
              <a:t>Everything else (where some can possibly be argued as unoriginal) is trivial…</a:t>
            </a:r>
          </a:p>
        </p:txBody>
      </p:sp>
    </p:spTree>
    <p:extLst>
      <p:ext uri="{BB962C8B-B14F-4D97-AF65-F5344CB8AC3E}">
        <p14:creationId xmlns:p14="http://schemas.microsoft.com/office/powerpoint/2010/main" val="21885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Current progress Mar 16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Prove output is bijection (by: Mar 28) </a:t>
            </a:r>
            <a:r>
              <a:rPr lang="en-US" altLang="zh-CN" dirty="0">
                <a:latin typeface="Consolas" panose="020B0609020204030204" pitchFamily="49" charset="0"/>
              </a:rPr>
              <a:t>√</a:t>
            </a:r>
            <a:endParaRPr lang="en-US" altLang="zh-CN" dirty="0" smtClean="0"/>
          </a:p>
          <a:p>
            <a:r>
              <a:rPr lang="en-US" altLang="zh-CN" dirty="0" smtClean="0"/>
              <a:t>3 subparts: output is:</a:t>
            </a:r>
          </a:p>
          <a:p>
            <a:pPr lvl="1"/>
            <a:r>
              <a:rPr lang="en-US" altLang="zh-CN" dirty="0" smtClean="0"/>
              <a:t>Distinct (no 2 men are married to the same woman at any time) </a:t>
            </a:r>
            <a:r>
              <a:rPr lang="en-US" altLang="zh-CN" dirty="0">
                <a:latin typeface="Consolas" panose="020B0609020204030204" pitchFamily="49" charset="0"/>
              </a:rPr>
              <a:t>√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zh-CN" dirty="0" smtClean="0"/>
              <a:t>Complete (all men are married) </a:t>
            </a:r>
            <a:r>
              <a:rPr lang="en-US" altLang="zh-CN" dirty="0" smtClean="0">
                <a:latin typeface="Consolas" panose="020B0609020204030204" pitchFamily="49" charset="0"/>
              </a:rPr>
              <a:t>√</a:t>
            </a:r>
          </a:p>
          <a:p>
            <a:pPr lvl="2"/>
            <a:r>
              <a:rPr lang="en-US" altLang="zh-CN" dirty="0" smtClean="0">
                <a:latin typeface="Consolas" panose="020B0609020204030204" pitchFamily="49" charset="0"/>
              </a:rPr>
              <a:t>This is the bulky part</a:t>
            </a:r>
          </a:p>
          <a:p>
            <a:pPr lvl="1"/>
            <a:r>
              <a:rPr lang="en-US" altLang="zh-CN" dirty="0" smtClean="0"/>
              <a:t>Bounded (all women the men are married to are well-defined indices, i.e. w &lt; N) </a:t>
            </a:r>
            <a:r>
              <a:rPr lang="en-US" altLang="zh-CN" dirty="0">
                <a:latin typeface="Consolas" panose="020B0609020204030204" pitchFamily="49" charset="0"/>
              </a:rPr>
              <a:t>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86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lemmas Proven so far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Detailed look…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2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Termination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8164445" cy="3697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60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GS’_</a:t>
            </a:r>
            <a:r>
              <a:rPr lang="en-US" altLang="zh-CN" dirty="0" err="1" smtClean="0"/>
              <a:t>arg_seq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Gale_Shapley</a:t>
            </a:r>
            <a:r>
              <a:rPr lang="en-US" altLang="zh-CN" dirty="0"/>
              <a:t>' 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N </a:t>
            </a:r>
            <a:r>
              <a:rPr lang="en-US" altLang="zh-CN" dirty="0" err="1">
                <a:solidFill>
                  <a:schemeClr val="tx2">
                    <a:lumMod val="90000"/>
                  </a:schemeClr>
                </a:solidFill>
              </a:rPr>
              <a:t>MPrefs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2">
                    <a:lumMod val="90000"/>
                  </a:schemeClr>
                </a:solidFill>
              </a:rPr>
              <a:t>WPrefs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engagements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rgbClr val="FFC000"/>
                </a:solidFill>
              </a:rPr>
              <a:t>prop_idxs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/>
            <a:r>
              <a:rPr lang="en-US" altLang="zh-CN" dirty="0" smtClean="0"/>
              <a:t>A tail-recursive function that outputs its 4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argument (</a:t>
            </a:r>
            <a:r>
              <a:rPr lang="en-US" altLang="zh-CN" dirty="0" smtClean="0">
                <a:solidFill>
                  <a:srgbClr val="FFC000"/>
                </a:solidFill>
              </a:rPr>
              <a:t>engagements</a:t>
            </a:r>
            <a:r>
              <a:rPr lang="en-US" altLang="zh-CN" dirty="0" smtClean="0"/>
              <a:t>) when certain conditions concerning (</a:t>
            </a:r>
            <a:r>
              <a:rPr lang="en-US" altLang="zh-CN" dirty="0" smtClean="0">
                <a:solidFill>
                  <a:schemeClr val="tx2">
                    <a:lumMod val="90000"/>
                  </a:schemeClr>
                </a:solidFill>
              </a:rPr>
              <a:t>N </a:t>
            </a:r>
            <a:r>
              <a:rPr lang="en-US" altLang="zh-CN" dirty="0" smtClean="0">
                <a:solidFill>
                  <a:srgbClr val="FFC000"/>
                </a:solidFill>
              </a:rPr>
              <a:t>engagements</a:t>
            </a:r>
            <a:r>
              <a:rPr lang="en-US" altLang="zh-CN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rgbClr val="FFC000"/>
                </a:solidFill>
              </a:rPr>
              <a:t>prop_idxs</a:t>
            </a:r>
            <a:r>
              <a:rPr lang="en-US" altLang="zh-CN" dirty="0" smtClean="0"/>
              <a:t>) are satisfied</a:t>
            </a:r>
          </a:p>
          <a:p>
            <a:pPr lvl="1"/>
            <a:r>
              <a:rPr lang="en-US" altLang="zh-CN" dirty="0" smtClean="0">
                <a:solidFill>
                  <a:schemeClr val="tx2">
                    <a:lumMod val="90000"/>
                  </a:schemeClr>
                </a:solidFill>
              </a:rPr>
              <a:t>N </a:t>
            </a:r>
            <a:r>
              <a:rPr lang="en-US" altLang="zh-CN" dirty="0" err="1" smtClean="0">
                <a:solidFill>
                  <a:schemeClr val="tx2">
                    <a:lumMod val="90000"/>
                  </a:schemeClr>
                </a:solidFill>
              </a:rPr>
              <a:t>MPrefs</a:t>
            </a:r>
            <a:r>
              <a:rPr lang="en-US" altLang="zh-CN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tx2">
                    <a:lumMod val="90000"/>
                  </a:schemeClr>
                </a:solidFill>
              </a:rPr>
              <a:t>WPrefs</a:t>
            </a:r>
            <a:r>
              <a:rPr lang="en-US" altLang="zh-CN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zh-CN" dirty="0" smtClean="0"/>
              <a:t>are fixed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e</a:t>
            </a:r>
            <a:r>
              <a:rPr lang="en-US" altLang="zh-CN" dirty="0" smtClean="0">
                <a:solidFill>
                  <a:srgbClr val="FFC000"/>
                </a:solidFill>
              </a:rPr>
              <a:t>ngagements</a:t>
            </a:r>
            <a:r>
              <a:rPr lang="en-US" altLang="zh-CN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rgbClr val="FFC000"/>
                </a:solidFill>
              </a:rPr>
              <a:t>prop_idxs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/>
              <a:t>record the computation progress</a:t>
            </a:r>
            <a:endParaRPr lang="zh-CN" altLang="en-US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87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GS’_</a:t>
            </a:r>
            <a:r>
              <a:rPr lang="en-US" altLang="zh-CN" dirty="0" err="1"/>
              <a:t>arg_seq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Gale_Shapley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tx2">
                    <a:lumMod val="90000"/>
                  </a:schemeClr>
                </a:solidFill>
              </a:rPr>
              <a:t>N </a:t>
            </a:r>
            <a:r>
              <a:rPr lang="en-US" altLang="zh-CN" dirty="0" err="1" smtClean="0">
                <a:solidFill>
                  <a:schemeClr val="tx2">
                    <a:lumMod val="90000"/>
                  </a:schemeClr>
                </a:solidFill>
              </a:rPr>
              <a:t>MPrefs</a:t>
            </a:r>
            <a:r>
              <a:rPr lang="en-US" altLang="zh-CN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tx2">
                    <a:lumMod val="90000"/>
                  </a:schemeClr>
                </a:solidFill>
              </a:rPr>
              <a:t>WPrefs</a:t>
            </a:r>
            <a:endParaRPr lang="en-US" altLang="zh-CN" dirty="0" smtClean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US" altLang="zh-CN" dirty="0" smtClean="0"/>
              <a:t>= </a:t>
            </a:r>
            <a:r>
              <a:rPr lang="en-US" altLang="zh-CN" dirty="0" err="1" smtClean="0"/>
              <a:t>Gale_Shapley</a:t>
            </a:r>
            <a:r>
              <a:rPr lang="en-US" altLang="zh-CN" dirty="0" smtClean="0"/>
              <a:t>’ </a:t>
            </a:r>
            <a:r>
              <a:rPr lang="en-US" altLang="zh-CN" dirty="0" smtClean="0">
                <a:solidFill>
                  <a:schemeClr val="tx2">
                    <a:lumMod val="90000"/>
                  </a:schemeClr>
                </a:solidFill>
              </a:rPr>
              <a:t>N </a:t>
            </a:r>
            <a:r>
              <a:rPr lang="en-US" altLang="zh-CN" dirty="0" err="1" smtClean="0">
                <a:solidFill>
                  <a:schemeClr val="tx2">
                    <a:lumMod val="90000"/>
                  </a:schemeClr>
                </a:solidFill>
              </a:rPr>
              <a:t>MPrefs</a:t>
            </a:r>
            <a:r>
              <a:rPr lang="en-US" altLang="zh-CN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tx2">
                    <a:lumMod val="90000"/>
                  </a:schemeClr>
                </a:solidFill>
              </a:rPr>
              <a:t>WPrefs</a:t>
            </a:r>
            <a:r>
              <a:rPr lang="en-US" altLang="zh-CN" dirty="0" smtClean="0">
                <a:solidFill>
                  <a:schemeClr val="tx2">
                    <a:lumMod val="90000"/>
                  </a:schemeClr>
                </a:solidFill>
              </a:rPr>
              <a:t>         </a:t>
            </a:r>
            <a:r>
              <a:rPr lang="en-US" altLang="zh-CN" dirty="0" smtClean="0">
                <a:solidFill>
                  <a:srgbClr val="FFC000"/>
                </a:solidFill>
              </a:rPr>
              <a:t>(replicate N None) (replicate N 0)</a:t>
            </a:r>
          </a:p>
          <a:p>
            <a:r>
              <a:rPr lang="en-US" altLang="zh-CN" dirty="0" smtClean="0"/>
              <a:t>Initial state</a:t>
            </a:r>
          </a:p>
          <a:p>
            <a:r>
              <a:rPr lang="en-US" altLang="zh-CN" dirty="0" smtClean="0"/>
              <a:t>engagements: Everyone is unmarried</a:t>
            </a:r>
          </a:p>
          <a:p>
            <a:r>
              <a:rPr lang="en-US" altLang="zh-CN" dirty="0" err="1"/>
              <a:t>p</a:t>
            </a:r>
            <a:r>
              <a:rPr lang="en-US" altLang="zh-CN" dirty="0" err="1" smtClean="0"/>
              <a:t>rop_idxs</a:t>
            </a:r>
            <a:r>
              <a:rPr lang="en-US" altLang="zh-CN" dirty="0" smtClean="0"/>
              <a:t>: all men haven’t proposed to anyone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90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Natural auxiliary function to help express lemmas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GS’_</a:t>
            </a:r>
            <a:r>
              <a:rPr lang="en-US" altLang="zh-CN" dirty="0" err="1" smtClean="0"/>
              <a:t>arg_seq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tx2">
                    <a:lumMod val="90000"/>
                  </a:schemeClr>
                </a:solidFill>
              </a:rPr>
              <a:t>N </a:t>
            </a:r>
            <a:r>
              <a:rPr lang="en-US" altLang="zh-CN" dirty="0" err="1" smtClean="0">
                <a:solidFill>
                  <a:schemeClr val="tx2">
                    <a:lumMod val="90000"/>
                  </a:schemeClr>
                </a:solidFill>
              </a:rPr>
              <a:t>MPrefs</a:t>
            </a:r>
            <a:r>
              <a:rPr lang="en-US" altLang="zh-CN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tx2">
                    <a:lumMod val="90000"/>
                  </a:schemeClr>
                </a:solidFill>
              </a:rPr>
              <a:t>WPrefs</a:t>
            </a:r>
            <a:r>
              <a:rPr lang="en-US" altLang="zh-CN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engagements</a:t>
            </a:r>
            <a:r>
              <a:rPr lang="en-US" altLang="zh-CN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rgbClr val="FFC000"/>
                </a:solidFill>
              </a:rPr>
              <a:t>prop_idxs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en-US" altLang="zh-CN" dirty="0" smtClean="0"/>
              <a:t>Computation same as </a:t>
            </a:r>
            <a:r>
              <a:rPr lang="en-US" altLang="zh-CN" dirty="0" err="1" smtClean="0"/>
              <a:t>Gale_Shapley</a:t>
            </a:r>
            <a:r>
              <a:rPr lang="en-US" altLang="zh-CN" dirty="0" smtClean="0"/>
              <a:t>’</a:t>
            </a:r>
          </a:p>
          <a:p>
            <a:r>
              <a:rPr lang="en-US" altLang="zh-CN" dirty="0" smtClean="0"/>
              <a:t>But instead of being tail-recursive</a:t>
            </a:r>
          </a:p>
          <a:p>
            <a:r>
              <a:rPr lang="en-US" altLang="zh-CN" dirty="0" smtClean="0"/>
              <a:t>Appends each step’s (</a:t>
            </a:r>
            <a:r>
              <a:rPr lang="en-US" altLang="zh-CN" dirty="0" smtClean="0">
                <a:solidFill>
                  <a:srgbClr val="FFC000"/>
                </a:solidFill>
              </a:rPr>
              <a:t>engagements</a:t>
            </a:r>
            <a:r>
              <a:rPr lang="en-US" altLang="zh-CN" dirty="0" smtClean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altLang="zh-CN" dirty="0" err="1" smtClean="0">
                <a:solidFill>
                  <a:srgbClr val="FFC000"/>
                </a:solidFill>
              </a:rPr>
              <a:t>prop_idxs</a:t>
            </a:r>
            <a:r>
              <a:rPr lang="en-US" altLang="zh-CN" dirty="0" smtClean="0"/>
              <a:t>)  to a list</a:t>
            </a:r>
          </a:p>
          <a:p>
            <a:r>
              <a:rPr lang="en-US" altLang="zh-CN" dirty="0" smtClean="0"/>
              <a:t>GS’_</a:t>
            </a:r>
            <a:r>
              <a:rPr lang="en-US" altLang="zh-CN" dirty="0" err="1" smtClean="0"/>
              <a:t>arg_seq</a:t>
            </a:r>
            <a:r>
              <a:rPr lang="en-US" altLang="zh-CN" dirty="0" smtClean="0"/>
              <a:t> = [(</a:t>
            </a:r>
            <a:r>
              <a:rPr lang="en-US" altLang="zh-CN" dirty="0" smtClean="0">
                <a:solidFill>
                  <a:schemeClr val="accent3"/>
                </a:solidFill>
              </a:rPr>
              <a:t>replicate N None, replicate N 0</a:t>
            </a:r>
            <a:r>
              <a:rPr lang="en-US" altLang="zh-CN" dirty="0" smtClean="0"/>
              <a:t>), …, …, …, (</a:t>
            </a:r>
            <a:r>
              <a:rPr lang="en-US" altLang="zh-CN" dirty="0" smtClean="0">
                <a:solidFill>
                  <a:srgbClr val="FF0000"/>
                </a:solidFill>
              </a:rPr>
              <a:t>output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some_prop_idxs</a:t>
            </a:r>
            <a:r>
              <a:rPr lang="en-US" altLang="zh-CN" dirty="0" smtClean="0"/>
              <a:t>)]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29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GS’_</a:t>
            </a:r>
            <a:r>
              <a:rPr lang="en-US" altLang="zh-CN" dirty="0" err="1" smtClean="0"/>
              <a:t>arg_seq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theorem </a:t>
            </a:r>
            <a:r>
              <a:rPr lang="en-US" altLang="zh-C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GS'_</a:t>
            </a:r>
            <a:r>
              <a:rPr lang="en-US" altLang="zh-C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arg_seq_computes_GS</a:t>
            </a:r>
            <a:r>
              <a:rPr lang="en-US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':</a:t>
            </a:r>
          </a:p>
          <a:p>
            <a:r>
              <a:rPr lang="en-US" altLang="zh-CN" dirty="0" smtClean="0"/>
              <a:t>"</a:t>
            </a:r>
            <a:r>
              <a:rPr lang="en-US" altLang="zh-CN" dirty="0" err="1"/>
              <a:t>Gale_Shapley</a:t>
            </a:r>
            <a:r>
              <a:rPr lang="en-US" altLang="zh-CN" dirty="0"/>
              <a:t>' 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N </a:t>
            </a:r>
            <a:r>
              <a:rPr lang="en-US" altLang="zh-CN" dirty="0" err="1">
                <a:solidFill>
                  <a:schemeClr val="tx2">
                    <a:lumMod val="90000"/>
                  </a:schemeClr>
                </a:solidFill>
              </a:rPr>
              <a:t>MPrefs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2">
                    <a:lumMod val="90000"/>
                  </a:schemeClr>
                </a:solidFill>
              </a:rPr>
              <a:t>WPrefs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 engagements </a:t>
            </a:r>
            <a:r>
              <a:rPr lang="en-US" altLang="zh-CN" dirty="0" err="1">
                <a:solidFill>
                  <a:schemeClr val="tx2">
                    <a:lumMod val="90000"/>
                  </a:schemeClr>
                </a:solidFill>
              </a:rPr>
              <a:t>prop_idxs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 </a:t>
            </a:r>
            <a:endParaRPr lang="en-US" altLang="zh-CN" dirty="0" smtClean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US" altLang="zh-CN" dirty="0" smtClean="0"/>
              <a:t>=</a:t>
            </a:r>
          </a:p>
          <a:p>
            <a:r>
              <a:rPr lang="en-US" altLang="zh-CN" dirty="0" err="1" smtClean="0"/>
              <a:t>fst</a:t>
            </a:r>
            <a:r>
              <a:rPr lang="en-US" altLang="zh-CN" dirty="0" smtClean="0"/>
              <a:t> </a:t>
            </a:r>
            <a:r>
              <a:rPr lang="en-US" altLang="zh-CN" dirty="0"/>
              <a:t>(last (GS'_</a:t>
            </a:r>
            <a:r>
              <a:rPr lang="en-US" altLang="zh-CN" dirty="0" err="1"/>
              <a:t>arg_seq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N </a:t>
            </a:r>
            <a:r>
              <a:rPr lang="en-US" altLang="zh-CN" dirty="0" err="1">
                <a:solidFill>
                  <a:schemeClr val="tx2">
                    <a:lumMod val="90000"/>
                  </a:schemeClr>
                </a:solidFill>
              </a:rPr>
              <a:t>MPrefs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2">
                    <a:lumMod val="90000"/>
                  </a:schemeClr>
                </a:solidFill>
              </a:rPr>
              <a:t>WPrefs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 engagements </a:t>
            </a:r>
            <a:r>
              <a:rPr lang="en-US" altLang="zh-CN" dirty="0" err="1">
                <a:solidFill>
                  <a:schemeClr val="tx2">
                    <a:lumMod val="90000"/>
                  </a:schemeClr>
                </a:solidFill>
              </a:rPr>
              <a:t>prop_idxs</a:t>
            </a:r>
            <a:r>
              <a:rPr lang="en-US" altLang="zh-CN" dirty="0"/>
              <a:t>))"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7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595</TotalTime>
  <Words>615</Words>
  <Application>Microsoft Office PowerPoint</Application>
  <PresentationFormat>全屏显示(4:3)</PresentationFormat>
  <Paragraphs>95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穿越</vt:lpstr>
      <vt:lpstr>Workplan &amp; Progress overview</vt:lpstr>
      <vt:lpstr>Workplan</vt:lpstr>
      <vt:lpstr>Current progress Mar 16</vt:lpstr>
      <vt:lpstr>lemmas Proven so far</vt:lpstr>
      <vt:lpstr>Termination</vt:lpstr>
      <vt:lpstr>GS’_arg_seq</vt:lpstr>
      <vt:lpstr>GS’_arg_seq</vt:lpstr>
      <vt:lpstr>Natural auxiliary function to help express lemmas</vt:lpstr>
      <vt:lpstr>GS’_arg_seq</vt:lpstr>
      <vt:lpstr>3 subparts of bijection</vt:lpstr>
      <vt:lpstr>is_distinct</vt:lpstr>
      <vt:lpstr>Key lemmas leading up to complete (noFree)…</vt:lpstr>
      <vt:lpstr>All women marry better</vt:lpstr>
      <vt:lpstr>When any man is done proposing we’re just done</vt:lpstr>
      <vt:lpstr>Complete (noFree)</vt:lpstr>
      <vt:lpstr>is_bounded</vt:lpstr>
      <vt:lpstr>And the Mar 28 milestone</vt:lpstr>
      <vt:lpstr>Ending comments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Workplan</dc:title>
  <dc:creator>Aimin Yue</dc:creator>
  <cp:lastModifiedBy>Aimin Yue</cp:lastModifiedBy>
  <cp:revision>29</cp:revision>
  <dcterms:created xsi:type="dcterms:W3CDTF">2021-03-14T07:05:58Z</dcterms:created>
  <dcterms:modified xsi:type="dcterms:W3CDTF">2021-03-14T17:01:33Z</dcterms:modified>
</cp:coreProperties>
</file>