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9" r:id="rId4"/>
    <p:sldId id="260" r:id="rId5"/>
    <p:sldId id="261" r:id="rId6"/>
    <p:sldId id="262" r:id="rId7"/>
    <p:sldId id="267"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691BCB-EEB1-43E9-BCCB-BF3C2009F1E3}" type="datetimeFigureOut">
              <a:rPr lang="en-IN" smtClean="0"/>
              <a:t>28-04-2024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96F17F-197F-466B-8754-6CC2650E7745}" type="slidenum">
              <a:rPr lang="en-IN" smtClean="0"/>
              <a:t>‹#›</a:t>
            </a:fld>
            <a:endParaRPr lang="en-IN"/>
          </a:p>
        </p:txBody>
      </p:sp>
    </p:spTree>
    <p:extLst>
      <p:ext uri="{BB962C8B-B14F-4D97-AF65-F5344CB8AC3E}">
        <p14:creationId xmlns:p14="http://schemas.microsoft.com/office/powerpoint/2010/main" val="2155357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4/28/2024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4/28/2024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B83DC-4B63-24B0-F6D0-77F5A6241384}"/>
              </a:ext>
            </a:extLst>
          </p:cNvPr>
          <p:cNvSpPr>
            <a:spLocks noGrp="1"/>
          </p:cNvSpPr>
          <p:nvPr>
            <p:ph type="ctrTitle"/>
          </p:nvPr>
        </p:nvSpPr>
        <p:spPr>
          <a:xfrm>
            <a:off x="1876424" y="502877"/>
            <a:ext cx="8791575" cy="2387600"/>
          </a:xfrm>
        </p:spPr>
        <p:txBody>
          <a:bodyPr>
            <a:normAutofit/>
          </a:bodyPr>
          <a:lstStyle/>
          <a:p>
            <a:r>
              <a:rPr lang="en-IN" i="1" u="sng" dirty="0">
                <a:solidFill>
                  <a:schemeClr val="bg1">
                    <a:lumMod val="95000"/>
                    <a:lumOff val="5000"/>
                  </a:schemeClr>
                </a:solidFill>
                <a:effectLst>
                  <a:outerShdw blurRad="38100" dist="38100" dir="2700000" algn="tl">
                    <a:srgbClr val="000000">
                      <a:alpha val="43137"/>
                    </a:srgbClr>
                  </a:outerShdw>
                </a:effectLst>
                <a:latin typeface="Arial Black" panose="020B0A04020102020204" pitchFamily="34" charset="0"/>
              </a:rPr>
              <a:t>Phishing awareness training</a:t>
            </a:r>
          </a:p>
        </p:txBody>
      </p:sp>
      <p:sp>
        <p:nvSpPr>
          <p:cNvPr id="3" name="Subtitle 2">
            <a:extLst>
              <a:ext uri="{FF2B5EF4-FFF2-40B4-BE49-F238E27FC236}">
                <a16:creationId xmlns:a16="http://schemas.microsoft.com/office/drawing/2014/main" id="{B8E87A71-5792-E3D5-50F4-DB8BCD4D7399}"/>
              </a:ext>
            </a:extLst>
          </p:cNvPr>
          <p:cNvSpPr>
            <a:spLocks noGrp="1"/>
          </p:cNvSpPr>
          <p:nvPr>
            <p:ph type="subTitle" idx="1"/>
          </p:nvPr>
        </p:nvSpPr>
        <p:spPr>
          <a:xfrm>
            <a:off x="1876424" y="3429000"/>
            <a:ext cx="8791575" cy="1655762"/>
          </a:xfrm>
        </p:spPr>
        <p:txBody>
          <a:bodyPr>
            <a:normAutofit/>
          </a:bodyPr>
          <a:lstStyle/>
          <a:p>
            <a:r>
              <a:rPr lang="en-IN" sz="2400" dirty="0"/>
              <a:t>  name :  </a:t>
            </a:r>
            <a:r>
              <a:rPr lang="en-IN" sz="2400" dirty="0" err="1">
                <a:solidFill>
                  <a:schemeClr val="tx1"/>
                </a:solidFill>
              </a:rPr>
              <a:t>saloni</a:t>
            </a:r>
            <a:r>
              <a:rPr lang="en-IN" sz="2400" dirty="0">
                <a:solidFill>
                  <a:schemeClr val="tx1"/>
                </a:solidFill>
              </a:rPr>
              <a:t> r chaurasiya</a:t>
            </a:r>
          </a:p>
        </p:txBody>
      </p:sp>
      <p:pic>
        <p:nvPicPr>
          <p:cNvPr id="5" name="Picture 4">
            <a:extLst>
              <a:ext uri="{FF2B5EF4-FFF2-40B4-BE49-F238E27FC236}">
                <a16:creationId xmlns:a16="http://schemas.microsoft.com/office/drawing/2014/main" id="{31286FBB-BDA9-B106-F604-FE8EF590B915}"/>
              </a:ext>
            </a:extLst>
          </p:cNvPr>
          <p:cNvPicPr>
            <a:picLocks noChangeAspect="1"/>
          </p:cNvPicPr>
          <p:nvPr/>
        </p:nvPicPr>
        <p:blipFill>
          <a:blip r:embed="rId2"/>
          <a:stretch>
            <a:fillRect/>
          </a:stretch>
        </p:blipFill>
        <p:spPr>
          <a:xfrm>
            <a:off x="6608617" y="2680855"/>
            <a:ext cx="5216237" cy="3387436"/>
          </a:xfrm>
          <a:prstGeom prst="rect">
            <a:avLst/>
          </a:prstGeom>
        </p:spPr>
      </p:pic>
    </p:spTree>
    <p:extLst>
      <p:ext uri="{BB962C8B-B14F-4D97-AF65-F5344CB8AC3E}">
        <p14:creationId xmlns:p14="http://schemas.microsoft.com/office/powerpoint/2010/main" val="3499160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D9031-5841-3A07-CE67-0B8389253ECC}"/>
              </a:ext>
            </a:extLst>
          </p:cNvPr>
          <p:cNvSpPr>
            <a:spLocks noGrp="1"/>
          </p:cNvSpPr>
          <p:nvPr>
            <p:ph type="title"/>
          </p:nvPr>
        </p:nvSpPr>
        <p:spPr/>
        <p:txBody>
          <a:bodyPr>
            <a:normAutofit/>
          </a:bodyPr>
          <a:lstStyle/>
          <a:p>
            <a:r>
              <a:rPr lang="en-IN" sz="4800" b="1" i="1" u="sng" dirty="0">
                <a:solidFill>
                  <a:schemeClr val="bg1"/>
                </a:solidFill>
              </a:rPr>
              <a:t>* Conclusion</a:t>
            </a:r>
          </a:p>
        </p:txBody>
      </p:sp>
      <p:sp>
        <p:nvSpPr>
          <p:cNvPr id="3" name="Content Placeholder 2">
            <a:extLst>
              <a:ext uri="{FF2B5EF4-FFF2-40B4-BE49-F238E27FC236}">
                <a16:creationId xmlns:a16="http://schemas.microsoft.com/office/drawing/2014/main" id="{0AD5B813-21A8-D3AE-9CBF-D06A7AA1426C}"/>
              </a:ext>
            </a:extLst>
          </p:cNvPr>
          <p:cNvSpPr>
            <a:spLocks noGrp="1"/>
          </p:cNvSpPr>
          <p:nvPr>
            <p:ph idx="1"/>
          </p:nvPr>
        </p:nvSpPr>
        <p:spPr/>
        <p:txBody>
          <a:bodyPr/>
          <a:lstStyle/>
          <a:p>
            <a:pPr>
              <a:buFont typeface="Wingdings" panose="05000000000000000000" pitchFamily="2" charset="2"/>
              <a:buChar char="Ø"/>
            </a:pPr>
            <a:r>
              <a:rPr lang="en-IN" sz="2800" dirty="0"/>
              <a:t>  No single technology will completely stop Phishing Attacks.</a:t>
            </a:r>
          </a:p>
          <a:p>
            <a:pPr>
              <a:buFont typeface="Wingdings" panose="05000000000000000000" pitchFamily="2" charset="2"/>
              <a:buChar char="Ø"/>
            </a:pPr>
            <a:r>
              <a:rPr lang="en-IN" sz="2800" dirty="0"/>
              <a:t>  However a combination of good organization and practice. Proper application of current technologies and improvement in security technology has the potential to drastically reduce the prevalence of phishing and the losses suffered from it.</a:t>
            </a:r>
          </a:p>
        </p:txBody>
      </p:sp>
    </p:spTree>
    <p:extLst>
      <p:ext uri="{BB962C8B-B14F-4D97-AF65-F5344CB8AC3E}">
        <p14:creationId xmlns:p14="http://schemas.microsoft.com/office/powerpoint/2010/main" val="868267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3CB81-2FF1-F946-EC22-AC51D31A8A42}"/>
              </a:ext>
            </a:extLst>
          </p:cNvPr>
          <p:cNvSpPr>
            <a:spLocks noGrp="1"/>
          </p:cNvSpPr>
          <p:nvPr>
            <p:ph type="ctrTitle"/>
          </p:nvPr>
        </p:nvSpPr>
        <p:spPr/>
        <p:txBody>
          <a:bodyPr/>
          <a:lstStyle/>
          <a:p>
            <a:r>
              <a:rPr lang="en-IN" dirty="0"/>
              <a:t>  </a:t>
            </a:r>
            <a:r>
              <a:rPr lang="en-IN" b="1" i="1" u="sng" dirty="0">
                <a:solidFill>
                  <a:schemeClr val="bg1"/>
                </a:solidFill>
                <a:effectLst>
                  <a:outerShdw blurRad="38100" dist="38100" dir="2700000" algn="tl">
                    <a:srgbClr val="000000">
                      <a:alpha val="43137"/>
                    </a:srgbClr>
                  </a:outerShdw>
                </a:effectLst>
              </a:rPr>
              <a:t>Thank you </a:t>
            </a:r>
          </a:p>
        </p:txBody>
      </p:sp>
      <p:sp>
        <p:nvSpPr>
          <p:cNvPr id="3" name="Subtitle 2">
            <a:extLst>
              <a:ext uri="{FF2B5EF4-FFF2-40B4-BE49-F238E27FC236}">
                <a16:creationId xmlns:a16="http://schemas.microsoft.com/office/drawing/2014/main" id="{3809751F-CC16-4EAC-FB19-23A3FF9C81DA}"/>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9960184A-FBEC-EC0E-3675-8814E391B59C}"/>
              </a:ext>
            </a:extLst>
          </p:cNvPr>
          <p:cNvPicPr>
            <a:picLocks noChangeAspect="1"/>
          </p:cNvPicPr>
          <p:nvPr/>
        </p:nvPicPr>
        <p:blipFill>
          <a:blip r:embed="rId2"/>
          <a:stretch>
            <a:fillRect/>
          </a:stretch>
        </p:blipFill>
        <p:spPr>
          <a:xfrm>
            <a:off x="6332827" y="1600200"/>
            <a:ext cx="3982749" cy="2867891"/>
          </a:xfrm>
          <a:prstGeom prst="rect">
            <a:avLst/>
          </a:prstGeom>
        </p:spPr>
      </p:pic>
    </p:spTree>
    <p:extLst>
      <p:ext uri="{BB962C8B-B14F-4D97-AF65-F5344CB8AC3E}">
        <p14:creationId xmlns:p14="http://schemas.microsoft.com/office/powerpoint/2010/main" val="1934022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54247-780C-DCD6-4AF9-6803E9FA6621}"/>
              </a:ext>
            </a:extLst>
          </p:cNvPr>
          <p:cNvSpPr>
            <a:spLocks noGrp="1"/>
          </p:cNvSpPr>
          <p:nvPr>
            <p:ph type="title"/>
          </p:nvPr>
        </p:nvSpPr>
        <p:spPr>
          <a:xfrm>
            <a:off x="1141413" y="228600"/>
            <a:ext cx="9905998" cy="1868488"/>
          </a:xfrm>
        </p:spPr>
        <p:txBody>
          <a:bodyPr>
            <a:normAutofit/>
          </a:bodyPr>
          <a:lstStyle/>
          <a:p>
            <a:r>
              <a:rPr lang="en-IN" sz="4800" b="1" i="1" u="sng" dirty="0">
                <a:solidFill>
                  <a:schemeClr val="bg1"/>
                </a:solidFill>
              </a:rPr>
              <a:t>* Contents</a:t>
            </a:r>
          </a:p>
        </p:txBody>
      </p:sp>
      <p:sp>
        <p:nvSpPr>
          <p:cNvPr id="3" name="Content Placeholder 2">
            <a:extLst>
              <a:ext uri="{FF2B5EF4-FFF2-40B4-BE49-F238E27FC236}">
                <a16:creationId xmlns:a16="http://schemas.microsoft.com/office/drawing/2014/main" id="{15C606A3-D056-1F69-66F9-A725D9499232}"/>
              </a:ext>
            </a:extLst>
          </p:cNvPr>
          <p:cNvSpPr>
            <a:spLocks noGrp="1"/>
          </p:cNvSpPr>
          <p:nvPr>
            <p:ph idx="1"/>
          </p:nvPr>
        </p:nvSpPr>
        <p:spPr>
          <a:xfrm>
            <a:off x="1141412" y="2249486"/>
            <a:ext cx="9905999" cy="3989995"/>
          </a:xfrm>
        </p:spPr>
        <p:txBody>
          <a:bodyPr>
            <a:normAutofit/>
          </a:bodyPr>
          <a:lstStyle/>
          <a:p>
            <a:r>
              <a:rPr lang="en-IN" dirty="0"/>
              <a:t>Introduction </a:t>
            </a:r>
          </a:p>
          <a:p>
            <a:r>
              <a:rPr lang="en-IN" dirty="0"/>
              <a:t>Phishing attacks and Its awareness</a:t>
            </a:r>
          </a:p>
          <a:p>
            <a:r>
              <a:rPr lang="en-IN" dirty="0"/>
              <a:t>Typical scenario of phishing </a:t>
            </a:r>
          </a:p>
          <a:p>
            <a:r>
              <a:rPr lang="en-IN" dirty="0"/>
              <a:t>Type of phishing attacks</a:t>
            </a:r>
          </a:p>
          <a:p>
            <a:r>
              <a:rPr lang="en-IN" dirty="0"/>
              <a:t>Phishing statistics in India</a:t>
            </a:r>
          </a:p>
          <a:p>
            <a:r>
              <a:rPr lang="en-IN" dirty="0"/>
              <a:t>Preventing, recognizing, avoiding</a:t>
            </a:r>
          </a:p>
          <a:p>
            <a:r>
              <a:rPr lang="en-IN" dirty="0"/>
              <a:t>Conclusion</a:t>
            </a:r>
          </a:p>
        </p:txBody>
      </p:sp>
      <p:pic>
        <p:nvPicPr>
          <p:cNvPr id="7" name="Picture 6">
            <a:extLst>
              <a:ext uri="{FF2B5EF4-FFF2-40B4-BE49-F238E27FC236}">
                <a16:creationId xmlns:a16="http://schemas.microsoft.com/office/drawing/2014/main" id="{083B6009-2A27-1436-48A7-C828CD603F26}"/>
              </a:ext>
            </a:extLst>
          </p:cNvPr>
          <p:cNvPicPr>
            <a:picLocks noChangeAspect="1"/>
          </p:cNvPicPr>
          <p:nvPr/>
        </p:nvPicPr>
        <p:blipFill>
          <a:blip r:embed="rId2"/>
          <a:stretch>
            <a:fillRect/>
          </a:stretch>
        </p:blipFill>
        <p:spPr>
          <a:xfrm>
            <a:off x="6660573" y="1752600"/>
            <a:ext cx="4386838" cy="3484418"/>
          </a:xfrm>
          <a:prstGeom prst="rect">
            <a:avLst/>
          </a:prstGeom>
        </p:spPr>
      </p:pic>
    </p:spTree>
    <p:extLst>
      <p:ext uri="{BB962C8B-B14F-4D97-AF65-F5344CB8AC3E}">
        <p14:creationId xmlns:p14="http://schemas.microsoft.com/office/powerpoint/2010/main" val="2125586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ABD8B-DDEA-7FE6-D622-05A55EAA03DA}"/>
              </a:ext>
            </a:extLst>
          </p:cNvPr>
          <p:cNvSpPr>
            <a:spLocks noGrp="1"/>
          </p:cNvSpPr>
          <p:nvPr>
            <p:ph type="title"/>
          </p:nvPr>
        </p:nvSpPr>
        <p:spPr>
          <a:xfrm>
            <a:off x="1141413" y="327514"/>
            <a:ext cx="9905998" cy="1335031"/>
          </a:xfrm>
        </p:spPr>
        <p:txBody>
          <a:bodyPr>
            <a:normAutofit/>
          </a:bodyPr>
          <a:lstStyle/>
          <a:p>
            <a:r>
              <a:rPr lang="en-IN" sz="4800" b="1" i="1" u="sng" dirty="0">
                <a:solidFill>
                  <a:schemeClr val="bg1"/>
                </a:solidFill>
              </a:rPr>
              <a:t>* Introduction </a:t>
            </a:r>
            <a:endParaRPr lang="en-IN" sz="4800" dirty="0"/>
          </a:p>
        </p:txBody>
      </p:sp>
      <p:sp>
        <p:nvSpPr>
          <p:cNvPr id="3" name="Content Placeholder 2">
            <a:extLst>
              <a:ext uri="{FF2B5EF4-FFF2-40B4-BE49-F238E27FC236}">
                <a16:creationId xmlns:a16="http://schemas.microsoft.com/office/drawing/2014/main" id="{3676D608-72EB-AFF6-87F4-C27473EA455F}"/>
              </a:ext>
            </a:extLst>
          </p:cNvPr>
          <p:cNvSpPr>
            <a:spLocks noGrp="1"/>
          </p:cNvSpPr>
          <p:nvPr>
            <p:ph idx="1"/>
          </p:nvPr>
        </p:nvSpPr>
        <p:spPr>
          <a:xfrm>
            <a:off x="1141412" y="1932709"/>
            <a:ext cx="9905999" cy="3858492"/>
          </a:xfrm>
        </p:spPr>
        <p:txBody>
          <a:bodyPr>
            <a:normAutofit/>
          </a:bodyPr>
          <a:lstStyle/>
          <a:p>
            <a:pPr marL="0" indent="0">
              <a:buNone/>
            </a:pPr>
            <a:r>
              <a:rPr lang="en-IN" sz="3200" dirty="0"/>
              <a:t>               Phishing is a type of social engineering attack</a:t>
            </a:r>
          </a:p>
          <a:p>
            <a:pPr marL="0" indent="0">
              <a:buNone/>
            </a:pPr>
            <a:r>
              <a:rPr lang="en-IN" sz="3200" dirty="0"/>
              <a:t> often used steal user data, including login credentials  </a:t>
            </a:r>
          </a:p>
          <a:p>
            <a:pPr marL="0" indent="0">
              <a:buNone/>
            </a:pPr>
            <a:r>
              <a:rPr lang="en-IN" sz="3200" dirty="0"/>
              <a:t> and credit card numbers.</a:t>
            </a:r>
          </a:p>
        </p:txBody>
      </p:sp>
      <p:pic>
        <p:nvPicPr>
          <p:cNvPr id="5" name="Picture 4">
            <a:extLst>
              <a:ext uri="{FF2B5EF4-FFF2-40B4-BE49-F238E27FC236}">
                <a16:creationId xmlns:a16="http://schemas.microsoft.com/office/drawing/2014/main" id="{B46107AA-EA0C-BB04-F94C-357C128CD57D}"/>
              </a:ext>
            </a:extLst>
          </p:cNvPr>
          <p:cNvPicPr>
            <a:picLocks noChangeAspect="1"/>
          </p:cNvPicPr>
          <p:nvPr/>
        </p:nvPicPr>
        <p:blipFill>
          <a:blip r:embed="rId2"/>
          <a:stretch>
            <a:fillRect/>
          </a:stretch>
        </p:blipFill>
        <p:spPr>
          <a:xfrm>
            <a:off x="6296893" y="3522518"/>
            <a:ext cx="4114800" cy="3007968"/>
          </a:xfrm>
          <a:prstGeom prst="rect">
            <a:avLst/>
          </a:prstGeom>
        </p:spPr>
      </p:pic>
    </p:spTree>
    <p:extLst>
      <p:ext uri="{BB962C8B-B14F-4D97-AF65-F5344CB8AC3E}">
        <p14:creationId xmlns:p14="http://schemas.microsoft.com/office/powerpoint/2010/main" val="3808473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7308D-2608-EAC5-8AD6-8254EDF8C6A2}"/>
              </a:ext>
            </a:extLst>
          </p:cNvPr>
          <p:cNvSpPr>
            <a:spLocks noGrp="1"/>
          </p:cNvSpPr>
          <p:nvPr>
            <p:ph type="title"/>
          </p:nvPr>
        </p:nvSpPr>
        <p:spPr>
          <a:xfrm>
            <a:off x="1141412" y="238991"/>
            <a:ext cx="9905998" cy="1319645"/>
          </a:xfrm>
        </p:spPr>
        <p:txBody>
          <a:bodyPr>
            <a:normAutofit fontScale="90000"/>
          </a:bodyPr>
          <a:lstStyle/>
          <a:p>
            <a:r>
              <a:rPr lang="en-IN" sz="4800" b="1" i="1" u="sng" dirty="0">
                <a:solidFill>
                  <a:schemeClr val="bg1"/>
                </a:solidFill>
              </a:rPr>
              <a:t>* Phishing attacks and Its awareness</a:t>
            </a:r>
          </a:p>
        </p:txBody>
      </p:sp>
      <p:sp>
        <p:nvSpPr>
          <p:cNvPr id="3" name="Content Placeholder 2">
            <a:extLst>
              <a:ext uri="{FF2B5EF4-FFF2-40B4-BE49-F238E27FC236}">
                <a16:creationId xmlns:a16="http://schemas.microsoft.com/office/drawing/2014/main" id="{882785E9-0D59-49D6-DA14-7F3682E33F2A}"/>
              </a:ext>
            </a:extLst>
          </p:cNvPr>
          <p:cNvSpPr>
            <a:spLocks noGrp="1"/>
          </p:cNvSpPr>
          <p:nvPr>
            <p:ph idx="1"/>
          </p:nvPr>
        </p:nvSpPr>
        <p:spPr>
          <a:xfrm>
            <a:off x="1141412" y="1849581"/>
            <a:ext cx="9905999" cy="3941619"/>
          </a:xfrm>
        </p:spPr>
        <p:txBody>
          <a:bodyPr>
            <a:normAutofit/>
          </a:bodyPr>
          <a:lstStyle/>
          <a:p>
            <a:pPr marL="0" indent="0">
              <a:buNone/>
            </a:pPr>
            <a:r>
              <a:rPr lang="en-IN" sz="3200" dirty="0"/>
              <a:t> The term Phishing can be defined as an act of attempting   to acquire sensitive information by pretending to be a trustworthy entity. </a:t>
            </a:r>
          </a:p>
          <a:p>
            <a:pPr marL="0" indent="0">
              <a:buNone/>
            </a:pPr>
            <a:r>
              <a:rPr lang="en-IN" sz="3200" dirty="0"/>
              <a:t>  Its importance to be aware about phishing , how dose it work ? , how it attack ? , how it gather information ? So lets see …</a:t>
            </a:r>
          </a:p>
        </p:txBody>
      </p:sp>
    </p:spTree>
    <p:extLst>
      <p:ext uri="{BB962C8B-B14F-4D97-AF65-F5344CB8AC3E}">
        <p14:creationId xmlns:p14="http://schemas.microsoft.com/office/powerpoint/2010/main" val="1843218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12BB6-BBFB-073E-C89A-F8C08BF3A925}"/>
              </a:ext>
            </a:extLst>
          </p:cNvPr>
          <p:cNvSpPr>
            <a:spLocks noGrp="1"/>
          </p:cNvSpPr>
          <p:nvPr>
            <p:ph type="title"/>
          </p:nvPr>
        </p:nvSpPr>
        <p:spPr>
          <a:xfrm>
            <a:off x="1141413" y="135488"/>
            <a:ext cx="9905998" cy="1478570"/>
          </a:xfrm>
        </p:spPr>
        <p:txBody>
          <a:bodyPr>
            <a:normAutofit/>
          </a:bodyPr>
          <a:lstStyle/>
          <a:p>
            <a:r>
              <a:rPr lang="en-IN" sz="4800" b="1" i="1" u="sng" dirty="0">
                <a:solidFill>
                  <a:schemeClr val="bg1"/>
                </a:solidFill>
              </a:rPr>
              <a:t>* Typical scenario of phishing </a:t>
            </a:r>
          </a:p>
        </p:txBody>
      </p:sp>
      <p:sp>
        <p:nvSpPr>
          <p:cNvPr id="3" name="Content Placeholder 2">
            <a:extLst>
              <a:ext uri="{FF2B5EF4-FFF2-40B4-BE49-F238E27FC236}">
                <a16:creationId xmlns:a16="http://schemas.microsoft.com/office/drawing/2014/main" id="{489AC006-E1A8-9829-44AC-7A7BC975D4EB}"/>
              </a:ext>
            </a:extLst>
          </p:cNvPr>
          <p:cNvSpPr>
            <a:spLocks noGrp="1"/>
          </p:cNvSpPr>
          <p:nvPr>
            <p:ph idx="1"/>
          </p:nvPr>
        </p:nvSpPr>
        <p:spPr>
          <a:xfrm>
            <a:off x="1141412" y="2026228"/>
            <a:ext cx="9905999" cy="3764974"/>
          </a:xfrm>
        </p:spPr>
        <p:txBody>
          <a:bodyPr/>
          <a:lstStyle/>
          <a:p>
            <a:pPr marL="0" indent="0">
              <a:buNone/>
            </a:pPr>
            <a:r>
              <a:rPr lang="en-IN" dirty="0"/>
              <a:t>        </a:t>
            </a:r>
          </a:p>
          <a:p>
            <a:pPr marL="0" indent="0">
              <a:buNone/>
            </a:pPr>
            <a:endParaRPr lang="en-IN" dirty="0"/>
          </a:p>
          <a:p>
            <a:pPr marL="0" indent="0">
              <a:buNone/>
            </a:pPr>
            <a:endParaRPr lang="en-IN" dirty="0"/>
          </a:p>
          <a:p>
            <a:pPr marL="0" indent="0">
              <a:buNone/>
            </a:pPr>
            <a:r>
              <a:rPr lang="en-IN" dirty="0"/>
              <a:t>                                   add image </a:t>
            </a:r>
          </a:p>
        </p:txBody>
      </p:sp>
      <p:pic>
        <p:nvPicPr>
          <p:cNvPr id="5" name="Picture 4">
            <a:extLst>
              <a:ext uri="{FF2B5EF4-FFF2-40B4-BE49-F238E27FC236}">
                <a16:creationId xmlns:a16="http://schemas.microsoft.com/office/drawing/2014/main" id="{F02C6EE9-BA46-2ECB-D846-5EBAAC82569D}"/>
              </a:ext>
            </a:extLst>
          </p:cNvPr>
          <p:cNvPicPr>
            <a:picLocks noChangeAspect="1"/>
          </p:cNvPicPr>
          <p:nvPr/>
        </p:nvPicPr>
        <p:blipFill rotWithShape="1">
          <a:blip r:embed="rId2"/>
          <a:srcRect l="17" t="-151" r="-17" b="151"/>
          <a:stretch/>
        </p:blipFill>
        <p:spPr>
          <a:xfrm>
            <a:off x="1331911" y="1849581"/>
            <a:ext cx="9525000" cy="4603173"/>
          </a:xfrm>
          <a:prstGeom prst="rect">
            <a:avLst/>
          </a:prstGeom>
        </p:spPr>
      </p:pic>
    </p:spTree>
    <p:extLst>
      <p:ext uri="{BB962C8B-B14F-4D97-AF65-F5344CB8AC3E}">
        <p14:creationId xmlns:p14="http://schemas.microsoft.com/office/powerpoint/2010/main" val="524319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244A0-5F9B-EE3E-AE7C-41FE525E7DF6}"/>
              </a:ext>
            </a:extLst>
          </p:cNvPr>
          <p:cNvSpPr>
            <a:spLocks noGrp="1"/>
          </p:cNvSpPr>
          <p:nvPr>
            <p:ph type="title"/>
          </p:nvPr>
        </p:nvSpPr>
        <p:spPr>
          <a:xfrm>
            <a:off x="1141412" y="327514"/>
            <a:ext cx="9905998" cy="1418159"/>
          </a:xfrm>
        </p:spPr>
        <p:txBody>
          <a:bodyPr>
            <a:normAutofit/>
          </a:bodyPr>
          <a:lstStyle/>
          <a:p>
            <a:r>
              <a:rPr lang="en-IN" sz="4800" b="1" i="1" u="sng" dirty="0">
                <a:solidFill>
                  <a:schemeClr val="bg1"/>
                </a:solidFill>
              </a:rPr>
              <a:t>* Type of phishing attacks</a:t>
            </a:r>
          </a:p>
        </p:txBody>
      </p:sp>
      <p:sp>
        <p:nvSpPr>
          <p:cNvPr id="3" name="Content Placeholder 2">
            <a:extLst>
              <a:ext uri="{FF2B5EF4-FFF2-40B4-BE49-F238E27FC236}">
                <a16:creationId xmlns:a16="http://schemas.microsoft.com/office/drawing/2014/main" id="{B78DD999-DA95-C337-F4F8-6FF302C347C0}"/>
              </a:ext>
            </a:extLst>
          </p:cNvPr>
          <p:cNvSpPr>
            <a:spLocks noGrp="1"/>
          </p:cNvSpPr>
          <p:nvPr>
            <p:ph idx="1"/>
          </p:nvPr>
        </p:nvSpPr>
        <p:spPr>
          <a:xfrm>
            <a:off x="1141412" y="2119745"/>
            <a:ext cx="9905999" cy="3671456"/>
          </a:xfrm>
        </p:spPr>
        <p:txBody>
          <a:bodyPr/>
          <a:lstStyle/>
          <a:p>
            <a:r>
              <a:rPr lang="en-IN" dirty="0"/>
              <a:t>Email Phishing : its most widely known from of phishing, this attack is an attempt to steal sensitive information via an email that appears to be from a legitimate organization. </a:t>
            </a:r>
          </a:p>
          <a:p>
            <a:r>
              <a:rPr lang="en-IN" dirty="0"/>
              <a:t>Spear phishing : These email message are sent to specific people within an organization, usually high-privilege.</a:t>
            </a:r>
          </a:p>
          <a:p>
            <a:r>
              <a:rPr lang="en-IN" dirty="0"/>
              <a:t>Voice phishing : Vishing-or voice phishing-is the use of fraudulent phone calls to trick people into giving money or revealing personal information. </a:t>
            </a:r>
          </a:p>
        </p:txBody>
      </p:sp>
    </p:spTree>
    <p:extLst>
      <p:ext uri="{BB962C8B-B14F-4D97-AF65-F5344CB8AC3E}">
        <p14:creationId xmlns:p14="http://schemas.microsoft.com/office/powerpoint/2010/main" val="1043880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EAE6CC-F6EE-FCE7-8FE6-2B05A8E2FA0D}"/>
              </a:ext>
            </a:extLst>
          </p:cNvPr>
          <p:cNvPicPr>
            <a:picLocks noChangeAspect="1"/>
          </p:cNvPicPr>
          <p:nvPr/>
        </p:nvPicPr>
        <p:blipFill>
          <a:blip r:embed="rId2"/>
          <a:stretch>
            <a:fillRect/>
          </a:stretch>
        </p:blipFill>
        <p:spPr>
          <a:xfrm>
            <a:off x="1333500" y="571500"/>
            <a:ext cx="9525000" cy="5715000"/>
          </a:xfrm>
          <a:prstGeom prst="rect">
            <a:avLst/>
          </a:prstGeom>
        </p:spPr>
      </p:pic>
    </p:spTree>
    <p:extLst>
      <p:ext uri="{BB962C8B-B14F-4D97-AF65-F5344CB8AC3E}">
        <p14:creationId xmlns:p14="http://schemas.microsoft.com/office/powerpoint/2010/main" val="155062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D0539-C854-B478-1A37-A7384F778933}"/>
              </a:ext>
            </a:extLst>
          </p:cNvPr>
          <p:cNvSpPr>
            <a:spLocks noGrp="1"/>
          </p:cNvSpPr>
          <p:nvPr>
            <p:ph type="title"/>
          </p:nvPr>
        </p:nvSpPr>
        <p:spPr>
          <a:xfrm>
            <a:off x="1141411" y="305794"/>
            <a:ext cx="9905998" cy="1346361"/>
          </a:xfrm>
        </p:spPr>
        <p:txBody>
          <a:bodyPr>
            <a:normAutofit/>
          </a:bodyPr>
          <a:lstStyle/>
          <a:p>
            <a:r>
              <a:rPr lang="en-IN" sz="4800" b="1" i="1" u="sng" dirty="0">
                <a:solidFill>
                  <a:schemeClr val="bg1"/>
                </a:solidFill>
              </a:rPr>
              <a:t>* Phishing statistics in India</a:t>
            </a:r>
          </a:p>
        </p:txBody>
      </p:sp>
      <p:sp>
        <p:nvSpPr>
          <p:cNvPr id="3" name="Content Placeholder 2">
            <a:extLst>
              <a:ext uri="{FF2B5EF4-FFF2-40B4-BE49-F238E27FC236}">
                <a16:creationId xmlns:a16="http://schemas.microsoft.com/office/drawing/2014/main" id="{83150D76-C761-6690-A517-5D63EF30D159}"/>
              </a:ext>
            </a:extLst>
          </p:cNvPr>
          <p:cNvSpPr>
            <a:spLocks noGrp="1"/>
          </p:cNvSpPr>
          <p:nvPr>
            <p:ph idx="1"/>
          </p:nvPr>
        </p:nvSpPr>
        <p:spPr>
          <a:xfrm>
            <a:off x="1141410" y="1719999"/>
            <a:ext cx="9905999" cy="3785756"/>
          </a:xfrm>
        </p:spPr>
        <p:txBody>
          <a:bodyPr/>
          <a:lstStyle/>
          <a:p>
            <a:pPr marL="0" indent="0">
              <a:buNone/>
            </a:pPr>
            <a:r>
              <a:rPr lang="en-IN" dirty="0"/>
              <a:t>      According to a Proofpoint study, 71% of all companies experienced a successful phishing attack in 2023.</a:t>
            </a:r>
          </a:p>
          <a:p>
            <a:pPr marL="0" indent="0">
              <a:buNone/>
            </a:pPr>
            <a:r>
              <a:rPr lang="en-IN" dirty="0"/>
              <a:t>    The most targeted industry sector in 2023 was social media , comprising 42.8% of phishing attacks. </a:t>
            </a:r>
          </a:p>
          <a:p>
            <a:pPr marL="0" indent="0">
              <a:buNone/>
            </a:pPr>
            <a:r>
              <a:rPr lang="en-IN" dirty="0"/>
              <a:t>                </a:t>
            </a:r>
          </a:p>
          <a:p>
            <a:pPr marL="0" indent="0">
              <a:buNone/>
            </a:pPr>
            <a:r>
              <a:rPr lang="en-IN" dirty="0"/>
              <a:t>                 </a:t>
            </a:r>
          </a:p>
        </p:txBody>
      </p:sp>
      <p:pic>
        <p:nvPicPr>
          <p:cNvPr id="5" name="Picture 4">
            <a:extLst>
              <a:ext uri="{FF2B5EF4-FFF2-40B4-BE49-F238E27FC236}">
                <a16:creationId xmlns:a16="http://schemas.microsoft.com/office/drawing/2014/main" id="{3DC937A3-2978-2C7D-A3E1-D29B2A15D9EE}"/>
              </a:ext>
            </a:extLst>
          </p:cNvPr>
          <p:cNvPicPr>
            <a:picLocks noChangeAspect="1"/>
          </p:cNvPicPr>
          <p:nvPr/>
        </p:nvPicPr>
        <p:blipFill>
          <a:blip r:embed="rId2"/>
          <a:stretch>
            <a:fillRect/>
          </a:stretch>
        </p:blipFill>
        <p:spPr>
          <a:xfrm>
            <a:off x="4979843" y="3429001"/>
            <a:ext cx="4818784" cy="3123206"/>
          </a:xfrm>
          <a:prstGeom prst="rect">
            <a:avLst/>
          </a:prstGeom>
        </p:spPr>
      </p:pic>
    </p:spTree>
    <p:extLst>
      <p:ext uri="{BB962C8B-B14F-4D97-AF65-F5344CB8AC3E}">
        <p14:creationId xmlns:p14="http://schemas.microsoft.com/office/powerpoint/2010/main" val="956026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11047-4232-E928-4F95-C8B3CADDABA4}"/>
              </a:ext>
            </a:extLst>
          </p:cNvPr>
          <p:cNvSpPr>
            <a:spLocks noGrp="1"/>
          </p:cNvSpPr>
          <p:nvPr>
            <p:ph type="title"/>
          </p:nvPr>
        </p:nvSpPr>
        <p:spPr>
          <a:xfrm>
            <a:off x="1143001" y="357749"/>
            <a:ext cx="9905998" cy="1293409"/>
          </a:xfrm>
        </p:spPr>
        <p:txBody>
          <a:bodyPr>
            <a:normAutofit fontScale="90000"/>
          </a:bodyPr>
          <a:lstStyle/>
          <a:p>
            <a:r>
              <a:rPr lang="en-IN" sz="4800" b="1" i="1" u="sng" dirty="0">
                <a:solidFill>
                  <a:schemeClr val="bg1"/>
                </a:solidFill>
              </a:rPr>
              <a:t>* Preventing, recognizing, avoiding</a:t>
            </a:r>
          </a:p>
        </p:txBody>
      </p:sp>
      <p:sp>
        <p:nvSpPr>
          <p:cNvPr id="3" name="Content Placeholder 2">
            <a:extLst>
              <a:ext uri="{FF2B5EF4-FFF2-40B4-BE49-F238E27FC236}">
                <a16:creationId xmlns:a16="http://schemas.microsoft.com/office/drawing/2014/main" id="{09217D39-808E-17C0-4499-88FA279FCC6E}"/>
              </a:ext>
            </a:extLst>
          </p:cNvPr>
          <p:cNvSpPr>
            <a:spLocks noGrp="1"/>
          </p:cNvSpPr>
          <p:nvPr>
            <p:ph idx="1"/>
          </p:nvPr>
        </p:nvSpPr>
        <p:spPr>
          <a:xfrm>
            <a:off x="1141412" y="1818409"/>
            <a:ext cx="9905999" cy="4530436"/>
          </a:xfrm>
        </p:spPr>
        <p:txBody>
          <a:bodyPr>
            <a:normAutofit/>
          </a:bodyPr>
          <a:lstStyle/>
          <a:p>
            <a:pPr>
              <a:buFont typeface="Wingdings" panose="05000000000000000000" pitchFamily="2" charset="2"/>
              <a:buChar char="Ø"/>
            </a:pPr>
            <a:r>
              <a:rPr lang="en-IN" dirty="0"/>
              <a:t> Know what a phishing scam looks like.</a:t>
            </a:r>
          </a:p>
          <a:p>
            <a:pPr>
              <a:buFont typeface="Wingdings" panose="05000000000000000000" pitchFamily="2" charset="2"/>
              <a:buChar char="Ø"/>
            </a:pPr>
            <a:r>
              <a:rPr lang="en-IN" dirty="0"/>
              <a:t> Use Security Software and Tools.</a:t>
            </a:r>
          </a:p>
          <a:p>
            <a:pPr>
              <a:buFont typeface="Wingdings" panose="05000000000000000000" pitchFamily="2" charset="2"/>
              <a:buChar char="Ø"/>
            </a:pPr>
            <a:r>
              <a:rPr lang="en-IN" dirty="0"/>
              <a:t> Verify Unusual Account Activity.</a:t>
            </a:r>
          </a:p>
          <a:p>
            <a:pPr>
              <a:buFont typeface="Wingdings" panose="05000000000000000000" pitchFamily="2" charset="2"/>
              <a:buChar char="Ø"/>
            </a:pPr>
            <a:r>
              <a:rPr lang="en-IN" dirty="0"/>
              <a:t> Verify sender Addresses.</a:t>
            </a:r>
          </a:p>
          <a:p>
            <a:pPr>
              <a:buFont typeface="Wingdings" panose="05000000000000000000" pitchFamily="2" charset="2"/>
              <a:buChar char="Ø"/>
            </a:pPr>
            <a:r>
              <a:rPr lang="en-IN" dirty="0"/>
              <a:t> Check for Suspicious Links.</a:t>
            </a:r>
          </a:p>
          <a:p>
            <a:pPr>
              <a:buFont typeface="Wingdings" panose="05000000000000000000" pitchFamily="2" charset="2"/>
              <a:buChar char="Ø"/>
            </a:pPr>
            <a:r>
              <a:rPr lang="en-IN" dirty="0"/>
              <a:t> Be wary of Email Attachments.</a:t>
            </a:r>
          </a:p>
          <a:p>
            <a:pPr>
              <a:buFont typeface="Wingdings" panose="05000000000000000000" pitchFamily="2" charset="2"/>
              <a:buChar char="Ø"/>
            </a:pPr>
            <a:r>
              <a:rPr lang="en-IN" dirty="0"/>
              <a:t> Avoid sharing personal or financial Information through Emails.</a:t>
            </a:r>
          </a:p>
          <a:p>
            <a:pPr>
              <a:buFont typeface="Wingdings" panose="05000000000000000000" pitchFamily="2" charset="2"/>
              <a:buChar char="Ø"/>
            </a:pPr>
            <a:r>
              <a:rPr lang="en-IN" dirty="0"/>
              <a:t> Report Suspicious Emails.</a:t>
            </a:r>
          </a:p>
        </p:txBody>
      </p:sp>
      <p:pic>
        <p:nvPicPr>
          <p:cNvPr id="5" name="Picture 4">
            <a:extLst>
              <a:ext uri="{FF2B5EF4-FFF2-40B4-BE49-F238E27FC236}">
                <a16:creationId xmlns:a16="http://schemas.microsoft.com/office/drawing/2014/main" id="{975318C9-0BE1-968B-F028-275D25C72095}"/>
              </a:ext>
            </a:extLst>
          </p:cNvPr>
          <p:cNvPicPr>
            <a:picLocks noChangeAspect="1"/>
          </p:cNvPicPr>
          <p:nvPr/>
        </p:nvPicPr>
        <p:blipFill>
          <a:blip r:embed="rId2"/>
          <a:stretch>
            <a:fillRect/>
          </a:stretch>
        </p:blipFill>
        <p:spPr>
          <a:xfrm>
            <a:off x="7026129" y="1818409"/>
            <a:ext cx="4021282" cy="3221181"/>
          </a:xfrm>
          <a:prstGeom prst="rect">
            <a:avLst/>
          </a:prstGeom>
        </p:spPr>
      </p:pic>
    </p:spTree>
    <p:extLst>
      <p:ext uri="{BB962C8B-B14F-4D97-AF65-F5344CB8AC3E}">
        <p14:creationId xmlns:p14="http://schemas.microsoft.com/office/powerpoint/2010/main" val="32303217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413</TotalTime>
  <Words>367</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Tw Cen MT</vt:lpstr>
      <vt:lpstr>Wingdings</vt:lpstr>
      <vt:lpstr>Circuit</vt:lpstr>
      <vt:lpstr>Phishing awareness training</vt:lpstr>
      <vt:lpstr>* Contents</vt:lpstr>
      <vt:lpstr>* Introduction </vt:lpstr>
      <vt:lpstr>* Phishing attacks and Its awareness</vt:lpstr>
      <vt:lpstr>* Typical scenario of phishing </vt:lpstr>
      <vt:lpstr>* Type of phishing attacks</vt:lpstr>
      <vt:lpstr>PowerPoint Presentation</vt:lpstr>
      <vt:lpstr>* Phishing statistics in India</vt:lpstr>
      <vt:lpstr>* Preventing, recognizing, avoiding</vt:lpstr>
      <vt:lpstr>* Conclusion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awareness training</dc:title>
  <dc:creator>shubham chaurasiya</dc:creator>
  <cp:lastModifiedBy>shubham chaurasiya</cp:lastModifiedBy>
  <cp:revision>1</cp:revision>
  <dcterms:created xsi:type="dcterms:W3CDTF">2024-04-28T05:20:04Z</dcterms:created>
  <dcterms:modified xsi:type="dcterms:W3CDTF">2024-04-28T12:13:22Z</dcterms:modified>
</cp:coreProperties>
</file>