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mol Singh" userId="0392bb896eab0bd8" providerId="LiveId" clId="{0EB2E741-2C5B-463B-95A4-6E5642EF7BFF}"/>
    <pc:docChg chg="modSld">
      <pc:chgData name="Anmol Singh" userId="0392bb896eab0bd8" providerId="LiveId" clId="{0EB2E741-2C5B-463B-95A4-6E5642EF7BFF}" dt="2024-05-03T08:30:25.929" v="40" actId="20577"/>
      <pc:docMkLst>
        <pc:docMk/>
      </pc:docMkLst>
      <pc:sldChg chg="modSp mod">
        <pc:chgData name="Anmol Singh" userId="0392bb896eab0bd8" providerId="LiveId" clId="{0EB2E741-2C5B-463B-95A4-6E5642EF7BFF}" dt="2024-05-03T08:30:25.929" v="40" actId="20577"/>
        <pc:sldMkLst>
          <pc:docMk/>
          <pc:sldMk cId="3773515260" sldId="256"/>
        </pc:sldMkLst>
        <pc:graphicFrameChg chg="modGraphic">
          <ac:chgData name="Anmol Singh" userId="0392bb896eab0bd8" providerId="LiveId" clId="{0EB2E741-2C5B-463B-95A4-6E5642EF7BFF}" dt="2024-05-03T08:30:25.929" v="40" actId="20577"/>
          <ac:graphicFrameMkLst>
            <pc:docMk/>
            <pc:sldMk cId="3773515260" sldId="256"/>
            <ac:graphicFrameMk id="10" creationId="{D634669E-C2C9-D784-053D-ED9DE24F31F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B30C6-8543-424E-8E8C-978BC83C005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EB346-BC89-4BEF-AB01-8EB0519E0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2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B346-BC89-4BEF-AB01-8EB0519E0B4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B346-BC89-4BEF-AB01-8EB0519E0B4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2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B346-BC89-4BEF-AB01-8EB0519E0B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6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B346-BC89-4BEF-AB01-8EB0519E0B4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6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8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45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39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87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6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2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6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7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1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67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4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1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9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04D3-F219-4CA0-A0B6-2C085C1F081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08CF-B102-4142-BCCB-470E6E540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1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40085B-B095-C72E-8575-E35E817208DA}"/>
              </a:ext>
            </a:extLst>
          </p:cNvPr>
          <p:cNvSpPr txBox="1"/>
          <p:nvPr/>
        </p:nvSpPr>
        <p:spPr>
          <a:xfrm>
            <a:off x="3342967" y="1073862"/>
            <a:ext cx="5781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Predictive Analysis of </a:t>
            </a:r>
            <a:b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Football Player Performance</a:t>
            </a:r>
            <a:endParaRPr lang="en-IN" sz="3600" b="1" dirty="0">
              <a:solidFill>
                <a:schemeClr val="accent5">
                  <a:lumMod val="7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634669E-C2C9-D784-053D-ED9DE24F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48410"/>
              </p:ext>
            </p:extLst>
          </p:nvPr>
        </p:nvGraphicFramePr>
        <p:xfrm>
          <a:off x="2169651" y="273812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60991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643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Student Name: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Anmol Singh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21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8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Student 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u3263160</a:t>
                      </a:r>
                      <a:endParaRPr lang="en-IN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8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Theme: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Data Analytics, Visualization, Prediction and Deployment</a:t>
                      </a:r>
                      <a:endParaRPr lang="en-IN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33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51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754E-B117-114C-0A25-0ADFE41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498902"/>
            <a:ext cx="8610600" cy="1293028"/>
          </a:xfrm>
        </p:spPr>
        <p:txBody>
          <a:bodyPr/>
          <a:lstStyle/>
          <a:p>
            <a:pPr algn="ctr"/>
            <a:r>
              <a:rPr lang="en-IN" b="1" dirty="0">
                <a:latin typeface="Kristen ITC" panose="03050502040202030202" pitchFamily="66" charset="0"/>
              </a:rPr>
              <a:t>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08D6-D2F2-304A-E8D1-2A876B13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57401"/>
            <a:ext cx="8064910" cy="4579373"/>
          </a:xfrm>
        </p:spPr>
        <p:txBody>
          <a:bodyPr>
            <a:normAutofit/>
          </a:bodyPr>
          <a:lstStyle/>
          <a:p>
            <a:r>
              <a:rPr lang="en-IN" b="1" dirty="0"/>
              <a:t>Objective:</a:t>
            </a:r>
          </a:p>
          <a:p>
            <a:pPr lvl="1">
              <a:buBlip>
                <a:blip r:embed="rId2"/>
              </a:buBlip>
            </a:pPr>
            <a:r>
              <a:rPr lang="en-US" sz="2000" dirty="0">
                <a:latin typeface="Georgia" panose="02040502050405020303" pitchFamily="18" charset="0"/>
              </a:rPr>
              <a:t>To develop a predictive model that accurately forecasts football players performance ratings based on their historical and physical data.</a:t>
            </a:r>
            <a:endParaRPr lang="en-IN" b="1" dirty="0"/>
          </a:p>
          <a:p>
            <a:r>
              <a:rPr lang="en-IN" b="1" dirty="0"/>
              <a:t>Importance:</a:t>
            </a:r>
          </a:p>
          <a:p>
            <a:pPr lvl="1">
              <a:buBlip>
                <a:blip r:embed="rId2"/>
              </a:buBlip>
            </a:pPr>
            <a:r>
              <a:rPr lang="en-US" dirty="0">
                <a:latin typeface="Georgia" panose="02040502050405020303" pitchFamily="18" charset="0"/>
              </a:rPr>
              <a:t>Aid sports analysts and fantasy league participants in making informed decisions. </a:t>
            </a:r>
          </a:p>
          <a:p>
            <a:pPr lvl="1">
              <a:buBlip>
                <a:blip r:embed="rId2"/>
              </a:buBlip>
            </a:pPr>
            <a:r>
              <a:rPr lang="en-US" dirty="0">
                <a:latin typeface="Georgia" panose="02040502050405020303" pitchFamily="18" charset="0"/>
              </a:rPr>
              <a:t>Enhance team management and player selection strategies through data-driven insights. </a:t>
            </a:r>
            <a:endParaRPr lang="en-IN" dirty="0">
              <a:latin typeface="Georgia" panose="02040502050405020303" pitchFamily="18" charset="0"/>
            </a:endParaRPr>
          </a:p>
          <a:p>
            <a:r>
              <a:rPr lang="en-IN" b="1" dirty="0"/>
              <a:t>Approach: </a:t>
            </a:r>
          </a:p>
          <a:p>
            <a:pPr lvl="1">
              <a:buBlip>
                <a:blip r:embed="rId2"/>
              </a:buBlip>
            </a:pPr>
            <a:r>
              <a:rPr lang="en-US" dirty="0">
                <a:latin typeface="Georgia" panose="02040502050405020303" pitchFamily="18" charset="0"/>
              </a:rPr>
              <a:t>Utilized machine learning techniques to analyze extensive player data and identify key performance predictors. 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C8F5C-3AAC-7F7E-2AFD-6810851FB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64" y="2008324"/>
            <a:ext cx="6942676" cy="46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7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DC8F5C-3AAC-7F7E-2AFD-6810851FB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9924" y="3578943"/>
            <a:ext cx="4372077" cy="3279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C754E-B117-114C-0A25-0ADFE41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498902"/>
            <a:ext cx="8610600" cy="1293028"/>
          </a:xfrm>
        </p:spPr>
        <p:txBody>
          <a:bodyPr/>
          <a:lstStyle/>
          <a:p>
            <a:pPr algn="ctr"/>
            <a:r>
              <a:rPr lang="en-IN" b="1" dirty="0">
                <a:latin typeface="Kristen ITC" panose="03050502040202030202" pitchFamily="66" charset="0"/>
              </a:rPr>
              <a:t> Dataset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08D6-D2F2-304A-E8D1-2A876B13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81" y="2032862"/>
            <a:ext cx="8241889" cy="4628450"/>
          </a:xfrm>
        </p:spPr>
        <p:txBody>
          <a:bodyPr>
            <a:normAutofit/>
          </a:bodyPr>
          <a:lstStyle/>
          <a:p>
            <a:r>
              <a:rPr lang="en-IN" b="1" dirty="0"/>
              <a:t>Source:</a:t>
            </a:r>
          </a:p>
          <a:p>
            <a:pPr lvl="1">
              <a:buBlip>
                <a:blip r:embed="rId4"/>
              </a:buBlip>
            </a:pPr>
            <a:r>
              <a:rPr lang="en-US" sz="2000" dirty="0">
                <a:latin typeface="Georgia" panose="02040502050405020303" pitchFamily="18" charset="0"/>
              </a:rPr>
              <a:t>Data compiled from global football statistics databases and sports analytics firms. </a:t>
            </a:r>
            <a:endParaRPr lang="en-IN" b="1" dirty="0"/>
          </a:p>
          <a:p>
            <a:r>
              <a:rPr lang="en-IN" b="1" dirty="0"/>
              <a:t>Composition:</a:t>
            </a:r>
          </a:p>
          <a:p>
            <a:pPr lvl="1">
              <a:buBlip>
                <a:blip r:embed="rId4"/>
              </a:buBlip>
            </a:pPr>
            <a:r>
              <a:rPr lang="en-US" dirty="0">
                <a:latin typeface="Georgia" panose="02040502050405020303" pitchFamily="18" charset="0"/>
              </a:rPr>
              <a:t>Features include age, nationality, club, performance stats such as goals, assists, and defensive actions, along with overall performance ratings. </a:t>
            </a:r>
          </a:p>
          <a:p>
            <a:r>
              <a:rPr lang="en-IN" b="1" dirty="0"/>
              <a:t>Volume :</a:t>
            </a:r>
          </a:p>
          <a:p>
            <a:pPr lvl="1">
              <a:buBlip>
                <a:blip r:embed="rId4"/>
              </a:buBlip>
            </a:pPr>
            <a:r>
              <a:rPr lang="en-US" dirty="0">
                <a:latin typeface="Georgia" panose="02040502050405020303" pitchFamily="18" charset="0"/>
              </a:rPr>
              <a:t>Utilized machine learning techniques to analyze extensive player data and identify key performance predictors. </a:t>
            </a:r>
            <a:endParaRPr lang="en-IN" dirty="0">
              <a:latin typeface="Georgia" panose="02040502050405020303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200" b="1" dirty="0"/>
              <a:t>Relevance: </a:t>
            </a:r>
          </a:p>
          <a:p>
            <a:pPr lvl="1">
              <a:buBlip>
                <a:blip r:embed="rId4"/>
              </a:buBlip>
            </a:pPr>
            <a:r>
              <a:rPr lang="en-US" dirty="0">
                <a:latin typeface="Georgia" panose="02040502050405020303" pitchFamily="18" charset="0"/>
              </a:rPr>
              <a:t>Comprehensive player data allows for effective modeling of performance trends and predictors.</a:t>
            </a:r>
          </a:p>
        </p:txBody>
      </p:sp>
    </p:spTree>
    <p:extLst>
      <p:ext uri="{BB962C8B-B14F-4D97-AF65-F5344CB8AC3E}">
        <p14:creationId xmlns:p14="http://schemas.microsoft.com/office/powerpoint/2010/main" val="39714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754E-B117-114C-0A25-0ADFE41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498902"/>
            <a:ext cx="8610600" cy="1293028"/>
          </a:xfrm>
        </p:spPr>
        <p:txBody>
          <a:bodyPr/>
          <a:lstStyle/>
          <a:p>
            <a:pPr algn="ctr"/>
            <a:r>
              <a:rPr lang="en-IN" b="1" dirty="0">
                <a:latin typeface="Kristen ITC" panose="03050502040202030202" pitchFamily="66" charset="0"/>
              </a:rPr>
              <a:t> 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08D6-D2F2-304A-E8D1-2A876B13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192" y="1953820"/>
            <a:ext cx="6921569" cy="4405278"/>
          </a:xfrm>
        </p:spPr>
        <p:txBody>
          <a:bodyPr>
            <a:normAutofit/>
          </a:bodyPr>
          <a:lstStyle/>
          <a:p>
            <a:r>
              <a:rPr lang="en-IN" b="1" dirty="0"/>
              <a:t>Data Cleaning:</a:t>
            </a:r>
          </a:p>
          <a:p>
            <a:pPr lvl="1">
              <a:buBlip>
                <a:blip r:embed="rId3"/>
              </a:buBlip>
            </a:pPr>
            <a:r>
              <a:rPr lang="en-US" sz="2000" dirty="0">
                <a:latin typeface="Georgia" panose="02040502050405020303" pitchFamily="18" charset="0"/>
              </a:rPr>
              <a:t>Removed irrelevant columns and handled missing values to optimize the dataset for analysis. </a:t>
            </a:r>
          </a:p>
          <a:p>
            <a:pPr marL="457200" lvl="1" indent="0">
              <a:buNone/>
            </a:pPr>
            <a:endParaRPr lang="en-IN" b="1" dirty="0"/>
          </a:p>
          <a:p>
            <a:r>
              <a:rPr lang="en-IN" b="1" dirty="0"/>
              <a:t>Feature Selection:</a:t>
            </a:r>
          </a:p>
          <a:p>
            <a:pPr lvl="1">
              <a:buBlip>
                <a:blip r:embed="rId3"/>
              </a:buBlip>
            </a:pPr>
            <a:r>
              <a:rPr lang="en-US" dirty="0">
                <a:latin typeface="Georgia" panose="02040502050405020303" pitchFamily="18" charset="0"/>
              </a:rPr>
              <a:t>Applied SelectKBest to determine the most impactful features for our model. </a:t>
            </a:r>
          </a:p>
          <a:p>
            <a:pPr marL="4572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IN" b="1" dirty="0"/>
              <a:t>Model Building :</a:t>
            </a:r>
          </a:p>
          <a:p>
            <a:pPr lvl="1">
              <a:buBlip>
                <a:blip r:embed="rId3"/>
              </a:buBlip>
            </a:pPr>
            <a:r>
              <a:rPr lang="en-US" dirty="0">
                <a:latin typeface="Georgia" panose="02040502050405020303" pitchFamily="18" charset="0"/>
              </a:rPr>
              <a:t>Tested various regression models, evaluating their accuracy through performance metrics. 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C5E41-1CB2-010B-74D1-16F08F8E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8" y="1953820"/>
            <a:ext cx="1081889" cy="1081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40FBE-830D-D1C9-DBA5-20EFA4060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" y="3204242"/>
            <a:ext cx="1081889" cy="1081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85766-0F47-286D-BCBE-55AB2E57D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7" y="4454663"/>
            <a:ext cx="1081889" cy="1081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2B30F1-03BF-E155-72D2-A11D5D956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74" y="1791930"/>
            <a:ext cx="3803308" cy="38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B0F36-C5F6-0D17-9948-4030E419F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88" y="1468865"/>
            <a:ext cx="3965757" cy="2974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C754E-B117-114C-0A25-0ADFE41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498902"/>
            <a:ext cx="8610600" cy="1293028"/>
          </a:xfrm>
        </p:spPr>
        <p:txBody>
          <a:bodyPr/>
          <a:lstStyle/>
          <a:p>
            <a:pPr algn="ctr"/>
            <a:r>
              <a:rPr lang="en-IN" b="1" dirty="0">
                <a:latin typeface="Kristen ITC" panose="03050502040202030202" pitchFamily="66" charset="0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08D6-D2F2-304A-E8D1-2A876B13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87" y="1791930"/>
            <a:ext cx="7014077" cy="4717025"/>
          </a:xfrm>
        </p:spPr>
        <p:txBody>
          <a:bodyPr>
            <a:normAutofit/>
          </a:bodyPr>
          <a:lstStyle/>
          <a:p>
            <a:r>
              <a:rPr lang="en-IN" b="1" dirty="0"/>
              <a:t>Top Features:</a:t>
            </a:r>
          </a:p>
          <a:p>
            <a:pPr lvl="1">
              <a:buBlip>
                <a:blip r:embed="rId4"/>
              </a:buBlip>
            </a:pPr>
            <a:r>
              <a:rPr lang="en-US" sz="2000" dirty="0">
                <a:latin typeface="Georgia" panose="02040502050405020303" pitchFamily="18" charset="0"/>
              </a:rPr>
              <a:t>'Potential' and '</a:t>
            </a:r>
            <a:r>
              <a:rPr lang="en-US" sz="2000" dirty="0" err="1">
                <a:latin typeface="Georgia" panose="02040502050405020303" pitchFamily="18" charset="0"/>
              </a:rPr>
              <a:t>Value_Eur</a:t>
            </a:r>
            <a:r>
              <a:rPr lang="en-US" sz="2000" dirty="0">
                <a:latin typeface="Georgia" panose="02040502050405020303" pitchFamily="18" charset="0"/>
              </a:rPr>
              <a:t>' significantly impact players' ratings, as identified through statistical feature selection.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DEEE0-20C3-5AEA-CFA6-F7C2FF0AD1F3}"/>
              </a:ext>
            </a:extLst>
          </p:cNvPr>
          <p:cNvSpPr txBox="1"/>
          <p:nvPr/>
        </p:nvSpPr>
        <p:spPr>
          <a:xfrm>
            <a:off x="5378245" y="46243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Model Performance:</a:t>
            </a:r>
          </a:p>
          <a:p>
            <a:pPr lvl="1">
              <a:buBlip>
                <a:blip r:embed="rId4"/>
              </a:buBlip>
            </a:pPr>
            <a:r>
              <a:rPr lang="en-US" dirty="0">
                <a:latin typeface="Georgia" panose="02040502050405020303" pitchFamily="18" charset="0"/>
              </a:rPr>
              <a:t>Achieved an R-squared of 0.838, validating the model's predictive accuracy.</a:t>
            </a:r>
          </a:p>
          <a:p>
            <a:pPr lvl="1">
              <a:buBlip>
                <a:blip r:embed="rId4"/>
              </a:buBlip>
            </a:pPr>
            <a:r>
              <a:rPr lang="en-US" dirty="0">
                <a:latin typeface="Georgia" panose="02040502050405020303" pitchFamily="18" charset="0"/>
              </a:rPr>
              <a:t>Cross-validation confirmed model consistency with an average R-squared of 0.952.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5A24C-BD88-A161-F838-3CCFBE2EB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8" y="3534638"/>
            <a:ext cx="3965757" cy="29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2334CC-6779-D0F2-377B-D6B1FDE03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02" y="2330245"/>
            <a:ext cx="4211253" cy="3158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C754E-B117-114C-0A25-0ADFE41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49890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Kristen ITC" panose="03050502040202030202" pitchFamily="66" charset="0"/>
              </a:rPr>
              <a:t> 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08D6-D2F2-304A-E8D1-2A876B13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45" y="1872874"/>
            <a:ext cx="7597707" cy="473440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b="1" dirty="0"/>
              <a:t>Summary of Findings:</a:t>
            </a:r>
          </a:p>
          <a:p>
            <a:pPr lvl="1" algn="just">
              <a:lnSpc>
                <a:spcPct val="120000"/>
              </a:lnSpc>
              <a:buBlip>
                <a:blip r:embed="rId4"/>
              </a:buBlip>
            </a:pPr>
            <a:r>
              <a:rPr lang="en-US" sz="2100" dirty="0">
                <a:latin typeface="Georgia" panose="02040502050405020303" pitchFamily="18" charset="0"/>
              </a:rPr>
              <a:t>Successfully identified key predictors of player performance, with 'Potential' and '</a:t>
            </a:r>
            <a:r>
              <a:rPr lang="en-US" sz="2100" dirty="0" err="1">
                <a:latin typeface="Georgia" panose="02040502050405020303" pitchFamily="18" charset="0"/>
              </a:rPr>
              <a:t>Value_Eur</a:t>
            </a:r>
            <a:r>
              <a:rPr lang="en-US" sz="2100" dirty="0">
                <a:latin typeface="Georgia" panose="02040502050405020303" pitchFamily="18" charset="0"/>
              </a:rPr>
              <a:t>' being top influences.</a:t>
            </a:r>
          </a:p>
          <a:p>
            <a:pPr lvl="1" algn="just">
              <a:lnSpc>
                <a:spcPct val="120000"/>
              </a:lnSpc>
              <a:buBlip>
                <a:blip r:embed="rId4"/>
              </a:buBlip>
            </a:pPr>
            <a:r>
              <a:rPr lang="en-US" sz="2100" dirty="0">
                <a:latin typeface="Georgia" panose="02040502050405020303" pitchFamily="18" charset="0"/>
              </a:rPr>
              <a:t>Achieved a robust model with an R-squared of 0.838, demonstrating strong predictive power.</a:t>
            </a:r>
            <a:endParaRPr lang="en-IN" sz="2100" dirty="0">
              <a:latin typeface="Georgia" panose="0204050205040502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IN" b="1" dirty="0"/>
              <a:t>Significance:</a:t>
            </a:r>
          </a:p>
          <a:p>
            <a:pPr lvl="1" algn="just">
              <a:lnSpc>
                <a:spcPct val="120000"/>
              </a:lnSpc>
              <a:buBlip>
                <a:blip r:embed="rId4"/>
              </a:buBlip>
            </a:pPr>
            <a:r>
              <a:rPr lang="en-US" sz="2100" dirty="0">
                <a:latin typeface="Georgia" panose="02040502050405020303" pitchFamily="18" charset="0"/>
              </a:rPr>
              <a:t>These insights empower sports professionals to make data-driven decisions, enhancing player recruitment and team strategy.</a:t>
            </a:r>
            <a:endParaRPr lang="en-IN" sz="2100" dirty="0">
              <a:latin typeface="Georgia" panose="0204050205040502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IN" b="1" dirty="0"/>
              <a:t>Practical Applications:</a:t>
            </a:r>
          </a:p>
          <a:p>
            <a:pPr lvl="1" algn="just">
              <a:lnSpc>
                <a:spcPct val="120000"/>
              </a:lnSpc>
              <a:buBlip>
                <a:blip r:embed="rId4"/>
              </a:buBlip>
            </a:pPr>
            <a:r>
              <a:rPr lang="en-US" sz="2100" dirty="0">
                <a:latin typeface="Georgia" panose="02040502050405020303" pitchFamily="18" charset="0"/>
              </a:rPr>
              <a:t>Potential integration into sports analytics software for real-time player evaluation.</a:t>
            </a:r>
            <a:endParaRPr lang="en-IN" sz="2100" dirty="0">
              <a:latin typeface="Georgia" panose="0204050205040502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IN" b="1" dirty="0"/>
              <a:t>Future Work:</a:t>
            </a:r>
          </a:p>
          <a:p>
            <a:pPr lvl="1" algn="just">
              <a:lnSpc>
                <a:spcPct val="120000"/>
              </a:lnSpc>
              <a:buBlip>
                <a:blip r:embed="rId4"/>
              </a:buBlip>
            </a:pPr>
            <a:r>
              <a:rPr lang="en-US" sz="2000" dirty="0">
                <a:latin typeface="Georgia" panose="02040502050405020303" pitchFamily="18" charset="0"/>
              </a:rPr>
              <a:t>Explore incorporating dynamic performance data and advanced predictive algorithms.</a:t>
            </a:r>
          </a:p>
          <a:p>
            <a:pPr lvl="1" algn="just">
              <a:lnSpc>
                <a:spcPct val="120000"/>
              </a:lnSpc>
              <a:buBlip>
                <a:blip r:embed="rId4"/>
              </a:buBlip>
            </a:pPr>
            <a:r>
              <a:rPr lang="en-US" sz="2100" dirty="0">
                <a:latin typeface="Georgia" panose="02040502050405020303" pitchFamily="18" charset="0"/>
              </a:rPr>
              <a:t>Investigate model applications in other sports.</a:t>
            </a:r>
            <a:endParaRPr lang="en-IN" sz="2100" dirty="0">
              <a:latin typeface="Georgia" panose="0204050205040502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IN" b="1" dirty="0"/>
              <a:t>Call to Action:</a:t>
            </a:r>
          </a:p>
          <a:p>
            <a:pPr lvl="1" algn="just">
              <a:lnSpc>
                <a:spcPct val="120000"/>
              </a:lnSpc>
              <a:buBlip>
                <a:blip r:embed="rId4"/>
              </a:buBlip>
            </a:pPr>
            <a:r>
              <a:rPr lang="en-US" dirty="0">
                <a:latin typeface="Georgia" panose="02040502050405020303" pitchFamily="18" charset="0"/>
              </a:rPr>
              <a:t>Leverage this model in your analytical strategies and contribute to its evolution.</a:t>
            </a:r>
          </a:p>
        </p:txBody>
      </p:sp>
    </p:spTree>
    <p:extLst>
      <p:ext uri="{BB962C8B-B14F-4D97-AF65-F5344CB8AC3E}">
        <p14:creationId xmlns:p14="http://schemas.microsoft.com/office/powerpoint/2010/main" val="317793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40085B-B095-C72E-8575-E35E817208DA}"/>
              </a:ext>
            </a:extLst>
          </p:cNvPr>
          <p:cNvSpPr txBox="1"/>
          <p:nvPr/>
        </p:nvSpPr>
        <p:spPr>
          <a:xfrm>
            <a:off x="3205316" y="2967335"/>
            <a:ext cx="5781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75000"/>
                  </a:schemeClr>
                </a:solidFill>
                <a:latin typeface="Kristen ITC" panose="03050502040202030202" pitchFamily="66" charset="0"/>
                <a:cs typeface="Dubai Medium" panose="020B0603030403030204" pitchFamily="34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20778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</TotalTime>
  <Words>390</Words>
  <Application>Microsoft Office PowerPoint</Application>
  <PresentationFormat>Widescreen</PresentationFormat>
  <Paragraphs>59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Dubai Medium</vt:lpstr>
      <vt:lpstr>Georgia</vt:lpstr>
      <vt:lpstr>Kristen ITC</vt:lpstr>
      <vt:lpstr>Vapor Trail</vt:lpstr>
      <vt:lpstr>PowerPoint Presentation</vt:lpstr>
      <vt:lpstr> Introduction </vt:lpstr>
      <vt:lpstr> Dataset Overview </vt:lpstr>
      <vt:lpstr> Methodology Overview</vt:lpstr>
      <vt:lpstr>Key Findings</vt:lpstr>
      <vt:lpstr> Conclusion &amp;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Anmol Singh</cp:lastModifiedBy>
  <cp:revision>31</cp:revision>
  <dcterms:created xsi:type="dcterms:W3CDTF">2024-04-27T11:08:45Z</dcterms:created>
  <dcterms:modified xsi:type="dcterms:W3CDTF">2024-05-03T08:30:36Z</dcterms:modified>
</cp:coreProperties>
</file>