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be17ae9b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be17ae9b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be17ae9b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be17ae9b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be17ae9b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be17ae9b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44500"/>
            <a:ext cx="5233200" cy="26424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t>3 Types Of Cloud Service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Pflug</a:t>
            </a:r>
            <a:br>
              <a:rPr lang="en"/>
            </a:br>
            <a:r>
              <a:rPr lang="en"/>
              <a:t>Quentin Bullock</a:t>
            </a:r>
            <a:endParaRPr/>
          </a:p>
          <a:p>
            <a:pPr indent="0" lvl="0" marL="0" rtl="0" algn="l">
              <a:spcBef>
                <a:spcPts val="0"/>
              </a:spcBef>
              <a:spcAft>
                <a:spcPts val="0"/>
              </a:spcAft>
              <a:buNone/>
            </a:pPr>
            <a:r>
              <a:rPr lang="en"/>
              <a:t>Pamela Soulis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IaaS(Infrastructure as a service)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 IaaS provider will give you access to Servers and Networking firewalls on a pay as you go basis.</a:t>
            </a:r>
            <a:endParaRPr/>
          </a:p>
          <a:p>
            <a:pPr indent="-311150" lvl="0" marL="457200" rtl="0" algn="l">
              <a:spcBef>
                <a:spcPts val="0"/>
              </a:spcBef>
              <a:spcAft>
                <a:spcPts val="0"/>
              </a:spcAft>
              <a:buSzPts val="1300"/>
              <a:buChar char="-"/>
            </a:pPr>
            <a:r>
              <a:rPr lang="en"/>
              <a:t>The main benefit of this service is the flexibility of the scaling. You don’t have to worry about unnecessary expenses and managing your own servers. You are responsible for maintaining your own software.</a:t>
            </a:r>
            <a:endParaRPr/>
          </a:p>
          <a:p>
            <a:pPr indent="-311150" lvl="0" marL="457200" rtl="0" algn="l">
              <a:spcBef>
                <a:spcPts val="0"/>
              </a:spcBef>
              <a:spcAft>
                <a:spcPts val="0"/>
              </a:spcAft>
              <a:buSzPts val="1300"/>
              <a:buChar char="-"/>
            </a:pPr>
            <a:r>
              <a:rPr lang="en"/>
              <a:t>An example of an IaaS provider is Azure.</a:t>
            </a:r>
            <a:endParaRPr/>
          </a:p>
          <a:p>
            <a:pPr indent="-311150" lvl="0" marL="457200" rtl="0" algn="l">
              <a:spcBef>
                <a:spcPts val="0"/>
              </a:spcBef>
              <a:spcAft>
                <a:spcPts val="0"/>
              </a:spcAft>
              <a:buSzPts val="1300"/>
              <a:buChar char="-"/>
            </a:pPr>
            <a:r>
              <a:rPr lang="en"/>
              <a:t>Real life example:</a:t>
            </a:r>
            <a:endParaRPr/>
          </a:p>
          <a:p>
            <a:pPr indent="-298450" lvl="1" marL="914400" rtl="0" algn="l">
              <a:spcBef>
                <a:spcPts val="0"/>
              </a:spcBef>
              <a:spcAft>
                <a:spcPts val="0"/>
              </a:spcAft>
              <a:buSzPts val="1100"/>
              <a:buChar char="-"/>
            </a:pPr>
            <a:r>
              <a:rPr lang="en"/>
              <a:t>A development team is trying to test and deploy a new product ASAP(ie highly trafficked website). Services like azure allow the team to quickly scale up their servers(vertically and horizontally) without having to spend a lot of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(Platform As A Service)</a:t>
            </a:r>
            <a:endParaRPr/>
          </a:p>
        </p:txBody>
      </p:sp>
      <p:sp>
        <p:nvSpPr>
          <p:cNvPr id="290" name="Google Shape;290;p15"/>
          <p:cNvSpPr txBox="1"/>
          <p:nvPr>
            <p:ph idx="1" type="body"/>
          </p:nvPr>
        </p:nvSpPr>
        <p:spPr>
          <a:xfrm>
            <a:off x="1234100" y="1390675"/>
            <a:ext cx="6669300" cy="15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202122"/>
                </a:solidFill>
                <a:highlight>
                  <a:srgbClr val="FFFFFF"/>
                </a:highlight>
                <a:latin typeface="Arial"/>
                <a:ea typeface="Arial"/>
                <a:cs typeface="Arial"/>
                <a:sym typeface="Arial"/>
              </a:rPr>
              <a:t>Applications as input =&gt; Managed infrastructure as output.</a:t>
            </a:r>
            <a:endParaRPr b="1" sz="1750">
              <a:solidFill>
                <a:srgbClr val="202122"/>
              </a:solidFill>
              <a:highlight>
                <a:srgbClr val="FFFFFF"/>
              </a:highlight>
              <a:latin typeface="Arial"/>
              <a:ea typeface="Arial"/>
              <a:cs typeface="Arial"/>
              <a:sym typeface="Arial"/>
            </a:endParaRPr>
          </a:p>
          <a:p>
            <a:pPr indent="0" lvl="0" marL="0" rtl="0" algn="l">
              <a:spcBef>
                <a:spcPts val="1600"/>
              </a:spcBef>
              <a:spcAft>
                <a:spcPts val="0"/>
              </a:spcAft>
              <a:buNone/>
            </a:pPr>
            <a:r>
              <a:rPr b="1" lang="en" sz="1750">
                <a:solidFill>
                  <a:srgbClr val="1D1D1D"/>
                </a:solidFill>
                <a:highlight>
                  <a:srgbClr val="FFFFFF"/>
                </a:highlight>
                <a:latin typeface="Arial"/>
                <a:ea typeface="Arial"/>
                <a:cs typeface="Arial"/>
                <a:sym typeface="Arial"/>
              </a:rPr>
              <a:t>PaaS provides a platform for software creation.</a:t>
            </a:r>
            <a:endParaRPr b="1" sz="1450">
              <a:solidFill>
                <a:srgbClr val="202122"/>
              </a:solidFill>
              <a:highlight>
                <a:srgbClr val="FFFFFF"/>
              </a:highlight>
              <a:latin typeface="Arial"/>
              <a:ea typeface="Arial"/>
              <a:cs typeface="Arial"/>
              <a:sym typeface="Arial"/>
            </a:endParaRPr>
          </a:p>
          <a:p>
            <a:pPr indent="0" lvl="0" marL="0" rtl="0" algn="l">
              <a:spcBef>
                <a:spcPts val="1600"/>
              </a:spcBef>
              <a:spcAft>
                <a:spcPts val="0"/>
              </a:spcAft>
              <a:buNone/>
            </a:pPr>
            <a:r>
              <a:rPr b="1" lang="en" sz="1650">
                <a:solidFill>
                  <a:srgbClr val="202122"/>
                </a:solidFill>
                <a:highlight>
                  <a:srgbClr val="FFFFFF"/>
                </a:highlight>
                <a:latin typeface="Arial"/>
                <a:ea typeface="Arial"/>
                <a:cs typeface="Arial"/>
                <a:sym typeface="Arial"/>
              </a:rPr>
              <a:t>Customizing</a:t>
            </a:r>
            <a:r>
              <a:rPr lang="en" sz="1200">
                <a:solidFill>
                  <a:srgbClr val="000000"/>
                </a:solidFill>
                <a:latin typeface="Arial"/>
                <a:ea typeface="Arial"/>
                <a:cs typeface="Arial"/>
                <a:sym typeface="Arial"/>
              </a:rPr>
              <a:t>✅</a:t>
            </a:r>
            <a:endParaRPr b="1" sz="1650">
              <a:solidFill>
                <a:srgbClr val="202122"/>
              </a:solidFill>
              <a:highlight>
                <a:srgbClr val="FFFFFF"/>
              </a:highlight>
              <a:latin typeface="Arial"/>
              <a:ea typeface="Arial"/>
              <a:cs typeface="Arial"/>
              <a:sym typeface="Arial"/>
            </a:endParaRPr>
          </a:p>
          <a:p>
            <a:pPr indent="0" lvl="0" marL="0" rtl="0" algn="l">
              <a:spcBef>
                <a:spcPts val="1600"/>
              </a:spcBef>
              <a:spcAft>
                <a:spcPts val="0"/>
              </a:spcAft>
              <a:buNone/>
            </a:pPr>
            <a:r>
              <a:rPr b="1" lang="en" sz="1650">
                <a:solidFill>
                  <a:srgbClr val="202122"/>
                </a:solidFill>
                <a:highlight>
                  <a:srgbClr val="FFFFFF"/>
                </a:highlight>
                <a:latin typeface="Arial"/>
                <a:ea typeface="Arial"/>
                <a:cs typeface="Arial"/>
                <a:sym typeface="Arial"/>
              </a:rPr>
              <a:t>Maintenance⛔</a:t>
            </a:r>
            <a:endParaRPr b="1" sz="1650">
              <a:solidFill>
                <a:srgbClr val="202122"/>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650">
              <a:solidFill>
                <a:srgbClr val="202122"/>
              </a:solidFill>
              <a:highlight>
                <a:srgbClr val="FFFFFF"/>
              </a:highlight>
              <a:latin typeface="Arial"/>
              <a:ea typeface="Arial"/>
              <a:cs typeface="Arial"/>
              <a:sym typeface="Arial"/>
            </a:endParaRPr>
          </a:p>
          <a:p>
            <a:pPr indent="0" lvl="0" marL="0" rtl="0" algn="l">
              <a:spcBef>
                <a:spcPts val="1600"/>
              </a:spcBef>
              <a:spcAft>
                <a:spcPts val="1600"/>
              </a:spcAft>
              <a:buNone/>
            </a:pPr>
            <a:r>
              <a:rPr lang="en" sz="1050">
                <a:solidFill>
                  <a:srgbClr val="202122"/>
                </a:solidFill>
                <a:highlight>
                  <a:srgbClr val="FFFFFF"/>
                </a:highlight>
                <a:latin typeface="Arial"/>
                <a:ea typeface="Arial"/>
                <a:cs typeface="Arial"/>
                <a:sym typeface="Arial"/>
              </a:rPr>
              <a:t>_ </a:t>
            </a:r>
            <a:endParaRPr sz="1050">
              <a:solidFill>
                <a:srgbClr val="202122"/>
              </a:solidFill>
              <a:highlight>
                <a:srgbClr val="FFFFFF"/>
              </a:highlight>
              <a:latin typeface="Arial"/>
              <a:ea typeface="Arial"/>
              <a:cs typeface="Arial"/>
              <a:sym typeface="Arial"/>
            </a:endParaRPr>
          </a:p>
        </p:txBody>
      </p:sp>
      <p:pic>
        <p:nvPicPr>
          <p:cNvPr descr="Salesforce Heroku Reviews 2020: Details, Pricing, &amp; Features | G2" id="291" name="Google Shape;291;p15"/>
          <p:cNvPicPr preferRelativeResize="0"/>
          <p:nvPr/>
        </p:nvPicPr>
        <p:blipFill>
          <a:blip r:embed="rId3">
            <a:alphaModFix/>
          </a:blip>
          <a:stretch>
            <a:fillRect/>
          </a:stretch>
        </p:blipFill>
        <p:spPr>
          <a:xfrm>
            <a:off x="1193738" y="3693000"/>
            <a:ext cx="2605434" cy="1369950"/>
          </a:xfrm>
          <a:prstGeom prst="rect">
            <a:avLst/>
          </a:prstGeom>
          <a:noFill/>
          <a:ln>
            <a:noFill/>
          </a:ln>
        </p:spPr>
      </p:pic>
      <p:pic>
        <p:nvPicPr>
          <p:cNvPr descr="Azure App Service" id="292" name="Google Shape;292;p15"/>
          <p:cNvPicPr preferRelativeResize="0"/>
          <p:nvPr/>
        </p:nvPicPr>
        <p:blipFill>
          <a:blip r:embed="rId4">
            <a:alphaModFix/>
          </a:blip>
          <a:stretch>
            <a:fillRect/>
          </a:stretch>
        </p:blipFill>
        <p:spPr>
          <a:xfrm>
            <a:off x="4087915" y="3693000"/>
            <a:ext cx="1369954" cy="1369950"/>
          </a:xfrm>
          <a:prstGeom prst="rect">
            <a:avLst/>
          </a:prstGeom>
          <a:noFill/>
          <a:ln>
            <a:noFill/>
          </a:ln>
        </p:spPr>
      </p:pic>
      <p:pic>
        <p:nvPicPr>
          <p:cNvPr descr="AWS Elastic Beanstalk – Deploy Web Applications" id="293" name="Google Shape;293;p15"/>
          <p:cNvPicPr preferRelativeResize="0"/>
          <p:nvPr/>
        </p:nvPicPr>
        <p:blipFill>
          <a:blip r:embed="rId5">
            <a:alphaModFix/>
          </a:blip>
          <a:stretch>
            <a:fillRect/>
          </a:stretch>
        </p:blipFill>
        <p:spPr>
          <a:xfrm>
            <a:off x="6605522" y="3705596"/>
            <a:ext cx="1344740" cy="1344736"/>
          </a:xfrm>
          <a:prstGeom prst="rect">
            <a:avLst/>
          </a:prstGeom>
          <a:noFill/>
          <a:ln>
            <a:noFill/>
          </a:ln>
        </p:spPr>
      </p:pic>
      <p:sp>
        <p:nvSpPr>
          <p:cNvPr id="294" name="Google Shape;294;p15"/>
          <p:cNvSpPr txBox="1"/>
          <p:nvPr/>
        </p:nvSpPr>
        <p:spPr>
          <a:xfrm>
            <a:off x="3074000" y="2445825"/>
            <a:ext cx="607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Example:</a:t>
            </a:r>
            <a:br>
              <a:rPr lang="en">
                <a:latin typeface="Nunito"/>
                <a:ea typeface="Nunito"/>
                <a:cs typeface="Nunito"/>
                <a:sym typeface="Nunito"/>
              </a:rPr>
            </a:br>
            <a:r>
              <a:rPr lang="en">
                <a:latin typeface="Nunito"/>
                <a:ea typeface="Nunito"/>
                <a:cs typeface="Nunito"/>
                <a:sym typeface="Nunito"/>
              </a:rPr>
              <a:t>Your buddy has the next great App idea.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Instead of needing a team of people to get an MVP out, they can learn javascript and deploy it from their garage on a Saturday.</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 Software as a Service</a:t>
            </a:r>
            <a:endParaRPr/>
          </a:p>
        </p:txBody>
      </p:sp>
      <p:sp>
        <p:nvSpPr>
          <p:cNvPr id="300" name="Google Shape;300;p16"/>
          <p:cNvSpPr txBox="1"/>
          <p:nvPr>
            <p:ph idx="1" type="body"/>
          </p:nvPr>
        </p:nvSpPr>
        <p:spPr>
          <a:xfrm>
            <a:off x="442350" y="1597875"/>
            <a:ext cx="8147400" cy="30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sits on top of the cloud stack of services: users can connect to and use cloud-based apps over the internet</a:t>
            </a:r>
            <a:endParaRPr/>
          </a:p>
          <a:p>
            <a:pPr indent="-311150" lvl="0" marL="457200" rtl="0" algn="l">
              <a:spcBef>
                <a:spcPts val="1600"/>
              </a:spcBef>
              <a:spcAft>
                <a:spcPts val="0"/>
              </a:spcAft>
              <a:buSzPts val="1300"/>
              <a:buChar char="●"/>
            </a:pPr>
            <a:r>
              <a:rPr lang="en"/>
              <a:t>With SaaS, software can be quickly deployed, since it’s already installed on the cloud server</a:t>
            </a:r>
            <a:endParaRPr/>
          </a:p>
          <a:p>
            <a:pPr indent="-311150" lvl="0" marL="457200" rtl="0" algn="l">
              <a:spcBef>
                <a:spcPts val="0"/>
              </a:spcBef>
              <a:spcAft>
                <a:spcPts val="0"/>
              </a:spcAft>
              <a:buSzPts val="1300"/>
              <a:buChar char="●"/>
            </a:pPr>
            <a:r>
              <a:rPr lang="en"/>
              <a:t>Less expensive and time consuming for companies to pay for software</a:t>
            </a:r>
            <a:endParaRPr/>
          </a:p>
          <a:p>
            <a:pPr indent="-311150" lvl="0" marL="457200" rtl="0" algn="l">
              <a:spcBef>
                <a:spcPts val="0"/>
              </a:spcBef>
              <a:spcAft>
                <a:spcPts val="0"/>
              </a:spcAft>
              <a:buSzPts val="1300"/>
              <a:buChar char="●"/>
            </a:pPr>
            <a:r>
              <a:rPr lang="en"/>
              <a:t>Users pay for exactly what they need and don’t have to maintain the software</a:t>
            </a:r>
            <a:endParaRPr/>
          </a:p>
          <a:p>
            <a:pPr indent="-311150" lvl="0" marL="457200" rtl="0" algn="l">
              <a:spcBef>
                <a:spcPts val="0"/>
              </a:spcBef>
              <a:spcAft>
                <a:spcPts val="0"/>
              </a:spcAft>
              <a:buSzPts val="1300"/>
              <a:buChar char="●"/>
            </a:pPr>
            <a:r>
              <a:rPr b="1" lang="en"/>
              <a:t>Example:</a:t>
            </a:r>
            <a:r>
              <a:rPr lang="en"/>
              <a:t> An organization that lacks the resources to buy/deploy/maintain hardware and software can rent  productivity apps (email, collaboration, calendaring) and business apps (CRM). The workforce then has access to SaaS apps from any device with Internet connection.</a:t>
            </a:r>
            <a:endParaRPr/>
          </a:p>
          <a:p>
            <a:pPr indent="-311150" lvl="0" marL="457200" rtl="0" algn="l">
              <a:spcBef>
                <a:spcPts val="0"/>
              </a:spcBef>
              <a:spcAft>
                <a:spcPts val="0"/>
              </a:spcAft>
              <a:buSzPts val="1300"/>
              <a:buChar char="●"/>
            </a:pPr>
            <a:r>
              <a:rPr b="1" lang="en"/>
              <a:t>Public Cloud situation</a:t>
            </a:r>
            <a:r>
              <a:rPr lang="en"/>
              <a:t>: software /infrastructure is owned and managed by cloud provider </a:t>
            </a:r>
            <a:endParaRPr/>
          </a:p>
        </p:txBody>
      </p:sp>
      <p:pic>
        <p:nvPicPr>
          <p:cNvPr id="301" name="Google Shape;301;p16"/>
          <p:cNvPicPr preferRelativeResize="0"/>
          <p:nvPr/>
        </p:nvPicPr>
        <p:blipFill>
          <a:blip r:embed="rId3">
            <a:alphaModFix/>
          </a:blip>
          <a:stretch>
            <a:fillRect/>
          </a:stretch>
        </p:blipFill>
        <p:spPr>
          <a:xfrm>
            <a:off x="327275" y="4205500"/>
            <a:ext cx="1339226" cy="75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