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b56677af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b56677a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b56677a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b56677a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b56677a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b56677a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b56677a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b56677a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Software as a service is a full software application that can be used, usually with a subscription to the service but sometime freely to an extent, through cloud applications. Providers supply the application, storage space, and any other required elements for the software to run. Users only need to connect to the application interface over the internet to access the software</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accent1"/>
                </a:solidFill>
                <a:latin typeface="Lato"/>
                <a:ea typeface="Lato"/>
                <a:cs typeface="Lato"/>
                <a:sym typeface="Lato"/>
              </a:rPr>
              <a:t>Hybrid Advantages: Data Security, allows outward facing public side for applications to be used by a range of people and an inward facing private side for the business to keep their secrets safe and in their own control</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zure.microsoft.com/en-us/overview/what-is-iaas/"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Computing Services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Kirti Patel, Noah Funtanilla, Josh Bertrand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a Service (IaaS)</a:t>
            </a:r>
            <a:endParaRPr/>
          </a:p>
          <a:p>
            <a:pPr indent="0" lvl="0" marL="0" rtl="0" algn="l">
              <a:spcBef>
                <a:spcPts val="0"/>
              </a:spcBef>
              <a:spcAft>
                <a:spcPts val="0"/>
              </a:spcAft>
              <a:buNone/>
            </a:pPr>
            <a:r>
              <a:rPr b="0" lang="en" sz="1100" u="sng">
                <a:solidFill>
                  <a:schemeClr val="hlink"/>
                </a:solidFill>
                <a:latin typeface="Arial"/>
                <a:ea typeface="Arial"/>
                <a:cs typeface="Arial"/>
                <a:sym typeface="Arial"/>
                <a:hlinkClick r:id="rId3"/>
              </a:rPr>
              <a:t>https://azure.microsoft.com/en-us/overview/what-is-iaas/</a:t>
            </a:r>
            <a:endParaRPr/>
          </a:p>
        </p:txBody>
      </p:sp>
      <p:sp>
        <p:nvSpPr>
          <p:cNvPr id="93" name="Google Shape;93;p14"/>
          <p:cNvSpPr txBox="1"/>
          <p:nvPr>
            <p:ph idx="1" type="body"/>
          </p:nvPr>
        </p:nvSpPr>
        <p:spPr>
          <a:xfrm>
            <a:off x="729450" y="2078875"/>
            <a:ext cx="7688700" cy="280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IT infrastructure is cloud based:</a:t>
            </a:r>
            <a:endParaRPr/>
          </a:p>
          <a:p>
            <a:pPr indent="-298450" lvl="1" marL="914400" rtl="0" algn="l">
              <a:spcBef>
                <a:spcPts val="0"/>
              </a:spcBef>
              <a:spcAft>
                <a:spcPts val="0"/>
              </a:spcAft>
              <a:buSzPts val="1100"/>
              <a:buChar char="○"/>
            </a:pPr>
            <a:r>
              <a:rPr lang="en"/>
              <a:t>Servers</a:t>
            </a:r>
            <a:endParaRPr/>
          </a:p>
          <a:p>
            <a:pPr indent="-298450" lvl="1" marL="914400" rtl="0" algn="l">
              <a:spcBef>
                <a:spcPts val="0"/>
              </a:spcBef>
              <a:spcAft>
                <a:spcPts val="0"/>
              </a:spcAft>
              <a:buSzPts val="1100"/>
              <a:buChar char="○"/>
            </a:pPr>
            <a:r>
              <a:rPr lang="en"/>
              <a:t>Virtual machines</a:t>
            </a:r>
            <a:endParaRPr/>
          </a:p>
          <a:p>
            <a:pPr indent="-298450" lvl="1" marL="914400" rtl="0" algn="l">
              <a:spcBef>
                <a:spcPts val="0"/>
              </a:spcBef>
              <a:spcAft>
                <a:spcPts val="0"/>
              </a:spcAft>
              <a:buSzPts val="1100"/>
              <a:buChar char="○"/>
            </a:pPr>
            <a:r>
              <a:rPr lang="en"/>
              <a:t>Networking</a:t>
            </a:r>
            <a:endParaRPr/>
          </a:p>
          <a:p>
            <a:pPr indent="-311150" lvl="0" marL="457200" rtl="0" algn="l">
              <a:spcBef>
                <a:spcPts val="0"/>
              </a:spcBef>
              <a:spcAft>
                <a:spcPts val="0"/>
              </a:spcAft>
              <a:buSzPts val="1300"/>
              <a:buChar char="●"/>
            </a:pPr>
            <a:r>
              <a:rPr lang="en"/>
              <a:t>The service provider can pick and choose which service they want and how long they want it</a:t>
            </a:r>
            <a:endParaRPr/>
          </a:p>
          <a:p>
            <a:pPr indent="-311150" lvl="0" marL="457200" rtl="0" algn="l">
              <a:spcBef>
                <a:spcPts val="0"/>
              </a:spcBef>
              <a:spcAft>
                <a:spcPts val="0"/>
              </a:spcAft>
              <a:buSzPts val="1300"/>
              <a:buChar char="●"/>
            </a:pPr>
            <a:r>
              <a:rPr lang="en"/>
              <a:t>Don’t have to care for physical hardware</a:t>
            </a:r>
            <a:endParaRPr/>
          </a:p>
          <a:p>
            <a:pPr indent="-311150" lvl="0" marL="457200" rtl="0" algn="l">
              <a:spcBef>
                <a:spcPts val="0"/>
              </a:spcBef>
              <a:spcAft>
                <a:spcPts val="0"/>
              </a:spcAft>
              <a:buSzPts val="1300"/>
              <a:buChar char="●"/>
            </a:pPr>
            <a:r>
              <a:rPr lang="en"/>
              <a:t>Good for Web Application development</a:t>
            </a:r>
            <a:endParaRPr/>
          </a:p>
          <a:p>
            <a:pPr indent="-298450" lvl="1" marL="914400" rtl="0" algn="l">
              <a:spcBef>
                <a:spcPts val="0"/>
              </a:spcBef>
              <a:spcAft>
                <a:spcPts val="0"/>
              </a:spcAft>
              <a:buSzPts val="1100"/>
              <a:buChar char="○"/>
            </a:pPr>
            <a:r>
              <a:rPr lang="en"/>
              <a:t>S</a:t>
            </a:r>
            <a:r>
              <a:rPr lang="en"/>
              <a:t>torage</a:t>
            </a:r>
            <a:endParaRPr/>
          </a:p>
          <a:p>
            <a:pPr indent="-298450" lvl="1" marL="914400" rtl="0" algn="l">
              <a:spcBef>
                <a:spcPts val="0"/>
              </a:spcBef>
              <a:spcAft>
                <a:spcPts val="0"/>
              </a:spcAft>
              <a:buSzPts val="1100"/>
              <a:buChar char="○"/>
            </a:pPr>
            <a:r>
              <a:rPr lang="en"/>
              <a:t>Web and app servers</a:t>
            </a:r>
            <a:endParaRPr/>
          </a:p>
          <a:p>
            <a:pPr indent="-298450" lvl="1" marL="914400" rtl="0" algn="l">
              <a:spcBef>
                <a:spcPts val="0"/>
              </a:spcBef>
              <a:spcAft>
                <a:spcPts val="0"/>
              </a:spcAft>
              <a:buSzPts val="1100"/>
              <a:buChar char="○"/>
            </a:pPr>
            <a:r>
              <a:rPr lang="en"/>
              <a:t>Networking resources</a:t>
            </a:r>
            <a:endParaRPr/>
          </a:p>
          <a:p>
            <a:pPr indent="-311150" lvl="0" marL="457200" rtl="0" algn="l">
              <a:spcBef>
                <a:spcPts val="0"/>
              </a:spcBef>
              <a:spcAft>
                <a:spcPts val="0"/>
              </a:spcAft>
              <a:buSzPts val="1300"/>
              <a:buChar char="●"/>
            </a:pPr>
            <a:r>
              <a:rPr lang="en"/>
              <a:t>Public cloud</a:t>
            </a:r>
            <a:endParaRPr/>
          </a:p>
          <a:p>
            <a:pPr indent="-311150" lvl="0" marL="457200" rtl="0" algn="l">
              <a:spcBef>
                <a:spcPts val="0"/>
              </a:spcBef>
              <a:spcAft>
                <a:spcPts val="0"/>
              </a:spcAft>
              <a:buSzPts val="1300"/>
              <a:buChar char="●"/>
            </a:pPr>
            <a:r>
              <a:rPr lang="en"/>
              <a:t>Examples of IaaS with Public Cloud:</a:t>
            </a:r>
            <a:endParaRPr/>
          </a:p>
          <a:p>
            <a:pPr indent="-298450" lvl="1" marL="914400" rtl="0" algn="l">
              <a:spcBef>
                <a:spcPts val="0"/>
              </a:spcBef>
              <a:spcAft>
                <a:spcPts val="0"/>
              </a:spcAft>
              <a:buSzPts val="1100"/>
              <a:buChar char="○"/>
            </a:pPr>
            <a:r>
              <a:rPr lang="en"/>
              <a:t>Microsoft Azure  </a:t>
            </a:r>
            <a:endParaRPr/>
          </a:p>
        </p:txBody>
      </p:sp>
      <p:pic>
        <p:nvPicPr>
          <p:cNvPr id="94" name="Google Shape;94;p14"/>
          <p:cNvPicPr preferRelativeResize="0"/>
          <p:nvPr/>
        </p:nvPicPr>
        <p:blipFill>
          <a:blip r:embed="rId4">
            <a:alphaModFix/>
          </a:blip>
          <a:stretch>
            <a:fillRect/>
          </a:stretch>
        </p:blipFill>
        <p:spPr>
          <a:xfrm>
            <a:off x="5138475" y="3665400"/>
            <a:ext cx="3506231" cy="101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 as a Service (PaaS)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for developing, testing, delivering, and managing software apps</a:t>
            </a:r>
            <a:endParaRPr/>
          </a:p>
          <a:p>
            <a:pPr indent="-311150" lvl="0" marL="457200" rtl="0" algn="l">
              <a:spcBef>
                <a:spcPts val="0"/>
              </a:spcBef>
              <a:spcAft>
                <a:spcPts val="0"/>
              </a:spcAft>
              <a:buSzPts val="1300"/>
              <a:buChar char="●"/>
            </a:pPr>
            <a:r>
              <a:rPr lang="en"/>
              <a:t>Builds on virtualization technology (scale up/down)</a:t>
            </a:r>
            <a:endParaRPr/>
          </a:p>
          <a:p>
            <a:pPr indent="-311150" lvl="0" marL="457200" rtl="0" algn="l">
              <a:spcBef>
                <a:spcPts val="0"/>
              </a:spcBef>
              <a:spcAft>
                <a:spcPts val="0"/>
              </a:spcAft>
              <a:buSzPts val="1300"/>
              <a:buChar char="●"/>
            </a:pPr>
            <a:r>
              <a:rPr lang="en"/>
              <a:t>Integrates </a:t>
            </a:r>
            <a:r>
              <a:rPr lang="en"/>
              <a:t>web services</a:t>
            </a:r>
            <a:r>
              <a:rPr lang="en"/>
              <a:t> and databases</a:t>
            </a:r>
            <a:endParaRPr/>
          </a:p>
          <a:p>
            <a:pPr indent="-311150" lvl="0" marL="457200" rtl="0" algn="l">
              <a:spcBef>
                <a:spcPts val="0"/>
              </a:spcBef>
              <a:spcAft>
                <a:spcPts val="0"/>
              </a:spcAft>
              <a:buSzPts val="1300"/>
              <a:buChar char="●"/>
            </a:pPr>
            <a:r>
              <a:rPr lang="en"/>
              <a:t>Supported by:</a:t>
            </a:r>
            <a:endParaRPr/>
          </a:p>
          <a:p>
            <a:pPr indent="-298450" lvl="1" marL="914400" rtl="0" algn="l">
              <a:spcBef>
                <a:spcPts val="0"/>
              </a:spcBef>
              <a:spcAft>
                <a:spcPts val="0"/>
              </a:spcAft>
              <a:buSzPts val="1100"/>
              <a:buChar char="○"/>
            </a:pPr>
            <a:r>
              <a:rPr lang="en"/>
              <a:t>Microsoft Azure</a:t>
            </a:r>
            <a:endParaRPr/>
          </a:p>
          <a:p>
            <a:pPr indent="-298450" lvl="1" marL="914400" rtl="0" algn="l">
              <a:spcBef>
                <a:spcPts val="0"/>
              </a:spcBef>
              <a:spcAft>
                <a:spcPts val="0"/>
              </a:spcAft>
              <a:buSzPts val="1100"/>
              <a:buChar char="○"/>
            </a:pPr>
            <a:r>
              <a:rPr lang="en"/>
              <a:t>AWS Elastic Beanstalk</a:t>
            </a:r>
            <a:endParaRPr/>
          </a:p>
          <a:p>
            <a:pPr indent="-311150" lvl="0" marL="457200" rtl="0" algn="l">
              <a:spcBef>
                <a:spcPts val="0"/>
              </a:spcBef>
              <a:spcAft>
                <a:spcPts val="0"/>
              </a:spcAft>
              <a:buSzPts val="1300"/>
              <a:buChar char="●"/>
            </a:pPr>
            <a:r>
              <a:rPr lang="en"/>
              <a:t>Advantages:</a:t>
            </a:r>
            <a:endParaRPr/>
          </a:p>
          <a:p>
            <a:pPr indent="-298450" lvl="1" marL="914400" rtl="0" algn="l">
              <a:spcBef>
                <a:spcPts val="0"/>
              </a:spcBef>
              <a:spcAft>
                <a:spcPts val="0"/>
              </a:spcAft>
              <a:buSzPts val="1100"/>
              <a:buChar char="○"/>
            </a:pPr>
            <a:r>
              <a:rPr lang="en"/>
              <a:t>Cost efficient</a:t>
            </a:r>
            <a:endParaRPr/>
          </a:p>
          <a:p>
            <a:pPr indent="-298450" lvl="1" marL="914400" rtl="0" algn="l">
              <a:spcBef>
                <a:spcPts val="0"/>
              </a:spcBef>
              <a:spcAft>
                <a:spcPts val="0"/>
              </a:spcAft>
              <a:buSzPts val="1100"/>
              <a:buChar char="○"/>
            </a:pPr>
            <a:r>
              <a:rPr lang="en"/>
              <a:t>Promotes customization</a:t>
            </a:r>
            <a:endParaRPr/>
          </a:p>
          <a:p>
            <a:pPr indent="-298450" lvl="1" marL="914400" rtl="0" algn="l">
              <a:spcBef>
                <a:spcPts val="0"/>
              </a:spcBef>
              <a:spcAft>
                <a:spcPts val="0"/>
              </a:spcAft>
              <a:buSzPts val="1100"/>
              <a:buChar char="○"/>
            </a:pPr>
            <a:r>
              <a:rPr lang="en"/>
              <a:t>Less code</a:t>
            </a:r>
            <a:endParaRPr/>
          </a:p>
          <a:p>
            <a:pPr indent="-311150" lvl="0" marL="457200" rtl="0" algn="l">
              <a:spcBef>
                <a:spcPts val="0"/>
              </a:spcBef>
              <a:spcAft>
                <a:spcPts val="0"/>
              </a:spcAft>
              <a:buSzPts val="1300"/>
              <a:buChar char="●"/>
            </a:pPr>
            <a:r>
              <a:rPr lang="en"/>
              <a:t>Limitations:</a:t>
            </a:r>
            <a:endParaRPr/>
          </a:p>
          <a:p>
            <a:pPr indent="-298450" lvl="1" marL="914400" rtl="0" algn="l">
              <a:spcBef>
                <a:spcPts val="0"/>
              </a:spcBef>
              <a:spcAft>
                <a:spcPts val="0"/>
              </a:spcAft>
              <a:buSzPts val="1100"/>
              <a:buChar char="○"/>
            </a:pPr>
            <a:r>
              <a:rPr lang="en"/>
              <a:t>Data Security</a:t>
            </a:r>
            <a:endParaRPr/>
          </a:p>
          <a:p>
            <a:pPr indent="-298450" lvl="1" marL="914400" rtl="0" algn="l">
              <a:spcBef>
                <a:spcPts val="0"/>
              </a:spcBef>
              <a:spcAft>
                <a:spcPts val="0"/>
              </a:spcAft>
              <a:buSzPts val="1100"/>
              <a:buChar char="○"/>
            </a:pPr>
            <a:r>
              <a:rPr lang="en"/>
              <a:t>Runtime issues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t>
            </a:r>
            <a:r>
              <a:rPr lang="en">
                <a:solidFill>
                  <a:srgbClr val="000000"/>
                </a:solidFill>
              </a:rPr>
              <a:t>a</a:t>
            </a:r>
            <a:r>
              <a:rPr lang="en">
                <a:solidFill>
                  <a:srgbClr val="000000"/>
                </a:solidFill>
              </a:rPr>
              <a:t>S</a:t>
            </a:r>
            <a:r>
              <a:rPr lang="en"/>
              <a:t> (Software as a Service)</a:t>
            </a:r>
            <a:endParaRPr/>
          </a:p>
        </p:txBody>
      </p:sp>
      <p:sp>
        <p:nvSpPr>
          <p:cNvPr id="106" name="Google Shape;106;p16"/>
          <p:cNvSpPr txBox="1"/>
          <p:nvPr>
            <p:ph idx="1" type="body"/>
          </p:nvPr>
        </p:nvSpPr>
        <p:spPr>
          <a:xfrm>
            <a:off x="729450" y="2078875"/>
            <a:ext cx="7688700" cy="267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Software as a service are full software applications available on the web</a:t>
            </a:r>
            <a:endParaRPr/>
          </a:p>
          <a:p>
            <a:pPr indent="-311150" lvl="0" marL="457200" rtl="0" algn="l">
              <a:spcBef>
                <a:spcPts val="0"/>
              </a:spcBef>
              <a:spcAft>
                <a:spcPts val="0"/>
              </a:spcAft>
              <a:buSzPts val="1300"/>
              <a:buChar char="●"/>
            </a:pPr>
            <a:r>
              <a:rPr lang="en"/>
              <a:t>Examples of popular SaaS implementations </a:t>
            </a:r>
            <a:r>
              <a:rPr lang="en"/>
              <a:t>include:</a:t>
            </a:r>
            <a:endParaRPr/>
          </a:p>
          <a:p>
            <a:pPr indent="-298450" lvl="1" marL="914400" rtl="0" algn="l">
              <a:spcBef>
                <a:spcPts val="0"/>
              </a:spcBef>
              <a:spcAft>
                <a:spcPts val="0"/>
              </a:spcAft>
              <a:buSzPts val="1100"/>
              <a:buChar char="○"/>
            </a:pPr>
            <a:r>
              <a:rPr lang="en"/>
              <a:t>Microsoft Office suite</a:t>
            </a:r>
            <a:endParaRPr/>
          </a:p>
          <a:p>
            <a:pPr indent="-298450" lvl="1" marL="914400" rtl="0" algn="l">
              <a:spcBef>
                <a:spcPts val="0"/>
              </a:spcBef>
              <a:spcAft>
                <a:spcPts val="0"/>
              </a:spcAft>
              <a:buSzPts val="1100"/>
              <a:buChar char="○"/>
            </a:pPr>
            <a:r>
              <a:rPr lang="en"/>
              <a:t>Google application suite</a:t>
            </a:r>
            <a:endParaRPr/>
          </a:p>
          <a:p>
            <a:pPr indent="-311150" lvl="0" marL="457200" rtl="0" algn="l">
              <a:spcBef>
                <a:spcPts val="0"/>
              </a:spcBef>
              <a:spcAft>
                <a:spcPts val="0"/>
              </a:spcAft>
              <a:buSzPts val="1300"/>
              <a:buChar char="●"/>
            </a:pPr>
            <a:r>
              <a:rPr lang="en"/>
              <a:t>SaaS is a great option for both platforms because</a:t>
            </a:r>
            <a:endParaRPr/>
          </a:p>
          <a:p>
            <a:pPr indent="-298450" lvl="1" marL="914400" rtl="0" algn="l">
              <a:spcBef>
                <a:spcPts val="0"/>
              </a:spcBef>
              <a:spcAft>
                <a:spcPts val="0"/>
              </a:spcAft>
              <a:buSzPts val="1100"/>
              <a:buChar char="○"/>
            </a:pPr>
            <a:r>
              <a:rPr lang="en"/>
              <a:t>Allows easier file sharing and cooperation between team members</a:t>
            </a:r>
            <a:endParaRPr/>
          </a:p>
          <a:p>
            <a:pPr indent="-298450" lvl="1" marL="914400" rtl="0" algn="l">
              <a:spcBef>
                <a:spcPts val="0"/>
              </a:spcBef>
              <a:spcAft>
                <a:spcPts val="0"/>
              </a:spcAft>
              <a:buSzPts val="1100"/>
              <a:buChar char="○"/>
            </a:pPr>
            <a:r>
              <a:rPr lang="en"/>
              <a:t>Provides data backup </a:t>
            </a:r>
            <a:endParaRPr/>
          </a:p>
          <a:p>
            <a:pPr indent="-298450" lvl="1" marL="914400" rtl="0" algn="l">
              <a:spcBef>
                <a:spcPts val="0"/>
              </a:spcBef>
              <a:spcAft>
                <a:spcPts val="0"/>
              </a:spcAft>
              <a:buSzPts val="1100"/>
              <a:buChar char="○"/>
            </a:pPr>
            <a:r>
              <a:rPr lang="en"/>
              <a:t>Accessible on any device</a:t>
            </a:r>
            <a:endParaRPr/>
          </a:p>
          <a:p>
            <a:pPr indent="-311150" lvl="0" marL="457200" rtl="0" algn="l">
              <a:spcBef>
                <a:spcPts val="0"/>
              </a:spcBef>
              <a:spcAft>
                <a:spcPts val="0"/>
              </a:spcAft>
              <a:buSzPts val="1300"/>
              <a:buChar char="●"/>
            </a:pPr>
            <a:r>
              <a:rPr lang="en"/>
              <a:t>Public/Private/Hybrid</a:t>
            </a:r>
            <a:endParaRPr/>
          </a:p>
          <a:p>
            <a:pPr indent="-298450" lvl="1" marL="914400" rtl="0" algn="l">
              <a:spcBef>
                <a:spcPts val="0"/>
              </a:spcBef>
              <a:spcAft>
                <a:spcPts val="0"/>
              </a:spcAft>
              <a:buSzPts val="1100"/>
              <a:buChar char="○"/>
            </a:pPr>
            <a:r>
              <a:rPr lang="en"/>
              <a:t>For general use, a public cloud is best. 	</a:t>
            </a:r>
            <a:endParaRPr/>
          </a:p>
          <a:p>
            <a:pPr indent="-298450" lvl="1" marL="914400" rtl="0" algn="l">
              <a:spcBef>
                <a:spcPts val="0"/>
              </a:spcBef>
              <a:spcAft>
                <a:spcPts val="0"/>
              </a:spcAft>
              <a:buSzPts val="1100"/>
              <a:buChar char="○"/>
            </a:pPr>
            <a:r>
              <a:rPr lang="en"/>
              <a:t>For private business use, hybrid has many advantages.</a:t>
            </a:r>
            <a:endParaRPr/>
          </a:p>
          <a:p>
            <a:pPr indent="-311150" lvl="0" marL="457200" rtl="0" algn="l">
              <a:spcBef>
                <a:spcPts val="0"/>
              </a:spcBef>
              <a:spcAft>
                <a:spcPts val="0"/>
              </a:spcAft>
              <a:buSzPts val="1300"/>
              <a:buChar char="●"/>
            </a:pPr>
            <a:r>
              <a:rPr lang="en"/>
              <a:t>MS Azure offers Virtual Machines that can be created and used through the Azure platform. This particular service is on the public cloud.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