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zure.microsoft.com/services/kubernetes-service/" TargetMode="External"/><Relationship Id="rId3" Type="http://schemas.openxmlformats.org/officeDocument/2006/relationships/hyperlink" Target="https://azure.microsoft.com/services/application-gateway/" TargetMode="External"/><Relationship Id="rId4" Type="http://schemas.openxmlformats.org/officeDocument/2006/relationships/hyperlink" Target="https://docs.microsoft.com/en-us/azure/azure-resource-manager/resource-group-overview"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b584b69c5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b584b69c5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b584b69c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b584b69c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b584b69c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b584b69c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b584b69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b584b69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b584b69c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b584b69c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b584b69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b584b69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rgbClr val="4C4C51"/>
                </a:solidFill>
                <a:highlight>
                  <a:srgbClr val="FFFFFF"/>
                </a:highlight>
              </a:rPr>
              <a:t>PaaS includes c</a:t>
            </a:r>
            <a:r>
              <a:rPr lang="en" sz="1200">
                <a:solidFill>
                  <a:srgbClr val="4C4C51"/>
                </a:solidFill>
                <a:highlight>
                  <a:srgbClr val="FFFFFF"/>
                </a:highlight>
              </a:rPr>
              <a:t>loud features such as scalability, high-availability, and multi-tenant capability, and reduces the amount of coding that developers must write.</a:t>
            </a:r>
            <a:endParaRPr sz="1200">
              <a:solidFill>
                <a:srgbClr val="4C4C51"/>
              </a:solidFill>
              <a:highlight>
                <a:srgbClr val="FFFFFF"/>
              </a:highlight>
            </a:endParaRPr>
          </a:p>
          <a:p>
            <a:pPr indent="0" lvl="0" marL="0" rtl="0" algn="l">
              <a:lnSpc>
                <a:spcPct val="115000"/>
              </a:lnSpc>
              <a:spcBef>
                <a:spcPts val="900"/>
              </a:spcBef>
              <a:spcAft>
                <a:spcPts val="0"/>
              </a:spcAft>
              <a:buNone/>
            </a:pPr>
            <a:r>
              <a:rPr lang="en" sz="1200">
                <a:solidFill>
                  <a:srgbClr val="4C4C51"/>
                </a:solidFill>
                <a:highlight>
                  <a:srgbClr val="FFFFFF"/>
                </a:highlight>
              </a:rPr>
              <a:t>Tools provided as a service with PaaS allow organizations to analyze and mine their data, finding insights and patterns and predicting outcomes to improve forecasting, product design decisions, investment returns, and other business decisions.</a:t>
            </a:r>
            <a:endParaRPr sz="1200">
              <a:solidFill>
                <a:srgbClr val="4C4C51"/>
              </a:solidFill>
              <a:highlight>
                <a:srgbClr val="FFFFFF"/>
              </a:highlight>
            </a:endParaRPr>
          </a:p>
          <a:p>
            <a:pPr indent="-304800" lvl="0" marL="457200" rtl="0" algn="l">
              <a:lnSpc>
                <a:spcPct val="115000"/>
              </a:lnSpc>
              <a:spcBef>
                <a:spcPts val="900"/>
              </a:spcBef>
              <a:spcAft>
                <a:spcPts val="0"/>
              </a:spcAft>
              <a:buClr>
                <a:srgbClr val="4C4C51"/>
              </a:buClr>
              <a:buSzPts val="1200"/>
              <a:buChar char="●"/>
            </a:pPr>
            <a:r>
              <a:rPr lang="en" sz="1200">
                <a:solidFill>
                  <a:srgbClr val="4C4C51"/>
                </a:solidFill>
                <a:highlight>
                  <a:srgbClr val="FFFFFF"/>
                </a:highlight>
              </a:rPr>
              <a:t>In addition, PaaS also provides other services that can enhance application’s workflow, directory, security, and scheduling.</a:t>
            </a:r>
            <a:endParaRPr sz="1200">
              <a:solidFill>
                <a:srgbClr val="4C4C5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b584b69c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b584b69c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An example of PaaS is </a:t>
            </a:r>
            <a:r>
              <a:rPr i="1" lang="en" sz="1500">
                <a:solidFill>
                  <a:srgbClr val="4C4C51"/>
                </a:solidFill>
                <a:highlight>
                  <a:srgbClr val="F4F5F6"/>
                </a:highlight>
              </a:rPr>
              <a:t>Kubernetes</a:t>
            </a:r>
            <a:r>
              <a:rPr lang="en" sz="1400">
                <a:solidFill>
                  <a:srgbClr val="4C4C51"/>
                </a:solidFill>
                <a:highlight>
                  <a:srgbClr val="F4F5F6"/>
                </a:highlight>
              </a:rPr>
              <a:t> and how it employs </a:t>
            </a:r>
            <a:r>
              <a:rPr lang="en" sz="1200">
                <a:solidFill>
                  <a:srgbClr val="4C4C51"/>
                </a:solidFill>
                <a:highlight>
                  <a:srgbClr val="F4F5F6"/>
                </a:highlight>
              </a:rPr>
              <a:t>DevOps practices that allow you to move quickly at scale with enhanced security</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rPr lang="en" sz="1200"/>
              <a:t>The Application Gateway Ingress Controller (AGIC) is a Kubernetes application, which makes it possible for </a:t>
            </a:r>
            <a:r>
              <a:rPr lang="en" sz="1200">
                <a:uFill>
                  <a:noFill/>
                </a:uFill>
                <a:hlinkClick r:id="rId2"/>
              </a:rPr>
              <a:t>Azure Kubernetes Service (AKS)</a:t>
            </a:r>
            <a:r>
              <a:rPr lang="en" sz="1200"/>
              <a:t> customers to leverage Azure's native </a:t>
            </a:r>
            <a:r>
              <a:rPr lang="en" sz="1200">
                <a:uFill>
                  <a:noFill/>
                </a:uFill>
                <a:hlinkClick r:id="rId3"/>
              </a:rPr>
              <a:t>Application Gateway</a:t>
            </a:r>
            <a:r>
              <a:rPr lang="en" sz="1200"/>
              <a:t> L7 load-balancer to expose cloud software to the Internet.</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rPr lang="en" sz="1200"/>
              <a:t>The Ingress Controller runs in its own pod on the customer’s AKS. AGIC monitors a subset of Kubernetes Resources for changes. The state of the AKS cluster is translated to Application Gateway specific configuration and applied to the </a:t>
            </a:r>
            <a:r>
              <a:rPr lang="en" sz="1200">
                <a:uFill>
                  <a:noFill/>
                </a:uFill>
                <a:hlinkClick r:id="rId4"/>
              </a:rPr>
              <a:t>Azure Resource Manager (ARM)</a:t>
            </a:r>
            <a:r>
              <a:rPr lang="en" sz="1200"/>
              <a:t>.</a:t>
            </a:r>
            <a:endParaRPr sz="1200"/>
          </a:p>
          <a:p>
            <a:pPr indent="0" lvl="0" marL="0" rtl="0" algn="l">
              <a:spcBef>
                <a:spcPts val="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b584b69c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b584b69c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a:t>
            </a:r>
            <a:endParaRPr sz="1200">
              <a:solidFill>
                <a:schemeClr val="dk1"/>
              </a:solidFill>
            </a:endParaRPr>
          </a:p>
          <a:p>
            <a:pPr indent="0" lvl="0" marL="0" rtl="0" algn="l">
              <a:spcBef>
                <a:spcPts val="0"/>
              </a:spcBef>
              <a:spcAft>
                <a:spcPts val="0"/>
              </a:spcAft>
              <a:buNone/>
            </a:pPr>
            <a:r>
              <a:rPr lang="en" sz="1200">
                <a:solidFill>
                  <a:schemeClr val="dk1"/>
                </a:solidFill>
              </a:rPr>
              <a:t>Kubernetes allows for enhanced security and scalability.</a:t>
            </a:r>
            <a:endParaRPr sz="1200">
              <a:solidFill>
                <a:schemeClr val="dk1"/>
              </a:solidFill>
            </a:endParaRPr>
          </a:p>
          <a:p>
            <a:pPr indent="0" lvl="0" marL="0" rtl="0" algn="l">
              <a:spcBef>
                <a:spcPts val="0"/>
              </a:spcBef>
              <a:spcAft>
                <a:spcPts val="0"/>
              </a:spcAft>
              <a:buNone/>
            </a:pPr>
            <a:r>
              <a:rPr lang="en" sz="1200">
                <a:solidFill>
                  <a:schemeClr val="dk1"/>
                </a:solidFill>
              </a:rPr>
              <a:t>So having a platform for users </a:t>
            </a:r>
            <a:r>
              <a:rPr lang="en" sz="1250">
                <a:solidFill>
                  <a:srgbClr val="202122"/>
                </a:solidFill>
                <a:highlight>
                  <a:srgbClr val="FFFFFF"/>
                </a:highlight>
              </a:rPr>
              <a:t>to develop, run, and manage applications without the concerns of having to build and maintain infrastructure is essential.</a:t>
            </a:r>
            <a:endParaRPr sz="1250">
              <a:solidFill>
                <a:srgbClr val="202122"/>
              </a:solidFill>
              <a:highlight>
                <a:srgbClr val="FFFFFF"/>
              </a:highlight>
            </a:endParaRPr>
          </a:p>
          <a:p>
            <a:pPr indent="0" lvl="0" marL="0" rtl="0" algn="l">
              <a:spcBef>
                <a:spcPts val="0"/>
              </a:spcBef>
              <a:spcAft>
                <a:spcPts val="0"/>
              </a:spcAft>
              <a:buNone/>
            </a:pPr>
            <a:r>
              <a:rPr lang="en" sz="1250">
                <a:solidFill>
                  <a:srgbClr val="202122"/>
                </a:solidFill>
                <a:highlight>
                  <a:srgbClr val="FFFFFF"/>
                </a:highlight>
              </a:rPr>
              <a:t>---</a:t>
            </a:r>
            <a:endParaRPr sz="1250">
              <a:solidFill>
                <a:srgbClr val="202122"/>
              </a:solidFill>
              <a:highlight>
                <a:srgbClr val="FFFFFF"/>
              </a:highlight>
            </a:endParaRPr>
          </a:p>
          <a:p>
            <a:pPr indent="0" lvl="0" marL="0" rtl="0" algn="l">
              <a:spcBef>
                <a:spcPts val="0"/>
              </a:spcBef>
              <a:spcAft>
                <a:spcPts val="0"/>
              </a:spcAft>
              <a:buNone/>
            </a:pPr>
            <a:r>
              <a:t/>
            </a:r>
            <a:endParaRPr sz="1250">
              <a:solidFill>
                <a:srgbClr val="202122"/>
              </a:solidFill>
              <a:highlight>
                <a:srgbClr val="FFFFFF"/>
              </a:highlight>
            </a:endParaRPr>
          </a:p>
          <a:p>
            <a:pPr indent="0" lvl="0" marL="0" rtl="0" algn="l">
              <a:spcBef>
                <a:spcPts val="0"/>
              </a:spcBef>
              <a:spcAft>
                <a:spcPts val="0"/>
              </a:spcAft>
              <a:buClr>
                <a:schemeClr val="dk1"/>
              </a:buClr>
              <a:buSzPts val="1100"/>
              <a:buFont typeface="Arial"/>
              <a:buNone/>
            </a:pPr>
            <a:r>
              <a:t/>
            </a:r>
            <a:endParaRPr sz="1250">
              <a:solidFill>
                <a:srgbClr val="202122"/>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b584b69c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b584b69c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Cloud Computing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Apps : G Suite (Public Cloud)</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latin typeface="Roboto"/>
                <a:ea typeface="Roboto"/>
                <a:cs typeface="Roboto"/>
                <a:sym typeface="Roboto"/>
              </a:rPr>
              <a:t>G Suite is a suite of cloud computing, productivity and collaboration tools, software and products developed by Google. </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lang="en" sz="1400">
                <a:solidFill>
                  <a:srgbClr val="000000"/>
                </a:solidFill>
                <a:highlight>
                  <a:srgbClr val="FFFFFF"/>
                </a:highlight>
                <a:latin typeface="Roboto"/>
                <a:ea typeface="Roboto"/>
                <a:cs typeface="Roboto"/>
                <a:sym typeface="Roboto"/>
              </a:rPr>
              <a:t>Allows team to easily work on various projects </a:t>
            </a:r>
            <a:r>
              <a:rPr lang="en" sz="1400">
                <a:solidFill>
                  <a:srgbClr val="000000"/>
                </a:solidFill>
                <a:highlight>
                  <a:srgbClr val="FFFFFF"/>
                </a:highlight>
                <a:latin typeface="Roboto"/>
                <a:ea typeface="Roboto"/>
                <a:cs typeface="Roboto"/>
                <a:sym typeface="Roboto"/>
              </a:rPr>
              <a:t>collaboratively</a:t>
            </a:r>
            <a:r>
              <a:rPr lang="en" sz="1400">
                <a:solidFill>
                  <a:srgbClr val="000000"/>
                </a:solidFill>
                <a:highlight>
                  <a:srgbClr val="FFFFFF"/>
                </a:highlight>
                <a:latin typeface="Roboto"/>
                <a:ea typeface="Roboto"/>
                <a:cs typeface="Roboto"/>
                <a:sym typeface="Roboto"/>
              </a:rPr>
              <a:t> without needing to share the projects among each other locally or having to download and install the software to work on the project.</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lang="en" sz="1400">
                <a:solidFill>
                  <a:srgbClr val="000000"/>
                </a:solidFill>
                <a:highlight>
                  <a:srgbClr val="FFFFFF"/>
                </a:highlight>
                <a:latin typeface="Roboto"/>
                <a:ea typeface="Roboto"/>
                <a:cs typeface="Roboto"/>
                <a:sym typeface="Roboto"/>
              </a:rPr>
              <a:t>SaaS that is great for personal and business use.</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1600"/>
              </a:spcAft>
              <a:buNone/>
            </a:pPr>
            <a:r>
              <a:rPr lang="en" sz="1350">
                <a:solidFill>
                  <a:srgbClr val="000000"/>
                </a:solidFill>
                <a:highlight>
                  <a:srgbClr val="FFFFFF"/>
                </a:highlight>
              </a:rPr>
              <a:t>Interacting with fellows and sharing feedback and progress on a specific task with team members is extremely easy with G Suite.</a:t>
            </a:r>
            <a:endParaRPr sz="1400">
              <a:solidFill>
                <a:srgbClr val="000000"/>
              </a:solidFill>
              <a:highlight>
                <a:srgbClr val="FFFFFF"/>
              </a:highlight>
              <a:latin typeface="Roboto"/>
              <a:ea typeface="Roboto"/>
              <a:cs typeface="Roboto"/>
              <a:sym typeface="Roboto"/>
            </a:endParaRPr>
          </a:p>
        </p:txBody>
      </p:sp>
      <p:pic>
        <p:nvPicPr>
          <p:cNvPr id="117" name="Google Shape;117;p22"/>
          <p:cNvPicPr preferRelativeResize="0"/>
          <p:nvPr/>
        </p:nvPicPr>
        <p:blipFill>
          <a:blip r:embed="rId3">
            <a:alphaModFix/>
          </a:blip>
          <a:stretch>
            <a:fillRect/>
          </a:stretch>
        </p:blipFill>
        <p:spPr>
          <a:xfrm>
            <a:off x="2973125" y="3454625"/>
            <a:ext cx="2490375" cy="1593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Cloud Services</a:t>
            </a:r>
            <a:endParaRPr/>
          </a:p>
        </p:txBody>
      </p:sp>
      <p:sp>
        <p:nvSpPr>
          <p:cNvPr id="61" name="Google Shape;61;p14"/>
          <p:cNvSpPr txBox="1"/>
          <p:nvPr>
            <p:ph idx="1" type="body"/>
          </p:nvPr>
        </p:nvSpPr>
        <p:spPr>
          <a:xfrm>
            <a:off x="311700" y="1152475"/>
            <a:ext cx="54624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Char char="●"/>
            </a:pPr>
            <a:r>
              <a:rPr b="1" lang="en" sz="2000">
                <a:solidFill>
                  <a:srgbClr val="000000"/>
                </a:solidFill>
              </a:rPr>
              <a:t>IaaS - Infrastructure as a service</a:t>
            </a:r>
            <a:endParaRPr b="1" sz="2000">
              <a:solidFill>
                <a:srgbClr val="000000"/>
              </a:solidFill>
            </a:endParaRPr>
          </a:p>
          <a:p>
            <a:pPr indent="-355600" lvl="0" marL="457200" rtl="0" algn="l">
              <a:lnSpc>
                <a:spcPct val="150000"/>
              </a:lnSpc>
              <a:spcBef>
                <a:spcPts val="0"/>
              </a:spcBef>
              <a:spcAft>
                <a:spcPts val="0"/>
              </a:spcAft>
              <a:buClr>
                <a:srgbClr val="000000"/>
              </a:buClr>
              <a:buSzPts val="2000"/>
              <a:buChar char="●"/>
            </a:pPr>
            <a:r>
              <a:rPr b="1" lang="en" sz="2000">
                <a:solidFill>
                  <a:srgbClr val="000000"/>
                </a:solidFill>
              </a:rPr>
              <a:t>PaaS - Platform as a service</a:t>
            </a:r>
            <a:endParaRPr b="1" sz="2000">
              <a:solidFill>
                <a:srgbClr val="000000"/>
              </a:solidFill>
            </a:endParaRPr>
          </a:p>
          <a:p>
            <a:pPr indent="-355600" lvl="0" marL="457200" rtl="0" algn="l">
              <a:lnSpc>
                <a:spcPct val="150000"/>
              </a:lnSpc>
              <a:spcBef>
                <a:spcPts val="0"/>
              </a:spcBef>
              <a:spcAft>
                <a:spcPts val="0"/>
              </a:spcAft>
              <a:buClr>
                <a:srgbClr val="000000"/>
              </a:buClr>
              <a:buSzPts val="2000"/>
              <a:buChar char="●"/>
            </a:pPr>
            <a:r>
              <a:rPr b="1" lang="en" sz="2000">
                <a:solidFill>
                  <a:srgbClr val="000000"/>
                </a:solidFill>
              </a:rPr>
              <a:t>SaaS - Software as a service</a:t>
            </a:r>
            <a:endParaRPr b="1" sz="2000">
              <a:solidFill>
                <a:srgbClr val="000000"/>
              </a:solidFill>
            </a:endParaRPr>
          </a:p>
        </p:txBody>
      </p:sp>
      <p:pic>
        <p:nvPicPr>
          <p:cNvPr id="62" name="Google Shape;62;p14"/>
          <p:cNvPicPr preferRelativeResize="0"/>
          <p:nvPr/>
        </p:nvPicPr>
        <p:blipFill>
          <a:blip r:embed="rId3">
            <a:alphaModFix/>
          </a:blip>
          <a:stretch>
            <a:fillRect/>
          </a:stretch>
        </p:blipFill>
        <p:spPr>
          <a:xfrm>
            <a:off x="4432250" y="1723850"/>
            <a:ext cx="4267550" cy="284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Infrastructure as a service (IaaS)</a:t>
            </a:r>
            <a:endParaRPr/>
          </a:p>
        </p:txBody>
      </p:sp>
      <p:sp>
        <p:nvSpPr>
          <p:cNvPr id="68" name="Google Shape;68;p15"/>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 an IaaS model, a cloud provider hosts the infrastructure components normally present in an on-premises data center, including servers, storage and networking hardware, as well as the virtualization or hypervisor layer.</a:t>
            </a: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IaaS provider also supplies a range of services to accompany those infrastructure components such as detailed billing, monitoring, log access, security, load balancing and clustering, as well as storage resiliency, such as backup, replication and recovery.</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Infrastructure as a service (IaaS)</a:t>
            </a:r>
            <a:endParaRPr/>
          </a:p>
        </p:txBody>
      </p:sp>
      <p:sp>
        <p:nvSpPr>
          <p:cNvPr id="74" name="Google Shape;74;p16"/>
          <p:cNvSpPr txBox="1"/>
          <p:nvPr>
            <p:ph idx="1" type="body"/>
          </p:nvPr>
        </p:nvSpPr>
        <p:spPr>
          <a:xfrm>
            <a:off x="160650" y="1131900"/>
            <a:ext cx="8822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000000"/>
                </a:solidFill>
              </a:rPr>
              <a:t>Advantages:</a:t>
            </a:r>
            <a:endParaRPr b="1" sz="2000">
              <a:solidFill>
                <a:srgbClr val="000000"/>
              </a:solidFill>
            </a:endParaRPr>
          </a:p>
          <a:p>
            <a:pPr indent="-323850" lvl="0" marL="457200" rtl="0" algn="l">
              <a:lnSpc>
                <a:spcPct val="100000"/>
              </a:lnSpc>
              <a:spcBef>
                <a:spcPts val="1600"/>
              </a:spcBef>
              <a:spcAft>
                <a:spcPts val="0"/>
              </a:spcAft>
              <a:buClr>
                <a:srgbClr val="000000"/>
              </a:buClr>
              <a:buSzPts val="1500"/>
              <a:buChar char="●"/>
            </a:pPr>
            <a:r>
              <a:rPr b="1" lang="en" sz="1500">
                <a:solidFill>
                  <a:srgbClr val="000000"/>
                </a:solidFill>
              </a:rPr>
              <a:t>Operation Flexibility: </a:t>
            </a:r>
            <a:r>
              <a:rPr lang="en" sz="1500">
                <a:solidFill>
                  <a:srgbClr val="000000"/>
                </a:solidFill>
              </a:rPr>
              <a:t>It provides more flexibility to work because employees can access their files and data offsite and connect to virtual office easily and quickly.</a:t>
            </a:r>
            <a:br>
              <a:rPr lang="en" sz="1500">
                <a:solidFill>
                  <a:srgbClr val="000000"/>
                </a:solidFill>
              </a:rPr>
            </a:br>
            <a:endParaRPr sz="1500">
              <a:solidFill>
                <a:srgbClr val="000000"/>
              </a:solidFill>
            </a:endParaRPr>
          </a:p>
          <a:p>
            <a:pPr indent="-323850" lvl="0" marL="457200" rtl="0" algn="l">
              <a:spcBef>
                <a:spcPts val="0"/>
              </a:spcBef>
              <a:spcAft>
                <a:spcPts val="0"/>
              </a:spcAft>
              <a:buClr>
                <a:srgbClr val="000000"/>
              </a:buClr>
              <a:buSzPts val="1500"/>
              <a:buChar char="●"/>
            </a:pPr>
            <a:r>
              <a:rPr b="1" lang="en" sz="1500">
                <a:solidFill>
                  <a:srgbClr val="000000"/>
                </a:solidFill>
              </a:rPr>
              <a:t>Cost </a:t>
            </a:r>
            <a:r>
              <a:rPr b="1" lang="en" sz="1500">
                <a:solidFill>
                  <a:srgbClr val="000000"/>
                </a:solidFill>
              </a:rPr>
              <a:t>Efficient</a:t>
            </a:r>
            <a:r>
              <a:rPr b="1" lang="en" sz="1500">
                <a:solidFill>
                  <a:srgbClr val="000000"/>
                </a:solidFill>
              </a:rPr>
              <a:t>:  </a:t>
            </a:r>
            <a:r>
              <a:rPr lang="en" sz="1500">
                <a:solidFill>
                  <a:srgbClr val="000000"/>
                </a:solidFill>
              </a:rPr>
              <a:t>IaaS customers pay on a per use basis, typically by the hour, week or month. The pay-as-you-go model eliminates the capital expense of deploying in-house hardware and software.</a:t>
            </a:r>
            <a:br>
              <a:rPr lang="en" sz="1500">
                <a:solidFill>
                  <a:srgbClr val="000000"/>
                </a:solidFill>
              </a:rPr>
            </a:br>
            <a:endParaRPr sz="1500">
              <a:solidFill>
                <a:srgbClr val="000000"/>
              </a:solidFill>
            </a:endParaRPr>
          </a:p>
          <a:p>
            <a:pPr indent="-323850" lvl="0" marL="457200" rtl="0" algn="l">
              <a:spcBef>
                <a:spcPts val="0"/>
              </a:spcBef>
              <a:spcAft>
                <a:spcPts val="0"/>
              </a:spcAft>
              <a:buClr>
                <a:srgbClr val="000000"/>
              </a:buClr>
              <a:buSzPts val="1500"/>
              <a:buChar char="●"/>
            </a:pPr>
            <a:r>
              <a:rPr b="1" lang="en" sz="1500">
                <a:solidFill>
                  <a:srgbClr val="000000"/>
                </a:solidFill>
              </a:rPr>
              <a:t>Up-to-date Technology: </a:t>
            </a:r>
            <a:r>
              <a:rPr lang="en" sz="1500">
                <a:solidFill>
                  <a:srgbClr val="000000"/>
                </a:solidFill>
              </a:rPr>
              <a:t>IaaS platforms use up-to-date technology that can easily scale up or down to meet  business needs. And, because the infrastructure is managed by a third-party service, you will be able to depend on experts to keep your system working.</a:t>
            </a: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Infrastructure as a Service (IaaS)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Example: [Public Clouds] Amazon Web Services | Microsoft Azure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pic>
        <p:nvPicPr>
          <p:cNvPr id="81" name="Google Shape;81;p17"/>
          <p:cNvPicPr preferRelativeResize="0"/>
          <p:nvPr/>
        </p:nvPicPr>
        <p:blipFill>
          <a:blip r:embed="rId3">
            <a:alphaModFix/>
          </a:blip>
          <a:stretch>
            <a:fillRect/>
          </a:stretch>
        </p:blipFill>
        <p:spPr>
          <a:xfrm>
            <a:off x="3611950" y="1619425"/>
            <a:ext cx="5307800" cy="1533950"/>
          </a:xfrm>
          <a:prstGeom prst="rect">
            <a:avLst/>
          </a:prstGeom>
          <a:noFill/>
          <a:ln>
            <a:noFill/>
          </a:ln>
        </p:spPr>
      </p:pic>
      <p:pic>
        <p:nvPicPr>
          <p:cNvPr id="82" name="Google Shape;82;p17"/>
          <p:cNvPicPr preferRelativeResize="0"/>
          <p:nvPr/>
        </p:nvPicPr>
        <p:blipFill>
          <a:blip r:embed="rId4">
            <a:alphaModFix/>
          </a:blip>
          <a:stretch>
            <a:fillRect/>
          </a:stretch>
        </p:blipFill>
        <p:spPr>
          <a:xfrm>
            <a:off x="62150" y="2915050"/>
            <a:ext cx="5221501" cy="1962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rot="-1">
            <a:off x="3705225" y="2757772"/>
            <a:ext cx="5438774" cy="2385723"/>
          </a:xfrm>
          <a:prstGeom prst="rect">
            <a:avLst/>
          </a:prstGeom>
          <a:noFill/>
          <a:ln>
            <a:noFill/>
          </a:ln>
        </p:spPr>
      </p:pic>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Platform as a Service (PaaS)</a:t>
            </a:r>
            <a:endParaRPr/>
          </a:p>
        </p:txBody>
      </p:sp>
      <p:sp>
        <p:nvSpPr>
          <p:cNvPr id="89" name="Google Shape;89;p18"/>
          <p:cNvSpPr txBox="1"/>
          <p:nvPr>
            <p:ph idx="1" type="body"/>
          </p:nvPr>
        </p:nvSpPr>
        <p:spPr>
          <a:xfrm>
            <a:off x="311700" y="746825"/>
            <a:ext cx="8520600" cy="348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200">
              <a:solidFill>
                <a:srgbClr val="4C4C51"/>
              </a:solidFill>
              <a:highlight>
                <a:srgbClr val="FFFFFF"/>
              </a:highlight>
            </a:endParaRPr>
          </a:p>
          <a:p>
            <a:pPr indent="-323850" lvl="0" marL="457200" rtl="0" algn="l">
              <a:spcBef>
                <a:spcPts val="1600"/>
              </a:spcBef>
              <a:spcAft>
                <a:spcPts val="0"/>
              </a:spcAft>
              <a:buClr>
                <a:srgbClr val="000000"/>
              </a:buClr>
              <a:buSzPts val="1500"/>
              <a:buChar char="-"/>
            </a:pPr>
            <a:r>
              <a:rPr b="1" lang="en" sz="1500">
                <a:solidFill>
                  <a:srgbClr val="000000"/>
                </a:solidFill>
              </a:rPr>
              <a:t>Development framework</a:t>
            </a:r>
            <a:endParaRPr b="1" sz="1500">
              <a:solidFill>
                <a:srgbClr val="000000"/>
              </a:solidFill>
            </a:endParaRPr>
          </a:p>
          <a:p>
            <a:pPr indent="-330200" lvl="0" marL="1371600" rtl="0" algn="l">
              <a:spcBef>
                <a:spcPts val="0"/>
              </a:spcBef>
              <a:spcAft>
                <a:spcPts val="0"/>
              </a:spcAft>
              <a:buClr>
                <a:srgbClr val="434343"/>
              </a:buClr>
              <a:buSzPts val="1600"/>
              <a:buChar char="●"/>
            </a:pPr>
            <a:r>
              <a:rPr b="1" lang="en" sz="1400">
                <a:solidFill>
                  <a:srgbClr val="434343"/>
                </a:solidFill>
              </a:rPr>
              <a:t>The</a:t>
            </a:r>
            <a:r>
              <a:rPr b="1" lang="en" sz="1400">
                <a:solidFill>
                  <a:srgbClr val="434343"/>
                </a:solidFill>
              </a:rPr>
              <a:t> framework that developers can build upon to develop or customize cloud-based applications.</a:t>
            </a:r>
            <a:endParaRPr b="1" sz="1600">
              <a:solidFill>
                <a:srgbClr val="434343"/>
              </a:solidFill>
            </a:endParaRPr>
          </a:p>
          <a:p>
            <a:pPr indent="-323850" lvl="0" marL="457200" rtl="0" algn="l">
              <a:spcBef>
                <a:spcPts val="0"/>
              </a:spcBef>
              <a:spcAft>
                <a:spcPts val="0"/>
              </a:spcAft>
              <a:buClr>
                <a:srgbClr val="000000"/>
              </a:buClr>
              <a:buSzPts val="1500"/>
              <a:buChar char="-"/>
            </a:pPr>
            <a:r>
              <a:rPr b="1" lang="en" sz="1500">
                <a:solidFill>
                  <a:srgbClr val="000000"/>
                </a:solidFill>
              </a:rPr>
              <a:t>Analytics or business intelligence</a:t>
            </a:r>
            <a:endParaRPr sz="1500">
              <a:solidFill>
                <a:srgbClr val="000000"/>
              </a:solidFill>
            </a:endParaRPr>
          </a:p>
          <a:p>
            <a:pPr indent="-323850" lvl="0" marL="914400" rtl="0" algn="l">
              <a:spcBef>
                <a:spcPts val="0"/>
              </a:spcBef>
              <a:spcAft>
                <a:spcPts val="0"/>
              </a:spcAft>
              <a:buClr>
                <a:srgbClr val="434343"/>
              </a:buClr>
              <a:buSzPts val="1500"/>
              <a:buChar char="●"/>
            </a:pPr>
            <a:r>
              <a:rPr b="1" lang="en" sz="1300">
                <a:solidFill>
                  <a:srgbClr val="434343"/>
                </a:solidFill>
              </a:rPr>
              <a:t>PaaS allow organizations to analyze and mine their data, finding insights and patterns and predicting outcomes to improve forecasting, product design decisions, investment returns, and other business decisions.</a:t>
            </a:r>
            <a:endParaRPr b="1" sz="1500">
              <a:solidFill>
                <a:srgbClr val="434343"/>
              </a:solidFill>
            </a:endParaRPr>
          </a:p>
          <a:p>
            <a:pPr indent="-323850" lvl="0" marL="457200" rtl="0" algn="l">
              <a:spcBef>
                <a:spcPts val="0"/>
              </a:spcBef>
              <a:spcAft>
                <a:spcPts val="0"/>
              </a:spcAft>
              <a:buClr>
                <a:srgbClr val="000000"/>
              </a:buClr>
              <a:buSzPts val="1500"/>
              <a:buChar char="-"/>
            </a:pPr>
            <a:r>
              <a:rPr b="1" lang="en" sz="1500">
                <a:solidFill>
                  <a:srgbClr val="000000"/>
                </a:solidFill>
              </a:rPr>
              <a:t>Additional </a:t>
            </a:r>
            <a:r>
              <a:rPr b="1" lang="en" sz="1500">
                <a:solidFill>
                  <a:srgbClr val="000000"/>
                </a:solidFill>
              </a:rPr>
              <a:t>Enhancements of PaaS</a:t>
            </a:r>
            <a:endParaRPr b="1" sz="1500">
              <a:solidFill>
                <a:srgbClr val="000000"/>
              </a:solidFill>
            </a:endParaRPr>
          </a:p>
          <a:p>
            <a:pPr indent="-317500" lvl="0" marL="914400" rtl="0" algn="l">
              <a:spcBef>
                <a:spcPts val="0"/>
              </a:spcBef>
              <a:spcAft>
                <a:spcPts val="0"/>
              </a:spcAft>
              <a:buClr>
                <a:srgbClr val="434343"/>
              </a:buClr>
              <a:buSzPts val="1400"/>
              <a:buChar char="●"/>
            </a:pPr>
            <a:r>
              <a:rPr b="1" lang="en" sz="1400">
                <a:solidFill>
                  <a:srgbClr val="434343"/>
                </a:solidFill>
              </a:rPr>
              <a:t>Workflow</a:t>
            </a:r>
            <a:endParaRPr b="1" sz="1400">
              <a:solidFill>
                <a:srgbClr val="434343"/>
              </a:solidFill>
            </a:endParaRPr>
          </a:p>
          <a:p>
            <a:pPr indent="-317500" lvl="0" marL="914400" rtl="0" algn="l">
              <a:spcBef>
                <a:spcPts val="0"/>
              </a:spcBef>
              <a:spcAft>
                <a:spcPts val="0"/>
              </a:spcAft>
              <a:buClr>
                <a:srgbClr val="434343"/>
              </a:buClr>
              <a:buSzPts val="1400"/>
              <a:buChar char="●"/>
            </a:pPr>
            <a:r>
              <a:rPr b="1" lang="en" sz="1400">
                <a:solidFill>
                  <a:srgbClr val="434343"/>
                </a:solidFill>
              </a:rPr>
              <a:t>Directory</a:t>
            </a:r>
            <a:endParaRPr b="1" sz="1400">
              <a:solidFill>
                <a:srgbClr val="434343"/>
              </a:solidFill>
            </a:endParaRPr>
          </a:p>
          <a:p>
            <a:pPr indent="-317500" lvl="0" marL="914400" rtl="0" algn="l">
              <a:spcBef>
                <a:spcPts val="0"/>
              </a:spcBef>
              <a:spcAft>
                <a:spcPts val="0"/>
              </a:spcAft>
              <a:buClr>
                <a:srgbClr val="434343"/>
              </a:buClr>
              <a:buSzPts val="1400"/>
              <a:buChar char="●"/>
            </a:pPr>
            <a:r>
              <a:rPr b="1" lang="en" sz="1400">
                <a:solidFill>
                  <a:srgbClr val="434343"/>
                </a:solidFill>
              </a:rPr>
              <a:t>Security</a:t>
            </a:r>
            <a:endParaRPr b="1" sz="1400">
              <a:solidFill>
                <a:srgbClr val="434343"/>
              </a:solidFill>
            </a:endParaRPr>
          </a:p>
          <a:p>
            <a:pPr indent="-317500" lvl="0" marL="914400" rtl="0" algn="l">
              <a:spcBef>
                <a:spcPts val="0"/>
              </a:spcBef>
              <a:spcAft>
                <a:spcPts val="0"/>
              </a:spcAft>
              <a:buClr>
                <a:srgbClr val="434343"/>
              </a:buClr>
              <a:buSzPts val="1400"/>
              <a:buChar char="●"/>
            </a:pPr>
            <a:r>
              <a:rPr b="1" lang="en" sz="1400">
                <a:solidFill>
                  <a:srgbClr val="434343"/>
                </a:solidFill>
              </a:rPr>
              <a:t>Scheduling</a:t>
            </a:r>
            <a:endParaRPr b="1" sz="1400">
              <a:solidFill>
                <a:srgbClr val="434343"/>
              </a:solidFill>
            </a:endParaRPr>
          </a:p>
          <a:p>
            <a:pPr indent="0" lvl="0" marL="0" rtl="0" algn="l">
              <a:spcBef>
                <a:spcPts val="1600"/>
              </a:spcBef>
              <a:spcAft>
                <a:spcPts val="1600"/>
              </a:spcAft>
              <a:buNone/>
            </a:pPr>
            <a:r>
              <a:t/>
            </a:r>
            <a:endParaRPr sz="1200">
              <a:solidFill>
                <a:srgbClr val="4C4C51"/>
              </a:solidFill>
              <a:highlight>
                <a:srgbClr val="F4F5F6"/>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PaaS Example</a:t>
            </a:r>
            <a:endParaRPr/>
          </a:p>
        </p:txBody>
      </p:sp>
      <p:sp>
        <p:nvSpPr>
          <p:cNvPr id="95" name="Google Shape;95;p19"/>
          <p:cNvSpPr txBox="1"/>
          <p:nvPr>
            <p:ph idx="1" type="body"/>
          </p:nvPr>
        </p:nvSpPr>
        <p:spPr>
          <a:xfrm>
            <a:off x="311700" y="3875100"/>
            <a:ext cx="8520600" cy="12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4C4C51"/>
              </a:solidFill>
              <a:highlight>
                <a:srgbClr val="F4F5F6"/>
              </a:highlight>
            </a:endParaRPr>
          </a:p>
          <a:p>
            <a:pPr indent="-323850" lvl="0" marL="457200" rtl="0" algn="l">
              <a:spcBef>
                <a:spcPts val="1600"/>
              </a:spcBef>
              <a:spcAft>
                <a:spcPts val="0"/>
              </a:spcAft>
              <a:buClr>
                <a:srgbClr val="4C4C51"/>
              </a:buClr>
              <a:buSzPts val="1500"/>
              <a:buChar char="-"/>
            </a:pPr>
            <a:r>
              <a:rPr b="1" lang="en" sz="1500">
                <a:solidFill>
                  <a:srgbClr val="4C4C51"/>
                </a:solidFill>
                <a:highlight>
                  <a:srgbClr val="F4F5F6"/>
                </a:highlight>
              </a:rPr>
              <a:t>Employing DevOps practices in </a:t>
            </a:r>
            <a:r>
              <a:rPr b="1" i="1" lang="en" sz="1500">
                <a:solidFill>
                  <a:srgbClr val="4C4C51"/>
                </a:solidFill>
                <a:highlight>
                  <a:srgbClr val="F4F5F6"/>
                </a:highlight>
              </a:rPr>
              <a:t>Kubernetes</a:t>
            </a:r>
            <a:r>
              <a:rPr b="1" lang="en" sz="1500">
                <a:solidFill>
                  <a:srgbClr val="4C4C51"/>
                </a:solidFill>
                <a:highlight>
                  <a:srgbClr val="F4F5F6"/>
                </a:highlight>
              </a:rPr>
              <a:t> environments allows you to move quickly at scale with enhanced security</a:t>
            </a:r>
            <a:endParaRPr b="1" sz="1500">
              <a:solidFill>
                <a:srgbClr val="4C4C51"/>
              </a:solidFill>
              <a:highlight>
                <a:srgbClr val="F4F5F6"/>
              </a:highlight>
            </a:endParaRPr>
          </a:p>
          <a:p>
            <a:pPr indent="0" lvl="0" marL="0" rtl="0" algn="l">
              <a:spcBef>
                <a:spcPts val="1600"/>
              </a:spcBef>
              <a:spcAft>
                <a:spcPts val="0"/>
              </a:spcAft>
              <a:buClr>
                <a:schemeClr val="dk1"/>
              </a:buClr>
              <a:buSzPts val="1100"/>
              <a:buFont typeface="Arial"/>
              <a:buNone/>
            </a:pPr>
            <a:r>
              <a:t/>
            </a:r>
            <a:endParaRPr sz="1200">
              <a:solidFill>
                <a:srgbClr val="4C4C51"/>
              </a:solidFill>
              <a:highlight>
                <a:srgbClr val="F4F5F6"/>
              </a:highlight>
            </a:endParaRPr>
          </a:p>
          <a:p>
            <a:pPr indent="0" lvl="0" marL="0" rtl="0" algn="l">
              <a:spcBef>
                <a:spcPts val="1600"/>
              </a:spcBef>
              <a:spcAft>
                <a:spcPts val="1600"/>
              </a:spcAft>
              <a:buNone/>
            </a:pPr>
            <a:r>
              <a:t/>
            </a:r>
            <a:endParaRPr/>
          </a:p>
        </p:txBody>
      </p:sp>
      <p:pic>
        <p:nvPicPr>
          <p:cNvPr id="96" name="Google Shape;96;p19"/>
          <p:cNvPicPr preferRelativeResize="0"/>
          <p:nvPr/>
        </p:nvPicPr>
        <p:blipFill>
          <a:blip r:embed="rId3">
            <a:alphaModFix/>
          </a:blip>
          <a:stretch>
            <a:fillRect/>
          </a:stretch>
        </p:blipFill>
        <p:spPr>
          <a:xfrm>
            <a:off x="2193682" y="1140888"/>
            <a:ext cx="4756625" cy="286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PaaS for Kubernetes?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4C4C51"/>
              </a:solidFill>
              <a:highlight>
                <a:srgbClr val="F4F5F6"/>
              </a:highlight>
            </a:endParaRPr>
          </a:p>
          <a:p>
            <a:pPr indent="-323850" lvl="0" marL="457200" rtl="0" algn="l">
              <a:spcBef>
                <a:spcPts val="1600"/>
              </a:spcBef>
              <a:spcAft>
                <a:spcPts val="0"/>
              </a:spcAft>
              <a:buClr>
                <a:srgbClr val="4C4C51"/>
              </a:buClr>
              <a:buSzPts val="1500"/>
              <a:buChar char="-"/>
            </a:pPr>
            <a:r>
              <a:rPr b="1" lang="en" sz="1500">
                <a:solidFill>
                  <a:srgbClr val="4C4C51"/>
                </a:solidFill>
                <a:highlight>
                  <a:srgbClr val="F4F5F6"/>
                </a:highlight>
              </a:rPr>
              <a:t>Platform as a Service is a popular choice for businesses who want to create unique applications without spending a fortune or taking on all the responsibility.</a:t>
            </a:r>
            <a:endParaRPr b="1" sz="1500">
              <a:solidFill>
                <a:srgbClr val="4C4C51"/>
              </a:solidFill>
              <a:highlight>
                <a:srgbClr val="F4F5F6"/>
              </a:highlight>
            </a:endParaRPr>
          </a:p>
          <a:p>
            <a:pPr indent="0" lvl="0" marL="457200" rtl="0" algn="l">
              <a:spcBef>
                <a:spcPts val="1600"/>
              </a:spcBef>
              <a:spcAft>
                <a:spcPts val="0"/>
              </a:spcAft>
              <a:buNone/>
            </a:pPr>
            <a:r>
              <a:t/>
            </a:r>
            <a:endParaRPr b="1" sz="1400">
              <a:solidFill>
                <a:srgbClr val="4C4C51"/>
              </a:solidFill>
              <a:highlight>
                <a:srgbClr val="F4F5F6"/>
              </a:highlight>
            </a:endParaRPr>
          </a:p>
          <a:p>
            <a:pPr indent="-330200" lvl="0" marL="457200" rtl="0" algn="l">
              <a:lnSpc>
                <a:spcPct val="130000"/>
              </a:lnSpc>
              <a:spcBef>
                <a:spcPts val="1600"/>
              </a:spcBef>
              <a:spcAft>
                <a:spcPts val="0"/>
              </a:spcAft>
              <a:buClr>
                <a:srgbClr val="000000"/>
              </a:buClr>
              <a:buSzPts val="1600"/>
              <a:buChar char="-"/>
            </a:pPr>
            <a:r>
              <a:rPr b="1" lang="en" sz="1550">
                <a:solidFill>
                  <a:srgbClr val="000000"/>
                </a:solidFill>
              </a:rPr>
              <a:t>Public cloud</a:t>
            </a:r>
            <a:endParaRPr b="1" sz="1550">
              <a:solidFill>
                <a:srgbClr val="000000"/>
              </a:solidFill>
            </a:endParaRPr>
          </a:p>
          <a:p>
            <a:pPr indent="-317500" lvl="0" marL="914400" rtl="0" algn="l">
              <a:spcBef>
                <a:spcPts val="0"/>
              </a:spcBef>
              <a:spcAft>
                <a:spcPts val="0"/>
              </a:spcAft>
              <a:buClr>
                <a:srgbClr val="4C4C51"/>
              </a:buClr>
              <a:buSzPts val="1400"/>
              <a:buChar char="●"/>
            </a:pPr>
            <a:r>
              <a:rPr b="1" lang="en" sz="1400">
                <a:solidFill>
                  <a:srgbClr val="4C4C51"/>
                </a:solidFill>
                <a:highlight>
                  <a:srgbClr val="F4F5F6"/>
                </a:highlight>
              </a:rPr>
              <a:t>A Platform as a Service solution provides the platform for anybody to create unique, customizable software.</a:t>
            </a:r>
            <a:endParaRPr b="1" sz="1400">
              <a:solidFill>
                <a:srgbClr val="4C4C51"/>
              </a:solidFill>
              <a:highlight>
                <a:srgbClr val="F4F5F6"/>
              </a:highlight>
            </a:endParaRPr>
          </a:p>
        </p:txBody>
      </p:sp>
      <p:pic>
        <p:nvPicPr>
          <p:cNvPr id="103" name="Google Shape;103;p20"/>
          <p:cNvPicPr preferRelativeResize="0"/>
          <p:nvPr/>
        </p:nvPicPr>
        <p:blipFill>
          <a:blip r:embed="rId3">
            <a:alphaModFix/>
          </a:blip>
          <a:stretch>
            <a:fillRect/>
          </a:stretch>
        </p:blipFill>
        <p:spPr>
          <a:xfrm>
            <a:off x="5484625" y="3681649"/>
            <a:ext cx="2582775" cy="1269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16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SaaS : Software as a Service</a:t>
            </a:r>
            <a:endParaRPr/>
          </a:p>
        </p:txBody>
      </p:sp>
      <p:sp>
        <p:nvSpPr>
          <p:cNvPr id="109" name="Google Shape;109;p21"/>
          <p:cNvSpPr txBox="1"/>
          <p:nvPr>
            <p:ph idx="1" type="body"/>
          </p:nvPr>
        </p:nvSpPr>
        <p:spPr>
          <a:xfrm>
            <a:off x="348500" y="888975"/>
            <a:ext cx="8520600" cy="1492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 sz="1500">
                <a:solidFill>
                  <a:srgbClr val="000000"/>
                </a:solidFill>
                <a:highlight>
                  <a:srgbClr val="FFFFFF"/>
                </a:highlight>
              </a:rPr>
              <a:t>SaaS, also known as cloud computing services, are platforms that make software available to users over the internet, usually for a monthly subscription fee. It is the most utilized option for businesses in the cloud market. The entire service is managed by a third party vendor, making it nice and easy to use without having to worry about maintenance or updates.</a:t>
            </a:r>
            <a:endParaRPr sz="1500">
              <a:solidFill>
                <a:srgbClr val="000000"/>
              </a:solidFill>
              <a:highlight>
                <a:srgbClr val="FFFFFF"/>
              </a:highlight>
            </a:endParaRPr>
          </a:p>
          <a:p>
            <a:pPr indent="0" lvl="0" marL="0" rtl="0" algn="l">
              <a:spcBef>
                <a:spcPts val="18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sz="1500">
              <a:solidFill>
                <a:srgbClr val="4C4B58"/>
              </a:solidFill>
              <a:highlight>
                <a:srgbClr val="FFFFFF"/>
              </a:highlight>
            </a:endParaRPr>
          </a:p>
        </p:txBody>
      </p:sp>
      <p:sp>
        <p:nvSpPr>
          <p:cNvPr id="110" name="Google Shape;110;p21"/>
          <p:cNvSpPr txBox="1"/>
          <p:nvPr/>
        </p:nvSpPr>
        <p:spPr>
          <a:xfrm>
            <a:off x="348500" y="2455225"/>
            <a:ext cx="7687800" cy="29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Benefits</a:t>
            </a:r>
            <a:endParaRPr sz="2100"/>
          </a:p>
          <a:p>
            <a:pPr indent="0" lvl="0" marL="0" rtl="0" algn="ctr">
              <a:spcBef>
                <a:spcPts val="0"/>
              </a:spcBef>
              <a:spcAft>
                <a:spcPts val="0"/>
              </a:spcAft>
              <a:buNone/>
            </a:pPr>
            <a:r>
              <a:t/>
            </a:r>
            <a:endParaRPr sz="2100"/>
          </a:p>
          <a:p>
            <a:pPr indent="-317500" lvl="0" marL="457200" rtl="0" algn="l">
              <a:lnSpc>
                <a:spcPct val="115000"/>
              </a:lnSpc>
              <a:spcBef>
                <a:spcPts val="0"/>
              </a:spcBef>
              <a:spcAft>
                <a:spcPts val="0"/>
              </a:spcAft>
              <a:buSzPts val="1400"/>
              <a:buChar char="●"/>
            </a:pPr>
            <a:r>
              <a:rPr lang="en"/>
              <a:t>No </a:t>
            </a:r>
            <a:r>
              <a:rPr lang="en">
                <a:highlight>
                  <a:srgbClr val="FFFFFF"/>
                </a:highlight>
              </a:rPr>
              <a:t>need to install and run software applications on your computer</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Entire service is a available through the internet, usually accessed when you login</a:t>
            </a:r>
            <a:endParaRPr>
              <a:highlight>
                <a:srgbClr val="FFFFFF"/>
              </a:highlight>
            </a:endParaRPr>
          </a:p>
          <a:p>
            <a:pPr indent="-317500" lvl="0" marL="457200" rtl="0" algn="l">
              <a:lnSpc>
                <a:spcPct val="115000"/>
              </a:lnSpc>
              <a:spcBef>
                <a:spcPts val="0"/>
              </a:spcBef>
              <a:spcAft>
                <a:spcPts val="0"/>
              </a:spcAft>
              <a:buSzPts val="1400"/>
              <a:buChar char="●"/>
            </a:pPr>
            <a:r>
              <a:rPr lang="en">
                <a:highlight>
                  <a:srgbClr val="FFFFFF"/>
                </a:highlight>
              </a:rPr>
              <a:t>You know exact cost and can budget accordingly, without worrying about hidden surprises.</a:t>
            </a:r>
            <a:endParaRPr>
              <a:highlight>
                <a:srgbClr val="FFFFFF"/>
              </a:highlight>
            </a:endParaRPr>
          </a:p>
          <a:p>
            <a:pPr indent="-317500" lvl="0" marL="457200" rtl="0" algn="l">
              <a:lnSpc>
                <a:spcPct val="115000"/>
              </a:lnSpc>
              <a:spcBef>
                <a:spcPts val="0"/>
              </a:spcBef>
              <a:spcAft>
                <a:spcPts val="0"/>
              </a:spcAft>
              <a:buSzPts val="1400"/>
              <a:buChar char="●"/>
            </a:pPr>
            <a:r>
              <a:rPr lang="en" sz="1350">
                <a:highlight>
                  <a:srgbClr val="FFFFFF"/>
                </a:highlight>
              </a:rPr>
              <a:t>Reduces the time and money spent on tedious tasks such as installing, managing, and upgrading software</a:t>
            </a:r>
            <a:endParaRPr>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