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72" r:id="rId5"/>
    <p:sldId id="273" r:id="rId6"/>
    <p:sldId id="357" r:id="rId7"/>
    <p:sldId id="275" r:id="rId8"/>
    <p:sldId id="276" r:id="rId9"/>
    <p:sldId id="277" r:id="rId10"/>
    <p:sldId id="3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9427" autoAdjust="0"/>
  </p:normalViewPr>
  <p:slideViewPr>
    <p:cSldViewPr snapToGrid="0">
      <p:cViewPr varScale="1">
        <p:scale>
          <a:sx n="126" d="100"/>
          <a:sy n="126" d="100"/>
        </p:scale>
        <p:origin x="15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a:solidFill>
          <a:schemeClr val="accent1"/>
        </a:solidFill>
        <a:ln>
          <a:solidFill>
            <a:schemeClr val="accent1"/>
          </a:solidFill>
        </a:ln>
      </dgm:spPr>
      <dgm:t>
        <a:bodyPr/>
        <a:lstStyle/>
        <a:p>
          <a:r>
            <a:rPr lang="en-US"/>
            <a:t>First idea</a:t>
          </a:r>
          <a:endParaRPr lang="en-US" dirty="0"/>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r>
            <a:rPr lang="en-US"/>
            <a:t>Started as a single-event app</a:t>
          </a:r>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dgm:spPr>
        <a:solidFill>
          <a:schemeClr val="accent4"/>
        </a:solidFill>
        <a:ln>
          <a:solidFill>
            <a:schemeClr val="accent4"/>
          </a:solidFill>
        </a:ln>
      </dgm:spPr>
      <dgm:t>
        <a:bodyPr/>
        <a:lstStyle/>
        <a:p>
          <a:r>
            <a:rPr lang="en-US"/>
            <a:t>Semester 1 review</a:t>
          </a:r>
          <a:endParaRPr lang="en-US" dirty="0"/>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dgm:spPr/>
      <dgm:t>
        <a:bodyPr/>
        <a:lstStyle/>
        <a:p>
          <a:r>
            <a:rPr lang="en-US"/>
            <a:t>Supervisors recommended expanding the scope, to introduce a level of complexity.</a:t>
          </a:r>
          <a:endParaRPr lang="en-US"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dgm:spPr>
        <a:solidFill>
          <a:schemeClr val="accent5"/>
        </a:solidFill>
        <a:ln>
          <a:solidFill>
            <a:schemeClr val="accent5"/>
          </a:solidFill>
        </a:ln>
      </dgm:spPr>
      <dgm:t>
        <a:bodyPr/>
        <a:lstStyle/>
        <a:p>
          <a:r>
            <a:rPr lang="en-US"/>
            <a:t>Brainstorming</a:t>
          </a:r>
          <a:endParaRPr lang="en-US" dirty="0"/>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dgm:spPr/>
      <dgm:t>
        <a:bodyPr/>
        <a:lstStyle/>
        <a:p>
          <a:r>
            <a:rPr lang="en-US" b="0" i="0" u="none"/>
            <a:t>How should I expand my idea ?</a:t>
          </a:r>
        </a:p>
        <a:p>
          <a:r>
            <a:rPr lang="en-US" b="0" i="0" u="none"/>
            <a:t>Introduce complex features?</a:t>
          </a:r>
        </a:p>
        <a:p>
          <a:r>
            <a:rPr lang="en-US" b="0" i="0" u="none"/>
            <a:t>Multiple events ? </a:t>
          </a:r>
          <a:endParaRPr lang="en-US"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660CF888-26B9-4DCA-B7E0-A150825288D0}">
      <dgm:prSet phldrT="[Text]"/>
      <dgm:spPr>
        <a:solidFill>
          <a:schemeClr val="accent6"/>
        </a:solidFill>
        <a:ln>
          <a:solidFill>
            <a:schemeClr val="accent6"/>
          </a:solidFill>
        </a:ln>
      </dgm:spPr>
      <dgm:t>
        <a:bodyPr/>
        <a:lstStyle/>
        <a:p>
          <a:r>
            <a:rPr lang="en-US"/>
            <a:t>Multi-Event Platform</a:t>
          </a:r>
          <a:endParaRPr lang="en-US" dirty="0"/>
        </a:p>
      </dgm:t>
    </dgm:pt>
    <dgm:pt modelId="{C1C2508F-5620-49AF-BFC7-5EF96CC474E3}" type="parTrans" cxnId="{947C7663-DE86-43C7-B3C9-9F5928A23C68}">
      <dgm:prSet/>
      <dgm:spPr/>
      <dgm:t>
        <a:bodyPr/>
        <a:lstStyle/>
        <a:p>
          <a:endParaRPr lang="en-US"/>
        </a:p>
      </dgm:t>
    </dgm:pt>
    <dgm:pt modelId="{197B6A99-6CC2-49FD-8495-CB34839ABB2C}" type="sibTrans" cxnId="{947C7663-DE86-43C7-B3C9-9F5928A23C68}">
      <dgm:prSet/>
      <dgm:spPr/>
      <dgm:t>
        <a:bodyPr/>
        <a:lstStyle/>
        <a:p>
          <a:endParaRPr lang="en-US"/>
        </a:p>
      </dgm:t>
    </dgm:pt>
    <dgm:pt modelId="{BA1616FF-810F-45C9-9A2F-AC41CB3CC6BC}">
      <dgm:prSet phldrT="[Text]"/>
      <dgm:spPr/>
      <dgm:t>
        <a:bodyPr/>
        <a:lstStyle/>
        <a:p>
          <a:r>
            <a:rPr lang="en-US" b="0" i="0" u="none"/>
            <a:t>Shifted towards reusable structure and dynamic theming </a:t>
          </a:r>
          <a:endParaRPr lang="en-US" dirty="0"/>
        </a:p>
      </dgm:t>
    </dgm:pt>
    <dgm:pt modelId="{9544FBF8-477A-41E1-A1AC-3D721A7822EB}" type="parTrans" cxnId="{BA5CF126-908D-4215-B2E2-AF7012301DA0}">
      <dgm:prSet/>
      <dgm:spPr/>
      <dgm:t>
        <a:bodyPr/>
        <a:lstStyle/>
        <a:p>
          <a:endParaRPr lang="en-US"/>
        </a:p>
      </dgm:t>
    </dgm:pt>
    <dgm:pt modelId="{6F62B292-7542-4770-A5DA-AD6E93F9642D}" type="sibTrans" cxnId="{BA5CF126-908D-4215-B2E2-AF7012301DA0}">
      <dgm:prSet/>
      <dgm:spPr/>
      <dgm:t>
        <a:bodyPr/>
        <a:lstStyle/>
        <a:p>
          <a:endParaRPr lang="en-US"/>
        </a:p>
      </dgm:t>
    </dgm:pt>
    <dgm:pt modelId="{97DB74B5-36C1-4083-BE16-BE9779159093}">
      <dgm:prSet phldrT="[Text]"/>
      <dgm:spPr>
        <a:solidFill>
          <a:schemeClr val="accent6">
            <a:lumMod val="75000"/>
          </a:schemeClr>
        </a:solidFill>
      </dgm:spPr>
      <dgm:t>
        <a:bodyPr/>
        <a:lstStyle/>
        <a:p>
          <a:r>
            <a:rPr lang="en-US"/>
            <a:t>Project deliverable </a:t>
          </a:r>
          <a:endParaRPr lang="en-US" dirty="0"/>
        </a:p>
      </dgm:t>
    </dgm:pt>
    <dgm:pt modelId="{6C1A497B-059D-41D7-B22F-7BDC6CFD947A}" type="parTrans" cxnId="{97D15D88-2DC1-4956-9B64-C442B4AE1CB3}">
      <dgm:prSet/>
      <dgm:spPr/>
      <dgm:t>
        <a:bodyPr/>
        <a:lstStyle/>
        <a:p>
          <a:endParaRPr lang="en-US"/>
        </a:p>
      </dgm:t>
    </dgm:pt>
    <dgm:pt modelId="{F04D9720-1E1D-4133-9C2F-A9F070591B2B}" type="sibTrans" cxnId="{97D15D88-2DC1-4956-9B64-C442B4AE1CB3}">
      <dgm:prSet/>
      <dgm:spPr/>
      <dgm:t>
        <a:bodyPr/>
        <a:lstStyle/>
        <a:p>
          <a:endParaRPr lang="en-US"/>
        </a:p>
      </dgm:t>
    </dgm:pt>
    <dgm:pt modelId="{B059B0DE-AE0E-408C-98A7-05AB6DD73373}">
      <dgm:prSet phldrT="[Text]"/>
      <dgm:spPr/>
      <dgm:t>
        <a:bodyPr/>
        <a:lstStyle/>
        <a:p>
          <a:r>
            <a:rPr lang="en-US" b="0" i="0" u="none"/>
            <a:t>  </a:t>
          </a:r>
          <a:endParaRPr lang="en-US" dirty="0"/>
        </a:p>
      </dgm:t>
    </dgm:pt>
    <dgm:pt modelId="{727AA871-1A31-445C-A336-3204D36FAC47}" type="parTrans" cxnId="{4961C5D8-87CF-431D-8E8D-857C807E64B3}">
      <dgm:prSet/>
      <dgm:spPr/>
      <dgm:t>
        <a:bodyPr/>
        <a:lstStyle/>
        <a:p>
          <a:endParaRPr lang="en-US"/>
        </a:p>
      </dgm:t>
    </dgm:pt>
    <dgm:pt modelId="{EB87680C-8ED2-476E-AF1D-D26D672907E1}" type="sibTrans" cxnId="{4961C5D8-87CF-431D-8E8D-857C807E64B3}">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92330C11-C197-4512-BDA4-8D8A69AF7D1C}" srcId="{E5B2E815-0D19-41DC-B01B-4D608769620A}" destId="{87BF7896-20EA-4E8F-B6F4-A34EC5C9CB50}" srcOrd="2" destOrd="0" parTransId="{05E47BA5-F724-4AEE-9B5B-401F18E028E6}" sibTransId="{D63CE73E-35DE-48C3-8753-7648BC953C0D}"/>
    <dgm:cxn modelId="{BA5CF126-908D-4215-B2E2-AF7012301DA0}" srcId="{660CF888-26B9-4DCA-B7E0-A150825288D0}" destId="{BA1616FF-810F-45C9-9A2F-AC41CB3CC6BC}" srcOrd="0" destOrd="0" parTransId="{9544FBF8-477A-41E1-A1AC-3D721A7822EB}" sibTransId="{6F62B292-7542-4770-A5DA-AD6E93F9642D}"/>
    <dgm:cxn modelId="{A7736233-730A-441D-A10D-E42DC48596A6}" type="presOf" srcId="{4259F840-24E7-476F-9F30-482E46395856}" destId="{E088D226-49D7-4C30-90DC-CA1755D98829}" srcOrd="0" destOrd="0" presId="urn:microsoft.com/office/officeart/2016/7/layout/RoundedRectangleTimeline"/>
    <dgm:cxn modelId="{0B178A39-29E1-46FC-8961-5B3FFB8E2A6B}" type="presOf" srcId="{97DB74B5-36C1-4083-BE16-BE9779159093}" destId="{B54E50C8-30CD-4A49-B6D7-34D9AB2A3043}" srcOrd="0" destOrd="0" presId="urn:microsoft.com/office/officeart/2016/7/layout/RoundedRectangleTimeline"/>
    <dgm:cxn modelId="{68F7EE3C-98E3-48E5-AAB3-51215DC18C67}" type="presOf" srcId="{A4C0B4E4-70AD-4901-9E3F-7EA25DD6DAA1}" destId="{FEBD3C2A-A340-470A-A475-AE614EA07678}"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93054D6A-02E6-4B9B-8178-C898352F6F79}" type="presOf" srcId="{E4033A39-DCC4-4038-9562-AEDDBBB37A99}" destId="{539615E2-3277-4D8E-8484-FF5088C8BF01}" srcOrd="0" destOrd="0" presId="urn:microsoft.com/office/officeart/2016/7/layout/RoundedRectangleTimeline"/>
    <dgm:cxn modelId="{F01BF86B-AA73-4218-90A7-0589D1BC3D74}" type="presOf" srcId="{43CBB0A2-9D75-4264-8A30-3E8974B40658}" destId="{80CDBBF8-C6B4-4166-87C1-DC9120CC7586}" srcOrd="0" destOrd="0" presId="urn:microsoft.com/office/officeart/2016/7/layout/RoundedRectangleTimeline"/>
    <dgm:cxn modelId="{33624A7A-50A2-45F9-984F-D4923A797FA1}" type="presOf" srcId="{B059B0DE-AE0E-408C-98A7-05AB6DD73373}" destId="{9679B796-2B40-4D87-8578-52BF0C29AEB4}"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5C4C9792-40D1-4634-9B96-F1ABF195B51C}" type="presOf" srcId="{87BF7896-20EA-4E8F-B6F4-A34EC5C9CB50}" destId="{9D82041D-873A-4600-A9C7-C0A0ADFB138B}" srcOrd="0" destOrd="0" presId="urn:microsoft.com/office/officeart/2016/7/layout/RoundedRectangleTimeline"/>
    <dgm:cxn modelId="{62E1A2B3-8504-46BE-AA97-3B5758339ADB}" type="presOf" srcId="{B54C8F6C-BE1E-4EAB-B7A0-48DE01FFAA36}" destId="{45A02F84-C6CB-43F5-AEE4-3EA66C2BD25F}"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DFEA1CEA-257E-4AE9-9A72-C328D1F02FAF}" type="presOf" srcId="{660CF888-26B9-4DCA-B7E0-A150825288D0}" destId="{AA687F1E-592A-4A16-9630-0E0C2D82BDEC}" srcOrd="0" destOrd="0" presId="urn:microsoft.com/office/officeart/2016/7/layout/RoundedRectangleTimeline"/>
    <dgm:cxn modelId="{057B5DEA-93B0-4E6E-8773-060D8BBC84CD}" type="presOf" srcId="{E5B2E815-0D19-41DC-B01B-4D608769620A}" destId="{196C9F68-3606-4282-A4C6-4485F1280B5F}" srcOrd="0" destOrd="0" presId="urn:microsoft.com/office/officeart/2016/7/layout/RoundedRectangleTimeline"/>
    <dgm:cxn modelId="{9172E2F3-AB35-49A9-A6A8-63CD6582A2F7}" type="presOf" srcId="{BA1616FF-810F-45C9-9A2F-AC41CB3CC6BC}" destId="{36210ACA-E081-40B5-87EC-500863B13ADD}" srcOrd="0" destOrd="0" presId="urn:microsoft.com/office/officeart/2016/7/layout/RoundedRectangleTimeline"/>
    <dgm:cxn modelId="{CDB523A0-9239-4A6F-AEDE-648F40FDD9FC}" type="presParOf" srcId="{196C9F68-3606-4282-A4C6-4485F1280B5F}" destId="{68D8AC18-502F-4825-B069-75605ADB3A40}" srcOrd="0" destOrd="0" presId="urn:microsoft.com/office/officeart/2016/7/layout/RoundedRectangleTimeline"/>
    <dgm:cxn modelId="{BD7DD946-0932-4250-894C-15A602F1D0D0}" type="presParOf" srcId="{68D8AC18-502F-4825-B069-75605ADB3A40}" destId="{E088D226-49D7-4C30-90DC-CA1755D98829}" srcOrd="0" destOrd="0" presId="urn:microsoft.com/office/officeart/2016/7/layout/RoundedRectangleTimeline"/>
    <dgm:cxn modelId="{42511E16-7C6A-4005-BA4C-3F944923A955}" type="presParOf" srcId="{68D8AC18-502F-4825-B069-75605ADB3A40}" destId="{45A02F84-C6CB-43F5-AEE4-3EA66C2BD25F}" srcOrd="1" destOrd="0" presId="urn:microsoft.com/office/officeart/2016/7/layout/RoundedRectangleTimeline"/>
    <dgm:cxn modelId="{3B73E1FC-9CEA-473B-9DD0-B2C3E8D43B44}" type="presParOf" srcId="{68D8AC18-502F-4825-B069-75605ADB3A40}" destId="{6BA46904-CB7C-4538-BD49-D3891EF19552}" srcOrd="2" destOrd="0" presId="urn:microsoft.com/office/officeart/2016/7/layout/RoundedRectangleTimeline"/>
    <dgm:cxn modelId="{A1109AB0-529D-4190-82B8-3E04894746DA}" type="presParOf" srcId="{68D8AC18-502F-4825-B069-75605ADB3A40}" destId="{049FDBD0-77FE-49D1-A275-A272C8C5E426}" srcOrd="3" destOrd="0" presId="urn:microsoft.com/office/officeart/2016/7/layout/RoundedRectangleTimeline"/>
    <dgm:cxn modelId="{CABA0990-D026-45C4-A4B9-CC660189AB7F}" type="presParOf" srcId="{68D8AC18-502F-4825-B069-75605ADB3A40}" destId="{CB26EA94-33BB-4F98-9E1E-2237D4831263}" srcOrd="4" destOrd="0" presId="urn:microsoft.com/office/officeart/2016/7/layout/RoundedRectangleTimeline"/>
    <dgm:cxn modelId="{C2AACDD4-AF60-4523-9D21-4A46BB4638D0}" type="presParOf" srcId="{196C9F68-3606-4282-A4C6-4485F1280B5F}" destId="{606F1DBF-510E-4065-ACCB-3EBDA85CFB92}" srcOrd="1" destOrd="0" presId="urn:microsoft.com/office/officeart/2016/7/layout/RoundedRectangleTimeline"/>
    <dgm:cxn modelId="{97B422EF-DFF0-4D7F-A5FA-8873796199B5}" type="presParOf" srcId="{196C9F68-3606-4282-A4C6-4485F1280B5F}" destId="{07989479-D1A2-4D15-AA3A-B0CFFB9F91D9}" srcOrd="2" destOrd="0" presId="urn:microsoft.com/office/officeart/2016/7/layout/RoundedRectangleTimeline"/>
    <dgm:cxn modelId="{46C77977-701D-4DE7-BDE1-4DB8915FFD43}" type="presParOf" srcId="{07989479-D1A2-4D15-AA3A-B0CFFB9F91D9}" destId="{539615E2-3277-4D8E-8484-FF5088C8BF01}" srcOrd="0" destOrd="0" presId="urn:microsoft.com/office/officeart/2016/7/layout/RoundedRectangleTimeline"/>
    <dgm:cxn modelId="{9975DF65-62AA-46F5-B25B-2EFA3D02B564}" type="presParOf" srcId="{07989479-D1A2-4D15-AA3A-B0CFFB9F91D9}" destId="{FEBD3C2A-A340-470A-A475-AE614EA07678}" srcOrd="1" destOrd="0" presId="urn:microsoft.com/office/officeart/2016/7/layout/RoundedRectangleTimeline"/>
    <dgm:cxn modelId="{F20534BD-DAE9-4D33-9854-6340CF8950AE}" type="presParOf" srcId="{07989479-D1A2-4D15-AA3A-B0CFFB9F91D9}" destId="{080474C8-0FEA-4FD1-97F1-0978CFB4A37F}" srcOrd="2" destOrd="0" presId="urn:microsoft.com/office/officeart/2016/7/layout/RoundedRectangleTimeline"/>
    <dgm:cxn modelId="{4772BAB1-FE29-47D8-821A-CCE8BB3ECB97}" type="presParOf" srcId="{07989479-D1A2-4D15-AA3A-B0CFFB9F91D9}" destId="{4797FB61-2602-4A58-81E6-6F133DB1E419}" srcOrd="3" destOrd="0" presId="urn:microsoft.com/office/officeart/2016/7/layout/RoundedRectangleTimeline"/>
    <dgm:cxn modelId="{5C5724A0-541C-4671-8970-36F524F4366A}" type="presParOf" srcId="{07989479-D1A2-4D15-AA3A-B0CFFB9F91D9}" destId="{3ADF0AE3-D759-4F4F-8135-572855211847}" srcOrd="4" destOrd="0" presId="urn:microsoft.com/office/officeart/2016/7/layout/RoundedRectangleTimeline"/>
    <dgm:cxn modelId="{41C1FD88-75E5-40B7-842F-85F826DEFA63}" type="presParOf" srcId="{196C9F68-3606-4282-A4C6-4485F1280B5F}" destId="{B0CD7A53-7149-45F2-83E8-36717D7878A1}" srcOrd="3" destOrd="0" presId="urn:microsoft.com/office/officeart/2016/7/layout/RoundedRectangleTimeline"/>
    <dgm:cxn modelId="{1D1BA0D9-AB7D-4F0B-9076-B8343D60E26A}" type="presParOf" srcId="{196C9F68-3606-4282-A4C6-4485F1280B5F}" destId="{FB379A6E-C0F9-420B-90FC-2785E757E6AE}" srcOrd="4" destOrd="0" presId="urn:microsoft.com/office/officeart/2016/7/layout/RoundedRectangleTimeline"/>
    <dgm:cxn modelId="{B7D30C21-E321-4913-903F-F3633B39D450}" type="presParOf" srcId="{FB379A6E-C0F9-420B-90FC-2785E757E6AE}" destId="{9D82041D-873A-4600-A9C7-C0A0ADFB138B}" srcOrd="0" destOrd="0" presId="urn:microsoft.com/office/officeart/2016/7/layout/RoundedRectangleTimeline"/>
    <dgm:cxn modelId="{B003545A-A9A6-4089-9C18-FD18BC91CBA5}" type="presParOf" srcId="{FB379A6E-C0F9-420B-90FC-2785E757E6AE}" destId="{80CDBBF8-C6B4-4166-87C1-DC9120CC7586}" srcOrd="1" destOrd="0" presId="urn:microsoft.com/office/officeart/2016/7/layout/RoundedRectangleTimeline"/>
    <dgm:cxn modelId="{653F600C-C5A1-4F9B-9B5F-0F19E0CFB9B1}" type="presParOf" srcId="{FB379A6E-C0F9-420B-90FC-2785E757E6AE}" destId="{89759DE5-9F8A-470E-A6D8-F13BB4DEE93D}" srcOrd="2" destOrd="0" presId="urn:microsoft.com/office/officeart/2016/7/layout/RoundedRectangleTimeline"/>
    <dgm:cxn modelId="{B4F37BBF-A32D-42D7-9F08-55FB5A5F9317}" type="presParOf" srcId="{FB379A6E-C0F9-420B-90FC-2785E757E6AE}" destId="{07CCF286-8B46-4A20-ACAC-84BA2D6EFBBC}" srcOrd="3" destOrd="0" presId="urn:microsoft.com/office/officeart/2016/7/layout/RoundedRectangleTimeline"/>
    <dgm:cxn modelId="{FD3ECF0A-0E4D-46E2-8B21-25BCE4D536BE}" type="presParOf" srcId="{FB379A6E-C0F9-420B-90FC-2785E757E6AE}" destId="{4624FC32-5405-42B1-B5CC-DF0659852A58}" srcOrd="4" destOrd="0" presId="urn:microsoft.com/office/officeart/2016/7/layout/RoundedRectangleTimeline"/>
    <dgm:cxn modelId="{366CE994-7CDE-4A5F-8734-D5755306BDC1}" type="presParOf" srcId="{196C9F68-3606-4282-A4C6-4485F1280B5F}" destId="{59F6C2B0-B773-4ADB-86AA-E3CF7680518A}" srcOrd="5" destOrd="0" presId="urn:microsoft.com/office/officeart/2016/7/layout/RoundedRectangleTimeline"/>
    <dgm:cxn modelId="{87294D8A-8A3A-4961-ACE9-EA5143A1DDDA}" type="presParOf" srcId="{196C9F68-3606-4282-A4C6-4485F1280B5F}" destId="{B0E1F84C-D563-44BC-8BD7-46D8F837902A}" srcOrd="6" destOrd="0" presId="urn:microsoft.com/office/officeart/2016/7/layout/RoundedRectangleTimeline"/>
    <dgm:cxn modelId="{ECEFC7F5-E1C7-4775-AD14-456EBFEF69E4}" type="presParOf" srcId="{B0E1F84C-D563-44BC-8BD7-46D8F837902A}" destId="{AA687F1E-592A-4A16-9630-0E0C2D82BDEC}" srcOrd="0" destOrd="0" presId="urn:microsoft.com/office/officeart/2016/7/layout/RoundedRectangleTimeline"/>
    <dgm:cxn modelId="{DCFDE57F-5A24-46B6-96C2-EC02D781B0EE}" type="presParOf" srcId="{B0E1F84C-D563-44BC-8BD7-46D8F837902A}" destId="{36210ACA-E081-40B5-87EC-500863B13ADD}" srcOrd="1" destOrd="0" presId="urn:microsoft.com/office/officeart/2016/7/layout/RoundedRectangleTimeline"/>
    <dgm:cxn modelId="{29C185DC-779C-41F1-9B89-9859EBB17507}" type="presParOf" srcId="{B0E1F84C-D563-44BC-8BD7-46D8F837902A}" destId="{EA3C7446-024E-4EEF-BED4-FFB1F2246CF3}" srcOrd="2" destOrd="0" presId="urn:microsoft.com/office/officeart/2016/7/layout/RoundedRectangleTimeline"/>
    <dgm:cxn modelId="{98B71552-30BB-404F-9586-8058BBA2CA37}" type="presParOf" srcId="{B0E1F84C-D563-44BC-8BD7-46D8F837902A}" destId="{FDC60305-8FBB-44FD-9B53-CDBFE9F7FDD0}" srcOrd="3" destOrd="0" presId="urn:microsoft.com/office/officeart/2016/7/layout/RoundedRectangleTimeline"/>
    <dgm:cxn modelId="{E9D6EC58-8AC9-41E0-8BFA-7123A96AD986}" type="presParOf" srcId="{B0E1F84C-D563-44BC-8BD7-46D8F837902A}" destId="{24F9A8F5-7105-4D28-A633-EB8EEF371211}" srcOrd="4" destOrd="0" presId="urn:microsoft.com/office/officeart/2016/7/layout/RoundedRectangleTimeline"/>
    <dgm:cxn modelId="{E76430CF-AB28-4D04-8FD0-58E06124A212}" type="presParOf" srcId="{196C9F68-3606-4282-A4C6-4485F1280B5F}" destId="{F1F5E13B-2672-4759-B561-13FA519AB496}" srcOrd="7" destOrd="0" presId="urn:microsoft.com/office/officeart/2016/7/layout/RoundedRectangleTimeline"/>
    <dgm:cxn modelId="{700E69CB-BC27-484D-83BC-5FE5AA485505}" type="presParOf" srcId="{196C9F68-3606-4282-A4C6-4485F1280B5F}" destId="{03163906-36D6-4FB8-BB18-E04FA84A47A6}" srcOrd="8" destOrd="0" presId="urn:microsoft.com/office/officeart/2016/7/layout/RoundedRectangleTimeline"/>
    <dgm:cxn modelId="{E1E78064-B77C-4A64-9FE9-FF5B71C14D94}" type="presParOf" srcId="{03163906-36D6-4FB8-BB18-E04FA84A47A6}" destId="{B54E50C8-30CD-4A49-B6D7-34D9AB2A3043}" srcOrd="0" destOrd="0" presId="urn:microsoft.com/office/officeart/2016/7/layout/RoundedRectangleTimeline"/>
    <dgm:cxn modelId="{5F96332F-6522-4568-B2E0-4C6A44F7A59B}" type="presParOf" srcId="{03163906-36D6-4FB8-BB18-E04FA84A47A6}" destId="{9679B796-2B40-4D87-8578-52BF0C29AEB4}" srcOrd="1" destOrd="0" presId="urn:microsoft.com/office/officeart/2016/7/layout/RoundedRectangleTimeline"/>
    <dgm:cxn modelId="{0C06F7FB-979E-4452-93E4-2798F6043181}" type="presParOf" srcId="{03163906-36D6-4FB8-BB18-E04FA84A47A6}" destId="{894318B2-70C4-403D-BE3D-359CAB62002A}" srcOrd="2" destOrd="0" presId="urn:microsoft.com/office/officeart/2016/7/layout/RoundedRectangleTimeline"/>
    <dgm:cxn modelId="{D7532C38-5BB7-42C3-9789-AC0C2EC0628E}" type="presParOf" srcId="{03163906-36D6-4FB8-BB18-E04FA84A47A6}" destId="{C2518668-97A8-402E-BC0D-09AE8E2ABBE2}" srcOrd="3" destOrd="0" presId="urn:microsoft.com/office/officeart/2016/7/layout/RoundedRectangleTimeline"/>
    <dgm:cxn modelId="{7EE93C01-124A-4C51-9927-71F2BD16AFE2}"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08496-7832-4E55-A53C-00B338AC23C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47CEE6-033B-4AB1-B80A-8872B0479BB8}">
      <dgm:prSet/>
      <dgm:spPr/>
      <dgm:t>
        <a:bodyPr/>
        <a:lstStyle/>
        <a:p>
          <a:r>
            <a:rPr lang="en-IE"/>
            <a:t>Load events and schedules dynamically from DynamoDB</a:t>
          </a:r>
          <a:endParaRPr lang="en-US"/>
        </a:p>
      </dgm:t>
    </dgm:pt>
    <dgm:pt modelId="{08D81510-27EE-4B12-A36C-0E28D8CAFA80}" type="parTrans" cxnId="{F7CE6943-AAFC-4145-BDBB-52CC83688EE0}">
      <dgm:prSet/>
      <dgm:spPr/>
      <dgm:t>
        <a:bodyPr/>
        <a:lstStyle/>
        <a:p>
          <a:endParaRPr lang="en-US"/>
        </a:p>
      </dgm:t>
    </dgm:pt>
    <dgm:pt modelId="{DB47FE78-28C2-4382-862B-6DB5BD84F1E4}" type="sibTrans" cxnId="{F7CE6943-AAFC-4145-BDBB-52CC83688EE0}">
      <dgm:prSet/>
      <dgm:spPr/>
      <dgm:t>
        <a:bodyPr/>
        <a:lstStyle/>
        <a:p>
          <a:endParaRPr lang="en-US"/>
        </a:p>
      </dgm:t>
    </dgm:pt>
    <dgm:pt modelId="{884681E1-96B2-4D0A-ACC7-B79E4A8DFBCD}">
      <dgm:prSet/>
      <dgm:spPr/>
      <dgm:t>
        <a:bodyPr/>
        <a:lstStyle/>
        <a:p>
          <a:r>
            <a:rPr lang="en-IE"/>
            <a:t>Push notifications for updates/ reminders</a:t>
          </a:r>
          <a:endParaRPr lang="en-US"/>
        </a:p>
      </dgm:t>
    </dgm:pt>
    <dgm:pt modelId="{CEE1A3FE-66F5-4081-ACCF-2D77688FE39C}" type="parTrans" cxnId="{FE919394-2167-4C72-B54E-A9B2806C6032}">
      <dgm:prSet/>
      <dgm:spPr/>
      <dgm:t>
        <a:bodyPr/>
        <a:lstStyle/>
        <a:p>
          <a:endParaRPr lang="en-US"/>
        </a:p>
      </dgm:t>
    </dgm:pt>
    <dgm:pt modelId="{8BFF60D7-C27C-40EE-897C-52C3144935F0}" type="sibTrans" cxnId="{FE919394-2167-4C72-B54E-A9B2806C6032}">
      <dgm:prSet/>
      <dgm:spPr/>
      <dgm:t>
        <a:bodyPr/>
        <a:lstStyle/>
        <a:p>
          <a:endParaRPr lang="en-US"/>
        </a:p>
      </dgm:t>
    </dgm:pt>
    <dgm:pt modelId="{406F6DB0-1BCE-4E95-9FFE-CA57E64908DD}">
      <dgm:prSet/>
      <dgm:spPr/>
      <dgm:t>
        <a:bodyPr/>
        <a:lstStyle/>
        <a:p>
          <a:r>
            <a:rPr lang="en-IE"/>
            <a:t>Improved mobile layout </a:t>
          </a:r>
          <a:endParaRPr lang="en-US"/>
        </a:p>
      </dgm:t>
    </dgm:pt>
    <dgm:pt modelId="{189C01ED-51CE-4B87-BBD6-ACE0CE9BED36}" type="parTrans" cxnId="{1870D9A6-5A96-447B-8CD9-73478CF33895}">
      <dgm:prSet/>
      <dgm:spPr/>
      <dgm:t>
        <a:bodyPr/>
        <a:lstStyle/>
        <a:p>
          <a:endParaRPr lang="en-US"/>
        </a:p>
      </dgm:t>
    </dgm:pt>
    <dgm:pt modelId="{4253778A-D81D-4F08-916B-0B8DB0187B6A}" type="sibTrans" cxnId="{1870D9A6-5A96-447B-8CD9-73478CF33895}">
      <dgm:prSet/>
      <dgm:spPr/>
      <dgm:t>
        <a:bodyPr/>
        <a:lstStyle/>
        <a:p>
          <a:endParaRPr lang="en-US"/>
        </a:p>
      </dgm:t>
    </dgm:pt>
    <dgm:pt modelId="{64B49454-D6C5-46D7-B73E-1CB637871B40}">
      <dgm:prSet/>
      <dgm:spPr/>
      <dgm:t>
        <a:bodyPr/>
        <a:lstStyle/>
        <a:p>
          <a:r>
            <a:rPr lang="en-IE"/>
            <a:t>QR code generation and navigation to specific workshop pages</a:t>
          </a:r>
          <a:endParaRPr lang="en-US"/>
        </a:p>
      </dgm:t>
    </dgm:pt>
    <dgm:pt modelId="{1ADEA344-1BF2-403C-A3C2-F85A3AA4CEF4}" type="parTrans" cxnId="{9306B8F1-0885-4F59-9ECC-A3E5341B9A7D}">
      <dgm:prSet/>
      <dgm:spPr/>
      <dgm:t>
        <a:bodyPr/>
        <a:lstStyle/>
        <a:p>
          <a:endParaRPr lang="en-US"/>
        </a:p>
      </dgm:t>
    </dgm:pt>
    <dgm:pt modelId="{E932F4A6-1E96-4FB8-9E5B-0B302F178DF8}" type="sibTrans" cxnId="{9306B8F1-0885-4F59-9ECC-A3E5341B9A7D}">
      <dgm:prSet/>
      <dgm:spPr/>
      <dgm:t>
        <a:bodyPr/>
        <a:lstStyle/>
        <a:p>
          <a:endParaRPr lang="en-US"/>
        </a:p>
      </dgm:t>
    </dgm:pt>
    <dgm:pt modelId="{DABCBF54-4CB5-4038-81DC-DFD48B0E3B7F}">
      <dgm:prSet/>
      <dgm:spPr/>
      <dgm:t>
        <a:bodyPr/>
        <a:lstStyle/>
        <a:p>
          <a:r>
            <a:rPr lang="en-IE"/>
            <a:t>Expand the Calander page to include a list of events and workshops saved by the user. </a:t>
          </a:r>
          <a:endParaRPr lang="en-US"/>
        </a:p>
      </dgm:t>
    </dgm:pt>
    <dgm:pt modelId="{154FB2FC-BB43-42FD-A803-DC5AFBD0EB55}" type="parTrans" cxnId="{9D01DFE3-743E-4E4D-9397-C5BD53F33FFF}">
      <dgm:prSet/>
      <dgm:spPr/>
      <dgm:t>
        <a:bodyPr/>
        <a:lstStyle/>
        <a:p>
          <a:endParaRPr lang="en-US"/>
        </a:p>
      </dgm:t>
    </dgm:pt>
    <dgm:pt modelId="{454CB950-16FB-4F69-A3A5-BD23709AD6EB}" type="sibTrans" cxnId="{9D01DFE3-743E-4E4D-9397-C5BD53F33FFF}">
      <dgm:prSet/>
      <dgm:spPr/>
      <dgm:t>
        <a:bodyPr/>
        <a:lstStyle/>
        <a:p>
          <a:endParaRPr lang="en-US"/>
        </a:p>
      </dgm:t>
    </dgm:pt>
    <dgm:pt modelId="{1B2B45FF-1BC7-485C-88A2-D0823FF89810}" type="pres">
      <dgm:prSet presAssocID="{CED08496-7832-4E55-A53C-00B338AC23CD}" presName="root" presStyleCnt="0">
        <dgm:presLayoutVars>
          <dgm:dir/>
          <dgm:resizeHandles val="exact"/>
        </dgm:presLayoutVars>
      </dgm:prSet>
      <dgm:spPr/>
    </dgm:pt>
    <dgm:pt modelId="{45377B4C-4BB7-4D6E-B06C-2F7A84319A04}" type="pres">
      <dgm:prSet presAssocID="{8947CEE6-033B-4AB1-B80A-8872B0479BB8}" presName="compNode" presStyleCnt="0"/>
      <dgm:spPr/>
    </dgm:pt>
    <dgm:pt modelId="{1BDFF410-DB0C-4EB8-A481-1F999C2D0C42}" type="pres">
      <dgm:prSet presAssocID="{8947CEE6-033B-4AB1-B80A-8872B0479B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A6A0D9A-C9EE-43C1-8118-8C919F07BFDC}" type="pres">
      <dgm:prSet presAssocID="{8947CEE6-033B-4AB1-B80A-8872B0479BB8}" presName="spaceRect" presStyleCnt="0"/>
      <dgm:spPr/>
    </dgm:pt>
    <dgm:pt modelId="{3D285ABD-C392-4111-BC97-29F6F4B06C4D}" type="pres">
      <dgm:prSet presAssocID="{8947CEE6-033B-4AB1-B80A-8872B0479BB8}" presName="textRect" presStyleLbl="revTx" presStyleIdx="0" presStyleCnt="5">
        <dgm:presLayoutVars>
          <dgm:chMax val="1"/>
          <dgm:chPref val="1"/>
        </dgm:presLayoutVars>
      </dgm:prSet>
      <dgm:spPr/>
    </dgm:pt>
    <dgm:pt modelId="{284C2CE8-A7B4-44C0-B25F-A3EFF4474389}" type="pres">
      <dgm:prSet presAssocID="{DB47FE78-28C2-4382-862B-6DB5BD84F1E4}" presName="sibTrans" presStyleCnt="0"/>
      <dgm:spPr/>
    </dgm:pt>
    <dgm:pt modelId="{C74322C5-ADFF-43A2-8BD4-CF0217B77EAD}" type="pres">
      <dgm:prSet presAssocID="{884681E1-96B2-4D0A-ACC7-B79E4A8DFBCD}" presName="compNode" presStyleCnt="0"/>
      <dgm:spPr/>
    </dgm:pt>
    <dgm:pt modelId="{FE051A6C-50AC-49C0-8BC2-418E7CEC7298}" type="pres">
      <dgm:prSet presAssocID="{884681E1-96B2-4D0A-ACC7-B79E4A8DFB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7EA88236-8558-4BE5-884D-DFC35D5CD601}" type="pres">
      <dgm:prSet presAssocID="{884681E1-96B2-4D0A-ACC7-B79E4A8DFBCD}" presName="spaceRect" presStyleCnt="0"/>
      <dgm:spPr/>
    </dgm:pt>
    <dgm:pt modelId="{CE85F7AA-F4DA-4775-BA10-7B57E61E9B37}" type="pres">
      <dgm:prSet presAssocID="{884681E1-96B2-4D0A-ACC7-B79E4A8DFBCD}" presName="textRect" presStyleLbl="revTx" presStyleIdx="1" presStyleCnt="5">
        <dgm:presLayoutVars>
          <dgm:chMax val="1"/>
          <dgm:chPref val="1"/>
        </dgm:presLayoutVars>
      </dgm:prSet>
      <dgm:spPr/>
    </dgm:pt>
    <dgm:pt modelId="{307BB291-2C48-4998-8550-94A6CFB7D3FB}" type="pres">
      <dgm:prSet presAssocID="{8BFF60D7-C27C-40EE-897C-52C3144935F0}" presName="sibTrans" presStyleCnt="0"/>
      <dgm:spPr/>
    </dgm:pt>
    <dgm:pt modelId="{66B6623B-0868-4F13-84F6-AEB5AA338340}" type="pres">
      <dgm:prSet presAssocID="{406F6DB0-1BCE-4E95-9FFE-CA57E64908DD}" presName="compNode" presStyleCnt="0"/>
      <dgm:spPr/>
    </dgm:pt>
    <dgm:pt modelId="{51D6EBCE-353C-44BB-BBC1-8E6652E4F640}" type="pres">
      <dgm:prSet presAssocID="{406F6DB0-1BCE-4E95-9FFE-CA57E64908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CC0212FA-9D70-4B83-A657-F4308E1FCA98}" type="pres">
      <dgm:prSet presAssocID="{406F6DB0-1BCE-4E95-9FFE-CA57E64908DD}" presName="spaceRect" presStyleCnt="0"/>
      <dgm:spPr/>
    </dgm:pt>
    <dgm:pt modelId="{4A32135A-C3F4-4569-93BB-47E4E918CA2B}" type="pres">
      <dgm:prSet presAssocID="{406F6DB0-1BCE-4E95-9FFE-CA57E64908DD}" presName="textRect" presStyleLbl="revTx" presStyleIdx="2" presStyleCnt="5">
        <dgm:presLayoutVars>
          <dgm:chMax val="1"/>
          <dgm:chPref val="1"/>
        </dgm:presLayoutVars>
      </dgm:prSet>
      <dgm:spPr/>
    </dgm:pt>
    <dgm:pt modelId="{1AADCFEC-7B20-4D87-84CC-545990B3D131}" type="pres">
      <dgm:prSet presAssocID="{4253778A-D81D-4F08-916B-0B8DB0187B6A}" presName="sibTrans" presStyleCnt="0"/>
      <dgm:spPr/>
    </dgm:pt>
    <dgm:pt modelId="{FC06C70C-011D-4911-B3E9-52395134382F}" type="pres">
      <dgm:prSet presAssocID="{64B49454-D6C5-46D7-B73E-1CB637871B40}" presName="compNode" presStyleCnt="0"/>
      <dgm:spPr/>
    </dgm:pt>
    <dgm:pt modelId="{4755C450-4846-4AF6-BE64-CD51B48FA0EB}" type="pres">
      <dgm:prSet presAssocID="{64B49454-D6C5-46D7-B73E-1CB637871B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F511075-DA63-4047-A0AF-6F95A4A617F5}" type="pres">
      <dgm:prSet presAssocID="{64B49454-D6C5-46D7-B73E-1CB637871B40}" presName="spaceRect" presStyleCnt="0"/>
      <dgm:spPr/>
    </dgm:pt>
    <dgm:pt modelId="{7D2E116C-FE56-4FB4-9388-B34738B07454}" type="pres">
      <dgm:prSet presAssocID="{64B49454-D6C5-46D7-B73E-1CB637871B40}" presName="textRect" presStyleLbl="revTx" presStyleIdx="3" presStyleCnt="5">
        <dgm:presLayoutVars>
          <dgm:chMax val="1"/>
          <dgm:chPref val="1"/>
        </dgm:presLayoutVars>
      </dgm:prSet>
      <dgm:spPr/>
    </dgm:pt>
    <dgm:pt modelId="{5A02CB60-5B5E-428C-844D-DBF024453810}" type="pres">
      <dgm:prSet presAssocID="{E932F4A6-1E96-4FB8-9E5B-0B302F178DF8}" presName="sibTrans" presStyleCnt="0"/>
      <dgm:spPr/>
    </dgm:pt>
    <dgm:pt modelId="{FAE7A81D-165D-4F46-B6FF-ADB9AC59DC20}" type="pres">
      <dgm:prSet presAssocID="{DABCBF54-4CB5-4038-81DC-DFD48B0E3B7F}" presName="compNode" presStyleCnt="0"/>
      <dgm:spPr/>
    </dgm:pt>
    <dgm:pt modelId="{51430047-45D5-4807-8C8C-BB2806A3F9DF}" type="pres">
      <dgm:prSet presAssocID="{DABCBF54-4CB5-4038-81DC-DFD48B0E3B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D762A5CD-BDA9-4F74-9601-E70F1B83C83F}" type="pres">
      <dgm:prSet presAssocID="{DABCBF54-4CB5-4038-81DC-DFD48B0E3B7F}" presName="spaceRect" presStyleCnt="0"/>
      <dgm:spPr/>
    </dgm:pt>
    <dgm:pt modelId="{646784CF-B031-404E-A69C-C821DD12700E}" type="pres">
      <dgm:prSet presAssocID="{DABCBF54-4CB5-4038-81DC-DFD48B0E3B7F}" presName="textRect" presStyleLbl="revTx" presStyleIdx="4" presStyleCnt="5">
        <dgm:presLayoutVars>
          <dgm:chMax val="1"/>
          <dgm:chPref val="1"/>
        </dgm:presLayoutVars>
      </dgm:prSet>
      <dgm:spPr/>
    </dgm:pt>
  </dgm:ptLst>
  <dgm:cxnLst>
    <dgm:cxn modelId="{CF9DF301-1EA9-4B32-8346-C2509C920F13}" type="presOf" srcId="{CED08496-7832-4E55-A53C-00B338AC23CD}" destId="{1B2B45FF-1BC7-485C-88A2-D0823FF89810}" srcOrd="0" destOrd="0" presId="urn:microsoft.com/office/officeart/2018/2/layout/IconLabelList"/>
    <dgm:cxn modelId="{6510170F-617B-4E13-9C2B-791BDB2A52EA}" type="presOf" srcId="{64B49454-D6C5-46D7-B73E-1CB637871B40}" destId="{7D2E116C-FE56-4FB4-9388-B34738B07454}" srcOrd="0" destOrd="0" presId="urn:microsoft.com/office/officeart/2018/2/layout/IconLabelList"/>
    <dgm:cxn modelId="{4E4CD30F-E594-417B-B1E3-BCB38174B797}" type="presOf" srcId="{406F6DB0-1BCE-4E95-9FFE-CA57E64908DD}" destId="{4A32135A-C3F4-4569-93BB-47E4E918CA2B}" srcOrd="0" destOrd="0" presId="urn:microsoft.com/office/officeart/2018/2/layout/IconLabelList"/>
    <dgm:cxn modelId="{1145DF61-28D7-408F-B1A4-AF813D11827B}" type="presOf" srcId="{DABCBF54-4CB5-4038-81DC-DFD48B0E3B7F}" destId="{646784CF-B031-404E-A69C-C821DD12700E}" srcOrd="0" destOrd="0" presId="urn:microsoft.com/office/officeart/2018/2/layout/IconLabelList"/>
    <dgm:cxn modelId="{F7CE6943-AAFC-4145-BDBB-52CC83688EE0}" srcId="{CED08496-7832-4E55-A53C-00B338AC23CD}" destId="{8947CEE6-033B-4AB1-B80A-8872B0479BB8}" srcOrd="0" destOrd="0" parTransId="{08D81510-27EE-4B12-A36C-0E28D8CAFA80}" sibTransId="{DB47FE78-28C2-4382-862B-6DB5BD84F1E4}"/>
    <dgm:cxn modelId="{FE919394-2167-4C72-B54E-A9B2806C6032}" srcId="{CED08496-7832-4E55-A53C-00B338AC23CD}" destId="{884681E1-96B2-4D0A-ACC7-B79E4A8DFBCD}" srcOrd="1" destOrd="0" parTransId="{CEE1A3FE-66F5-4081-ACCF-2D77688FE39C}" sibTransId="{8BFF60D7-C27C-40EE-897C-52C3144935F0}"/>
    <dgm:cxn modelId="{1870D9A6-5A96-447B-8CD9-73478CF33895}" srcId="{CED08496-7832-4E55-A53C-00B338AC23CD}" destId="{406F6DB0-1BCE-4E95-9FFE-CA57E64908DD}" srcOrd="2" destOrd="0" parTransId="{189C01ED-51CE-4B87-BBD6-ACE0CE9BED36}" sibTransId="{4253778A-D81D-4F08-916B-0B8DB0187B6A}"/>
    <dgm:cxn modelId="{9D01DFE3-743E-4E4D-9397-C5BD53F33FFF}" srcId="{CED08496-7832-4E55-A53C-00B338AC23CD}" destId="{DABCBF54-4CB5-4038-81DC-DFD48B0E3B7F}" srcOrd="4" destOrd="0" parTransId="{154FB2FC-BB43-42FD-A803-DC5AFBD0EB55}" sibTransId="{454CB950-16FB-4F69-A3A5-BD23709AD6EB}"/>
    <dgm:cxn modelId="{9306B8F1-0885-4F59-9ECC-A3E5341B9A7D}" srcId="{CED08496-7832-4E55-A53C-00B338AC23CD}" destId="{64B49454-D6C5-46D7-B73E-1CB637871B40}" srcOrd="3" destOrd="0" parTransId="{1ADEA344-1BF2-403C-A3C2-F85A3AA4CEF4}" sibTransId="{E932F4A6-1E96-4FB8-9E5B-0B302F178DF8}"/>
    <dgm:cxn modelId="{D12A07F4-9FDE-4C18-B286-7059A7BED87D}" type="presOf" srcId="{884681E1-96B2-4D0A-ACC7-B79E4A8DFBCD}" destId="{CE85F7AA-F4DA-4775-BA10-7B57E61E9B37}" srcOrd="0" destOrd="0" presId="urn:microsoft.com/office/officeart/2018/2/layout/IconLabelList"/>
    <dgm:cxn modelId="{FEFB91F9-E336-4DCF-A7EB-47F25D177ACE}" type="presOf" srcId="{8947CEE6-033B-4AB1-B80A-8872B0479BB8}" destId="{3D285ABD-C392-4111-BC97-29F6F4B06C4D}" srcOrd="0" destOrd="0" presId="urn:microsoft.com/office/officeart/2018/2/layout/IconLabelList"/>
    <dgm:cxn modelId="{653C5B33-20EC-4BC7-87FB-28338F063AED}" type="presParOf" srcId="{1B2B45FF-1BC7-485C-88A2-D0823FF89810}" destId="{45377B4C-4BB7-4D6E-B06C-2F7A84319A04}" srcOrd="0" destOrd="0" presId="urn:microsoft.com/office/officeart/2018/2/layout/IconLabelList"/>
    <dgm:cxn modelId="{35DD108C-78D8-4F8D-8EDE-962B5A78CEB0}" type="presParOf" srcId="{45377B4C-4BB7-4D6E-B06C-2F7A84319A04}" destId="{1BDFF410-DB0C-4EB8-A481-1F999C2D0C42}" srcOrd="0" destOrd="0" presId="urn:microsoft.com/office/officeart/2018/2/layout/IconLabelList"/>
    <dgm:cxn modelId="{7AE09C77-06DB-499E-A932-31D7642DF9B8}" type="presParOf" srcId="{45377B4C-4BB7-4D6E-B06C-2F7A84319A04}" destId="{2A6A0D9A-C9EE-43C1-8118-8C919F07BFDC}" srcOrd="1" destOrd="0" presId="urn:microsoft.com/office/officeart/2018/2/layout/IconLabelList"/>
    <dgm:cxn modelId="{6685E8CA-3939-4557-8A17-A13A85ED9591}" type="presParOf" srcId="{45377B4C-4BB7-4D6E-B06C-2F7A84319A04}" destId="{3D285ABD-C392-4111-BC97-29F6F4B06C4D}" srcOrd="2" destOrd="0" presId="urn:microsoft.com/office/officeart/2018/2/layout/IconLabelList"/>
    <dgm:cxn modelId="{37F31FC8-CC03-46FD-8177-810BCC3FF01D}" type="presParOf" srcId="{1B2B45FF-1BC7-485C-88A2-D0823FF89810}" destId="{284C2CE8-A7B4-44C0-B25F-A3EFF4474389}" srcOrd="1" destOrd="0" presId="urn:microsoft.com/office/officeart/2018/2/layout/IconLabelList"/>
    <dgm:cxn modelId="{8B48306E-8D1E-4C50-A448-B1CE135D6D77}" type="presParOf" srcId="{1B2B45FF-1BC7-485C-88A2-D0823FF89810}" destId="{C74322C5-ADFF-43A2-8BD4-CF0217B77EAD}" srcOrd="2" destOrd="0" presId="urn:microsoft.com/office/officeart/2018/2/layout/IconLabelList"/>
    <dgm:cxn modelId="{77402E18-C51A-40E6-AC29-BC9A9C69FFAF}" type="presParOf" srcId="{C74322C5-ADFF-43A2-8BD4-CF0217B77EAD}" destId="{FE051A6C-50AC-49C0-8BC2-418E7CEC7298}" srcOrd="0" destOrd="0" presId="urn:microsoft.com/office/officeart/2018/2/layout/IconLabelList"/>
    <dgm:cxn modelId="{DAC24711-29C7-4439-A454-22486C0E6D11}" type="presParOf" srcId="{C74322C5-ADFF-43A2-8BD4-CF0217B77EAD}" destId="{7EA88236-8558-4BE5-884D-DFC35D5CD601}" srcOrd="1" destOrd="0" presId="urn:microsoft.com/office/officeart/2018/2/layout/IconLabelList"/>
    <dgm:cxn modelId="{CE656288-5B9E-4330-BCC8-28236D1A0D00}" type="presParOf" srcId="{C74322C5-ADFF-43A2-8BD4-CF0217B77EAD}" destId="{CE85F7AA-F4DA-4775-BA10-7B57E61E9B37}" srcOrd="2" destOrd="0" presId="urn:microsoft.com/office/officeart/2018/2/layout/IconLabelList"/>
    <dgm:cxn modelId="{E7E37A85-F9F6-4803-8F3C-8241D548813F}" type="presParOf" srcId="{1B2B45FF-1BC7-485C-88A2-D0823FF89810}" destId="{307BB291-2C48-4998-8550-94A6CFB7D3FB}" srcOrd="3" destOrd="0" presId="urn:microsoft.com/office/officeart/2018/2/layout/IconLabelList"/>
    <dgm:cxn modelId="{BD62067B-99B2-4669-98E3-B20E8537CA92}" type="presParOf" srcId="{1B2B45FF-1BC7-485C-88A2-D0823FF89810}" destId="{66B6623B-0868-4F13-84F6-AEB5AA338340}" srcOrd="4" destOrd="0" presId="urn:microsoft.com/office/officeart/2018/2/layout/IconLabelList"/>
    <dgm:cxn modelId="{A07C649C-5C00-4B2B-A72B-85178F13598E}" type="presParOf" srcId="{66B6623B-0868-4F13-84F6-AEB5AA338340}" destId="{51D6EBCE-353C-44BB-BBC1-8E6652E4F640}" srcOrd="0" destOrd="0" presId="urn:microsoft.com/office/officeart/2018/2/layout/IconLabelList"/>
    <dgm:cxn modelId="{236CE3D8-2E21-4968-BB7E-FA122B03BD73}" type="presParOf" srcId="{66B6623B-0868-4F13-84F6-AEB5AA338340}" destId="{CC0212FA-9D70-4B83-A657-F4308E1FCA98}" srcOrd="1" destOrd="0" presId="urn:microsoft.com/office/officeart/2018/2/layout/IconLabelList"/>
    <dgm:cxn modelId="{5128846C-DAAA-416A-9668-726E6F3D1011}" type="presParOf" srcId="{66B6623B-0868-4F13-84F6-AEB5AA338340}" destId="{4A32135A-C3F4-4569-93BB-47E4E918CA2B}" srcOrd="2" destOrd="0" presId="urn:microsoft.com/office/officeart/2018/2/layout/IconLabelList"/>
    <dgm:cxn modelId="{0F543791-D760-4DCC-8FCD-B37FFD83761A}" type="presParOf" srcId="{1B2B45FF-1BC7-485C-88A2-D0823FF89810}" destId="{1AADCFEC-7B20-4D87-84CC-545990B3D131}" srcOrd="5" destOrd="0" presId="urn:microsoft.com/office/officeart/2018/2/layout/IconLabelList"/>
    <dgm:cxn modelId="{E6B3AD01-F309-47DF-83F0-05E48FF43C41}" type="presParOf" srcId="{1B2B45FF-1BC7-485C-88A2-D0823FF89810}" destId="{FC06C70C-011D-4911-B3E9-52395134382F}" srcOrd="6" destOrd="0" presId="urn:microsoft.com/office/officeart/2018/2/layout/IconLabelList"/>
    <dgm:cxn modelId="{76A9F8A9-AE69-47C5-B318-2BCBB07317C9}" type="presParOf" srcId="{FC06C70C-011D-4911-B3E9-52395134382F}" destId="{4755C450-4846-4AF6-BE64-CD51B48FA0EB}" srcOrd="0" destOrd="0" presId="urn:microsoft.com/office/officeart/2018/2/layout/IconLabelList"/>
    <dgm:cxn modelId="{878C815B-1560-4592-8124-1519E29FD011}" type="presParOf" srcId="{FC06C70C-011D-4911-B3E9-52395134382F}" destId="{8F511075-DA63-4047-A0AF-6F95A4A617F5}" srcOrd="1" destOrd="0" presId="urn:microsoft.com/office/officeart/2018/2/layout/IconLabelList"/>
    <dgm:cxn modelId="{70112958-839F-46A5-8C0E-EFEEE0716E99}" type="presParOf" srcId="{FC06C70C-011D-4911-B3E9-52395134382F}" destId="{7D2E116C-FE56-4FB4-9388-B34738B07454}" srcOrd="2" destOrd="0" presId="urn:microsoft.com/office/officeart/2018/2/layout/IconLabelList"/>
    <dgm:cxn modelId="{4DF71E84-B948-429E-B1D6-8B6739CDC442}" type="presParOf" srcId="{1B2B45FF-1BC7-485C-88A2-D0823FF89810}" destId="{5A02CB60-5B5E-428C-844D-DBF024453810}" srcOrd="7" destOrd="0" presId="urn:microsoft.com/office/officeart/2018/2/layout/IconLabelList"/>
    <dgm:cxn modelId="{5CC16B83-A560-4D24-A480-92E9749AE0C7}" type="presParOf" srcId="{1B2B45FF-1BC7-485C-88A2-D0823FF89810}" destId="{FAE7A81D-165D-4F46-B6FF-ADB9AC59DC20}" srcOrd="8" destOrd="0" presId="urn:microsoft.com/office/officeart/2018/2/layout/IconLabelList"/>
    <dgm:cxn modelId="{4984F9A8-EA69-455D-B27F-1CD1DF4420D5}" type="presParOf" srcId="{FAE7A81D-165D-4F46-B6FF-ADB9AC59DC20}" destId="{51430047-45D5-4807-8C8C-BB2806A3F9DF}" srcOrd="0" destOrd="0" presId="urn:microsoft.com/office/officeart/2018/2/layout/IconLabelList"/>
    <dgm:cxn modelId="{5871EBB9-14FA-498C-B1D4-CEA3A81ADD1D}" type="presParOf" srcId="{FAE7A81D-165D-4F46-B6FF-ADB9AC59DC20}" destId="{D762A5CD-BDA9-4F74-9601-E70F1B83C83F}" srcOrd="1" destOrd="0" presId="urn:microsoft.com/office/officeart/2018/2/layout/IconLabelList"/>
    <dgm:cxn modelId="{F22DCEDD-82DF-48E1-9C27-34A2498DEC41}" type="presParOf" srcId="{FAE7A81D-165D-4F46-B6FF-ADB9AC59DC20}" destId="{646784CF-B031-404E-A69C-C821DD12700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First idea</a:t>
          </a:r>
          <a:endParaRPr lang="en-US" sz="1300" kern="120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Started as a single-event app</a:t>
          </a:r>
          <a:endParaRPr lang="en-US" sz="1300" kern="120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90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Semester 1 review</a:t>
          </a:r>
          <a:endParaRPr lang="en-US" sz="1300" kern="120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Supervisors recommended expanding the scope, to introduce a level of complexity.</a:t>
          </a:r>
          <a:endParaRPr lang="en-US" sz="1300" kern="120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905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Brainstorming</a:t>
          </a:r>
          <a:endParaRPr lang="en-US" sz="1300" kern="120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a:t>How should I expand my idea ?</a:t>
          </a:r>
        </a:p>
        <a:p>
          <a:pPr marL="0" lvl="0" indent="0" algn="ctr" defTabSz="577850">
            <a:lnSpc>
              <a:spcPct val="90000"/>
            </a:lnSpc>
            <a:spcBef>
              <a:spcPct val="0"/>
            </a:spcBef>
            <a:spcAft>
              <a:spcPct val="35000"/>
            </a:spcAft>
            <a:buNone/>
          </a:pPr>
          <a:r>
            <a:rPr lang="en-US" sz="1300" b="0" i="0" u="none" kern="1200"/>
            <a:t>Introduce complex features?</a:t>
          </a:r>
        </a:p>
        <a:p>
          <a:pPr marL="0" lvl="0" indent="0" algn="ctr" defTabSz="577850">
            <a:lnSpc>
              <a:spcPct val="90000"/>
            </a:lnSpc>
            <a:spcBef>
              <a:spcPct val="0"/>
            </a:spcBef>
            <a:spcAft>
              <a:spcPct val="35000"/>
            </a:spcAft>
            <a:buNone/>
          </a:pPr>
          <a:r>
            <a:rPr lang="en-US" sz="1300" b="0" i="0" u="none" kern="1200"/>
            <a:t>Multiple events ? </a:t>
          </a:r>
          <a:endParaRPr lang="en-US" sz="1300" kern="120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905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Multi-Event Platform</a:t>
          </a:r>
          <a:endParaRPr lang="en-US" sz="1300" kern="120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a:t>Shifted towards reusable structure and dynamic theming </a:t>
          </a:r>
          <a:endParaRPr lang="en-US" sz="1300" kern="120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Project deliverable </a:t>
          </a:r>
          <a:endParaRPr lang="en-US" sz="1300" kern="120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a:t>  </a:t>
          </a:r>
          <a:endParaRPr lang="en-US" sz="1300" kern="120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FF410-DB0C-4EB8-A481-1F999C2D0C42}">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85ABD-C392-4111-BC97-29F6F4B06C4D}">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E" sz="1200" kern="1200"/>
            <a:t>Load events and schedules dynamically from DynamoDB</a:t>
          </a:r>
          <a:endParaRPr lang="en-US" sz="1200" kern="1200"/>
        </a:p>
      </dsp:txBody>
      <dsp:txXfrm>
        <a:off x="333914" y="2276522"/>
        <a:ext cx="1800000" cy="720000"/>
      </dsp:txXfrm>
    </dsp:sp>
    <dsp:sp modelId="{FE051A6C-50AC-49C0-8BC2-418E7CEC7298}">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5F7AA-F4DA-4775-BA10-7B57E61E9B37}">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E" sz="1200" kern="1200"/>
            <a:t>Push notifications for updates/ reminders</a:t>
          </a:r>
          <a:endParaRPr lang="en-US" sz="1200" kern="1200"/>
        </a:p>
      </dsp:txBody>
      <dsp:txXfrm>
        <a:off x="2448914" y="2276522"/>
        <a:ext cx="1800000" cy="720000"/>
      </dsp:txXfrm>
    </dsp:sp>
    <dsp:sp modelId="{51D6EBCE-353C-44BB-BBC1-8E6652E4F640}">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32135A-C3F4-4569-93BB-47E4E918CA2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E" sz="1200" kern="1200"/>
            <a:t>Improved mobile layout </a:t>
          </a:r>
          <a:endParaRPr lang="en-US" sz="1200" kern="1200"/>
        </a:p>
      </dsp:txBody>
      <dsp:txXfrm>
        <a:off x="4563914" y="2276522"/>
        <a:ext cx="1800000" cy="720000"/>
      </dsp:txXfrm>
    </dsp:sp>
    <dsp:sp modelId="{4755C450-4846-4AF6-BE64-CD51B48FA0EB}">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E116C-FE56-4FB4-9388-B34738B07454}">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E" sz="1200" kern="1200"/>
            <a:t>QR code generation and navigation to specific workshop pages</a:t>
          </a:r>
          <a:endParaRPr lang="en-US" sz="1200" kern="1200"/>
        </a:p>
      </dsp:txBody>
      <dsp:txXfrm>
        <a:off x="6678914" y="2276522"/>
        <a:ext cx="1800000" cy="720000"/>
      </dsp:txXfrm>
    </dsp:sp>
    <dsp:sp modelId="{51430047-45D5-4807-8C8C-BB2806A3F9DF}">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6784CF-B031-404E-A69C-C821DD12700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E" sz="1200" kern="1200"/>
            <a:t>Expand the Calander page to include a list of events and workshops saved by the user. </a:t>
          </a:r>
          <a:endParaRPr lang="en-US" sz="1200" kern="1200"/>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9669-DDA0-4C00-97F2-938439BD98A5}" type="datetimeFigureOut">
              <a:rPr lang="en-IE" smtClean="0"/>
              <a:t>07/05/2025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5E29D-0DD3-4020-8AE9-D236C6948A8C}" type="slidenum">
              <a:rPr lang="en-IE" smtClean="0"/>
              <a:t>‹#›</a:t>
            </a:fld>
            <a:endParaRPr lang="en-IE"/>
          </a:p>
        </p:txBody>
      </p:sp>
    </p:spTree>
    <p:extLst>
      <p:ext uri="{BB962C8B-B14F-4D97-AF65-F5344CB8AC3E}">
        <p14:creationId xmlns:p14="http://schemas.microsoft.com/office/powerpoint/2010/main" val="10457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Hi, I’m Dean Sinnott. My final year project is called </a:t>
            </a:r>
            <a:r>
              <a:rPr lang="en-GB" sz="2000" i="1" dirty="0" err="1"/>
              <a:t>Eventivity</a:t>
            </a:r>
            <a:r>
              <a:rPr lang="en-GB" sz="2000" dirty="0"/>
              <a:t>, an adaptive event platform built as a progressive web app. I’ll walk you through the concept, the technologies used, what I built, and what I learned.</a:t>
            </a:r>
            <a:endParaRPr lang="en-IE" sz="2000" dirty="0"/>
          </a:p>
        </p:txBody>
      </p:sp>
      <p:sp>
        <p:nvSpPr>
          <p:cNvPr id="4" name="Slide Number Placeholder 3"/>
          <p:cNvSpPr>
            <a:spLocks noGrp="1"/>
          </p:cNvSpPr>
          <p:nvPr>
            <p:ph type="sldNum" sz="quarter" idx="5"/>
          </p:nvPr>
        </p:nvSpPr>
        <p:spPr/>
        <p:txBody>
          <a:bodyPr/>
          <a:lstStyle/>
          <a:p>
            <a:fld id="{3235E29D-0DD3-4020-8AE9-D236C6948A8C}" type="slidenum">
              <a:rPr lang="en-IE" smtClean="0"/>
              <a:t>1</a:t>
            </a:fld>
            <a:endParaRPr lang="en-IE"/>
          </a:p>
        </p:txBody>
      </p:sp>
    </p:spTree>
    <p:extLst>
      <p:ext uri="{BB962C8B-B14F-4D97-AF65-F5344CB8AC3E}">
        <p14:creationId xmlns:p14="http://schemas.microsoft.com/office/powerpoint/2010/main" val="150927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core idea behind </a:t>
            </a:r>
            <a:r>
              <a:rPr lang="en-GB" dirty="0" err="1"/>
              <a:t>Eventivity</a:t>
            </a:r>
            <a:r>
              <a:rPr lang="en-GB" dirty="0"/>
              <a:t> is reusability. Instead of building a new app for every event, </a:t>
            </a:r>
            <a:r>
              <a:rPr lang="en-GB" dirty="0" err="1"/>
              <a:t>Eventivity</a:t>
            </a:r>
            <a:r>
              <a:rPr lang="en-GB" dirty="0"/>
              <a:t> adapts its theme and content dynamically.</a:t>
            </a:r>
            <a:br>
              <a:rPr lang="en-GB" dirty="0"/>
            </a:br>
            <a:r>
              <a:rPr lang="en-GB" dirty="0"/>
              <a:t>The structure stays the same, but the branding and data change per event. It’s installable, works offline, and keeps users in a consistent but customised environment.</a:t>
            </a:r>
            <a:br>
              <a:rPr lang="en-GB" dirty="0"/>
            </a:br>
            <a:r>
              <a:rPr lang="en-GB" dirty="0"/>
              <a:t>This concept supports both users and organisers by reducing app development time and making the platform feel familiar but fresh.</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2</a:t>
            </a:fld>
            <a:endParaRPr lang="en-IE"/>
          </a:p>
        </p:txBody>
      </p:sp>
    </p:spTree>
    <p:extLst>
      <p:ext uri="{BB962C8B-B14F-4D97-AF65-F5344CB8AC3E}">
        <p14:creationId xmlns:p14="http://schemas.microsoft.com/office/powerpoint/2010/main" val="361712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came from a real event my friend is organising in 2026, called EASA. I knew I wanted to build something that could help support that kind of local, large-scale event.</a:t>
            </a:r>
            <a:br>
              <a:rPr lang="en-GB" dirty="0"/>
            </a:br>
            <a:r>
              <a:rPr lang="en-GB" dirty="0"/>
              <a:t>We had worked together on creative projects before, and I thought it would be a good chance to build something useful with potential beyond college.</a:t>
            </a:r>
            <a:br>
              <a:rPr lang="en-GB" dirty="0"/>
            </a:br>
            <a:r>
              <a:rPr lang="en-GB" dirty="0"/>
              <a:t>Since I’m in the Cloud Computing stream, I also wanted a chance to apply those skills in a real project, not just in labs or tutorials.</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3</a:t>
            </a:fld>
            <a:endParaRPr lang="en-IE"/>
          </a:p>
        </p:txBody>
      </p:sp>
    </p:spTree>
    <p:extLst>
      <p:ext uri="{BB962C8B-B14F-4D97-AF65-F5344CB8AC3E}">
        <p14:creationId xmlns:p14="http://schemas.microsoft.com/office/powerpoint/2010/main" val="180747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started with a basic idea: just one app for one event. That would’ve worked, but after some early feedback from my supervisor, I realised there was an opportunity to make it more useful.</a:t>
            </a:r>
            <a:br>
              <a:rPr lang="en-GB" dirty="0"/>
            </a:br>
            <a:r>
              <a:rPr lang="en-GB" dirty="0"/>
              <a:t>That’s when I decided to focus on building something reusable — where the structure stays the same, but each event gets its own theme, data, and identity.</a:t>
            </a:r>
            <a:br>
              <a:rPr lang="en-GB" dirty="0"/>
            </a:br>
            <a:r>
              <a:rPr lang="en-GB" dirty="0"/>
              <a:t>That decision shaped a lot of my thinking around simplicity and reusability, both in design and development</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dirty="0"/>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800" dirty="0">
                <a:effectLst/>
                <a:latin typeface="Arial" panose="020B0604020202020204" pitchFamily="34" charset="0"/>
                <a:ea typeface="Aptos" panose="020B0004020202020204" pitchFamily="34" charset="0"/>
                <a:cs typeface="Times New Roman" panose="02020603050405020304" pitchFamily="18" charset="0"/>
              </a:rPr>
              <a:t>I used a flexible, iterative approach. I built one feature at a time and tested as I went. </a:t>
            </a:r>
          </a:p>
          <a:p>
            <a:endParaRPr lang="en-IE" sz="1800" dirty="0">
              <a:effectLst/>
              <a:latin typeface="Arial" panose="020B0604020202020204" pitchFamily="34" charset="0"/>
              <a:cs typeface="Times New Roman" panose="02020603050405020304" pitchFamily="18" charset="0"/>
            </a:endParaRPr>
          </a:p>
          <a:p>
            <a:r>
              <a:rPr lang="en-GB" dirty="0"/>
              <a:t>Each feature had its own GitHub branch, and I tracked bugs or small tasks using GitHub Issues.</a:t>
            </a:r>
            <a:endParaRPr lang="en-IE" sz="1800" dirty="0">
              <a:effectLst/>
              <a:latin typeface="Arial" panose="020B0604020202020204" pitchFamily="34" charset="0"/>
              <a:cs typeface="Times New Roman" panose="02020603050405020304" pitchFamily="18" charset="0"/>
            </a:endParaRPr>
          </a:p>
          <a:p>
            <a:endParaRPr lang="en-IE" sz="1800" dirty="0">
              <a:effectLst/>
              <a:latin typeface="Arial" panose="020B0604020202020204" pitchFamily="34" charset="0"/>
              <a:cs typeface="Times New Roman" panose="02020603050405020304" pitchFamily="18" charset="0"/>
            </a:endParaRPr>
          </a:p>
          <a:p>
            <a:r>
              <a:rPr lang="en-GB" dirty="0"/>
              <a:t>Every time I pushed to the main branch, AWS Amplify rebuilt and deployed the app automatically.</a:t>
            </a:r>
            <a:endParaRPr lang="en-IE" sz="1800" dirty="0">
              <a:effectLst/>
              <a:latin typeface="Arial" panose="020B0604020202020204" pitchFamily="34" charset="0"/>
              <a:cs typeface="Times New Roman" panose="02020603050405020304" pitchFamily="18" charset="0"/>
            </a:endParaRPr>
          </a:p>
          <a:p>
            <a:endParaRPr lang="en-IE" sz="1800" dirty="0">
              <a:effectLst/>
              <a:latin typeface="Arial" panose="020B0604020202020204" pitchFamily="34" charset="0"/>
              <a:cs typeface="Times New Roman" panose="02020603050405020304" pitchFamily="18" charset="0"/>
            </a:endParaRPr>
          </a:p>
          <a:p>
            <a:r>
              <a:rPr lang="en-GB" dirty="0"/>
              <a:t>This made testing new features feel more real and helped me stay organised.</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5</a:t>
            </a:fld>
            <a:endParaRPr lang="en-IE"/>
          </a:p>
        </p:txBody>
      </p:sp>
    </p:spTree>
    <p:extLst>
      <p:ext uri="{BB962C8B-B14F-4D97-AF65-F5344CB8AC3E}">
        <p14:creationId xmlns:p14="http://schemas.microsoft.com/office/powerpoint/2010/main" val="206384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what I was able to build and test successfully.</a:t>
            </a:r>
            <a:br>
              <a:rPr lang="en-GB" dirty="0"/>
            </a:br>
            <a:r>
              <a:rPr lang="en-GB" dirty="0"/>
              <a:t>Users can register and sign in securely using Cognito. They can create forum posts, with support for images and video.</a:t>
            </a:r>
            <a:br>
              <a:rPr lang="en-GB" dirty="0"/>
            </a:br>
            <a:r>
              <a:rPr lang="en-GB" dirty="0"/>
              <a:t>The app’s theme changes based on the selected event, and all core pages use a shared component structure.</a:t>
            </a:r>
            <a:br>
              <a:rPr lang="en-GB" dirty="0"/>
            </a:br>
            <a:r>
              <a:rPr lang="en-GB" dirty="0"/>
              <a:t>I also added workshop scheduling, modals with detail tabs, and QR code links for navigation.</a:t>
            </a:r>
            <a:br>
              <a:rPr lang="en-GB" dirty="0"/>
            </a:br>
            <a:r>
              <a:rPr lang="en-GB" dirty="0"/>
              <a:t>Finally, I implemented offline access and </a:t>
            </a:r>
            <a:r>
              <a:rPr lang="en-GB" dirty="0" err="1"/>
              <a:t>installability</a:t>
            </a:r>
            <a:r>
              <a:rPr lang="en-GB" dirty="0"/>
              <a:t> using service workers — important for visitors with limited mobile data</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7</a:t>
            </a:fld>
            <a:endParaRPr lang="en-IE"/>
          </a:p>
        </p:txBody>
      </p:sp>
    </p:spTree>
    <p:extLst>
      <p:ext uri="{BB962C8B-B14F-4D97-AF65-F5344CB8AC3E}">
        <p14:creationId xmlns:p14="http://schemas.microsoft.com/office/powerpoint/2010/main" val="217365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the current version works as a skeleton, there’s still a lot I want to build</a:t>
            </a:r>
          </a:p>
          <a:p>
            <a:br>
              <a:rPr lang="en-GB" dirty="0"/>
            </a:br>
            <a:r>
              <a:rPr lang="en-GB" dirty="0"/>
              <a:t>First, I want to load events dynamically from the database so organisers can create or update events without touching the code.</a:t>
            </a:r>
          </a:p>
          <a:p>
            <a:br>
              <a:rPr lang="en-GB" dirty="0"/>
            </a:br>
            <a:r>
              <a:rPr lang="en-GB" dirty="0"/>
              <a:t>I also plan to make the “My Calendar” page persistent and let users sync with tools like Google Calendar.</a:t>
            </a:r>
            <a:br>
              <a:rPr lang="en-GB" dirty="0"/>
            </a:br>
            <a:r>
              <a:rPr lang="en-GB" dirty="0"/>
              <a:t>Push notifications, an admin dashboard, and improvements to mobile layout and media handling are all on my roadmap.</a:t>
            </a:r>
            <a:br>
              <a:rPr lang="en-GB" dirty="0"/>
            </a:br>
            <a:r>
              <a:rPr lang="en-GB" dirty="0"/>
              <a:t>These aren’t just ideas — they’re the next logical steps based on how I structured the app.</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8</a:t>
            </a:fld>
            <a:endParaRPr lang="en-IE"/>
          </a:p>
        </p:txBody>
      </p:sp>
    </p:spTree>
    <p:extLst>
      <p:ext uri="{BB962C8B-B14F-4D97-AF65-F5344CB8AC3E}">
        <p14:creationId xmlns:p14="http://schemas.microsoft.com/office/powerpoint/2010/main" val="112322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final year projects, this started off bigger than it needed to be. I had to scale back and focus on building a solid foundation first.</a:t>
            </a:r>
            <a:br>
              <a:rPr lang="en-GB" dirty="0"/>
            </a:br>
            <a:r>
              <a:rPr lang="en-GB" dirty="0"/>
              <a:t>Tools like Cognito and IAM had steep learning curves, and I spent time troubleshooting permission issues and user flows.</a:t>
            </a:r>
            <a:br>
              <a:rPr lang="en-GB" dirty="0"/>
            </a:br>
            <a:r>
              <a:rPr lang="en-GB" dirty="0"/>
              <a:t>Rather than rushing to include every idea, I made the decision to develop a functional skeleton — something stable I could build on later.</a:t>
            </a:r>
            <a:br>
              <a:rPr lang="en-GB" dirty="0"/>
            </a:br>
            <a:r>
              <a:rPr lang="en-GB" dirty="0"/>
              <a:t>This helped me learn to prioritise and make realistic technical decisions under pressure.</a:t>
            </a:r>
            <a:endParaRPr lang="en-IE" dirty="0"/>
          </a:p>
        </p:txBody>
      </p:sp>
      <p:sp>
        <p:nvSpPr>
          <p:cNvPr id="4" name="Slide Number Placeholder 3"/>
          <p:cNvSpPr>
            <a:spLocks noGrp="1"/>
          </p:cNvSpPr>
          <p:nvPr>
            <p:ph type="sldNum" sz="quarter" idx="5"/>
          </p:nvPr>
        </p:nvSpPr>
        <p:spPr/>
        <p:txBody>
          <a:bodyPr/>
          <a:lstStyle/>
          <a:p>
            <a:fld id="{3235E29D-0DD3-4020-8AE9-D236C6948A8C}" type="slidenum">
              <a:rPr lang="en-IE" smtClean="0"/>
              <a:t>9</a:t>
            </a:fld>
            <a:endParaRPr lang="en-IE"/>
          </a:p>
        </p:txBody>
      </p:sp>
    </p:spTree>
    <p:extLst>
      <p:ext uri="{BB962C8B-B14F-4D97-AF65-F5344CB8AC3E}">
        <p14:creationId xmlns:p14="http://schemas.microsoft.com/office/powerpoint/2010/main" val="416691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A792-6EF9-A7F9-5D6B-91342AC1F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80BE569-DA72-04BD-8A46-355285E1D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2692079D-33BD-32C0-801E-865CD50CBF2A}"/>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52C00C4C-2C62-AEA3-45B3-C42B6F8B30D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2835DAB-43D4-C2A6-7F7B-FAEE5B82F8F6}"/>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220393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6342-84C2-6762-506A-D7872B317AA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34177A6-4D00-46E5-BAB3-078BDC31F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A4CBDB7-914B-06D1-9A43-B978111750D4}"/>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78A17D43-B2B6-BAF1-635F-EDF5C7DEE8D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640C1AF-A14C-4FDD-2EED-71DAF5C52C2E}"/>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149870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EF614-F1D4-E424-5572-B145FFE3C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D1D0853-F025-D9FE-DFA3-A10E4A6E6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65E60B6-88CF-346F-1616-1F2BD4880439}"/>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7F14D757-B7E3-48FF-1BD2-C09001B3C7C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E76610A-6B98-5B97-E058-0C7A0F5BE7A7}"/>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176559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80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DC75-B590-F4BB-C24C-0E4ABA7764C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2BCF3CC-1708-51AF-A2AF-87102805C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B7E2199-E4A7-9C22-14E2-F2DE1CEC5CE7}"/>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11498AE5-B59B-FA32-C68A-DA3929B858A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0BCC8A1-919A-FB77-FB95-F506A60CE5C1}"/>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220821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2823-4BDB-924C-E90B-BE3DED0FD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34A1762F-F7CB-4BF9-D2DD-F020E44777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8C08B-FBE7-CFA3-3BF9-2EDD58F3CD50}"/>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56742849-7945-18D3-A5DC-920D3F2B789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4D9D5DD-6223-A5D0-D104-E6FCF98BED49}"/>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384043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EF8-F683-0D9E-6CB4-8F4ADD7FF90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9BF3393-4D1C-036D-3258-D549B2BEE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02624E3A-43FC-7DA8-EFD4-1517A324F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4FEB40F-B172-6FF3-1C49-7F980E960705}"/>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6" name="Footer Placeholder 5">
            <a:extLst>
              <a:ext uri="{FF2B5EF4-FFF2-40B4-BE49-F238E27FC236}">
                <a16:creationId xmlns:a16="http://schemas.microsoft.com/office/drawing/2014/main" id="{D0C6B1BA-7352-3B1F-0156-1316B7C708F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F68269D-B67B-FA57-803A-934DE1A82E57}"/>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181107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1463-1915-9739-7E0D-E6372F1D94E0}"/>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DC2F61A-0E9D-ABF0-21F1-CE09CD6EF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58FFC-DFB1-8059-2962-5947AADB9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EFA88D9-B348-E3FA-2651-03790125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4C371-34D0-6D40-3C05-470A27CA0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997D296-A2CC-5663-762B-784A5416A75A}"/>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8" name="Footer Placeholder 7">
            <a:extLst>
              <a:ext uri="{FF2B5EF4-FFF2-40B4-BE49-F238E27FC236}">
                <a16:creationId xmlns:a16="http://schemas.microsoft.com/office/drawing/2014/main" id="{7790748E-5BFB-8104-672F-214353B4F8D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A1531D8-3321-8ACC-4D37-DD01263C02CE}"/>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22347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BDC2-110C-9CD2-DE22-ADB33BC72A5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C1B60025-A20D-C175-8607-AF39D56C28AE}"/>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4" name="Footer Placeholder 3">
            <a:extLst>
              <a:ext uri="{FF2B5EF4-FFF2-40B4-BE49-F238E27FC236}">
                <a16:creationId xmlns:a16="http://schemas.microsoft.com/office/drawing/2014/main" id="{98824B3C-CC51-437A-A1E3-B81EDE7511FC}"/>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B5B14505-BADC-309A-9592-12E185DDF42D}"/>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221156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2C826-3306-8580-ADAB-9476D688380E}"/>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3" name="Footer Placeholder 2">
            <a:extLst>
              <a:ext uri="{FF2B5EF4-FFF2-40B4-BE49-F238E27FC236}">
                <a16:creationId xmlns:a16="http://schemas.microsoft.com/office/drawing/2014/main" id="{4D2C3D1E-E389-8AC9-BBF6-08C1DF8FA3F1}"/>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A0F2424-1B1A-C671-0BAF-32CBB3F925D5}"/>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69019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DC99-8A29-8036-28B6-34C6F161B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C37BA56-FED9-361C-96AA-63896AD44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89DA176-27A8-C3B4-BB3F-7F7195E53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7A6C-2272-523A-3EA2-41FE6B3E4354}"/>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6" name="Footer Placeholder 5">
            <a:extLst>
              <a:ext uri="{FF2B5EF4-FFF2-40B4-BE49-F238E27FC236}">
                <a16:creationId xmlns:a16="http://schemas.microsoft.com/office/drawing/2014/main" id="{A59D20CB-B80B-A159-E5ED-701AAC40739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89647D2-5AE9-EF45-4DDF-CBA6071710CE}"/>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222975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8594-E62C-5395-9D98-F17CB969A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4D99C00-2352-3DE6-5F18-9FE3EEEC7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8AD1192B-CECB-A0CD-C887-E32CBEA4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DDB5D-88B2-8D8A-050D-985AEFBF10CC}"/>
              </a:ext>
            </a:extLst>
          </p:cNvPr>
          <p:cNvSpPr>
            <a:spLocks noGrp="1"/>
          </p:cNvSpPr>
          <p:nvPr>
            <p:ph type="dt" sz="half" idx="10"/>
          </p:nvPr>
        </p:nvSpPr>
        <p:spPr/>
        <p:txBody>
          <a:bodyPr/>
          <a:lstStyle/>
          <a:p>
            <a:fld id="{77D38042-93A0-41BF-A5B2-370FA59895A3}" type="datetimeFigureOut">
              <a:rPr lang="en-IE" smtClean="0"/>
              <a:t>07/05/2025</a:t>
            </a:fld>
            <a:endParaRPr lang="en-IE"/>
          </a:p>
        </p:txBody>
      </p:sp>
      <p:sp>
        <p:nvSpPr>
          <p:cNvPr id="6" name="Footer Placeholder 5">
            <a:extLst>
              <a:ext uri="{FF2B5EF4-FFF2-40B4-BE49-F238E27FC236}">
                <a16:creationId xmlns:a16="http://schemas.microsoft.com/office/drawing/2014/main" id="{29CCBCB8-0374-FACA-1941-B6094EDF2E5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5D2D546-A9CE-777F-1101-8C9CBB6A23F4}"/>
              </a:ext>
            </a:extLst>
          </p:cNvPr>
          <p:cNvSpPr>
            <a:spLocks noGrp="1"/>
          </p:cNvSpPr>
          <p:nvPr>
            <p:ph type="sldNum" sz="quarter" idx="12"/>
          </p:nvPr>
        </p:nvSpPr>
        <p:spPr/>
        <p:txBody>
          <a:bodyPr/>
          <a:lstStyle/>
          <a:p>
            <a:fld id="{77A5D858-1FE9-4159-B52C-EC67275CEF88}" type="slidenum">
              <a:rPr lang="en-IE" smtClean="0"/>
              <a:t>‹#›</a:t>
            </a:fld>
            <a:endParaRPr lang="en-IE"/>
          </a:p>
        </p:txBody>
      </p:sp>
    </p:spTree>
    <p:extLst>
      <p:ext uri="{BB962C8B-B14F-4D97-AF65-F5344CB8AC3E}">
        <p14:creationId xmlns:p14="http://schemas.microsoft.com/office/powerpoint/2010/main" val="53332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040E8-CB05-E005-703E-463109DB7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7E2A498-205F-F11E-A69B-FDA4BD05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0204B16-AAA4-956D-7090-032BCDEE6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D38042-93A0-41BF-A5B2-370FA59895A3}" type="datetimeFigureOut">
              <a:rPr lang="en-IE" smtClean="0"/>
              <a:t>07/05/2025</a:t>
            </a:fld>
            <a:endParaRPr lang="en-IE"/>
          </a:p>
        </p:txBody>
      </p:sp>
      <p:sp>
        <p:nvSpPr>
          <p:cNvPr id="5" name="Footer Placeholder 4">
            <a:extLst>
              <a:ext uri="{FF2B5EF4-FFF2-40B4-BE49-F238E27FC236}">
                <a16:creationId xmlns:a16="http://schemas.microsoft.com/office/drawing/2014/main" id="{F2B4724F-CDA5-2056-4526-068CC0DAE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5D839ED7-45B8-9595-B848-71742C9B5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A5D858-1FE9-4159-B52C-EC67275CEF88}" type="slidenum">
              <a:rPr lang="en-IE" smtClean="0"/>
              <a:t>‹#›</a:t>
            </a:fld>
            <a:endParaRPr lang="en-IE"/>
          </a:p>
        </p:txBody>
      </p:sp>
    </p:spTree>
    <p:extLst>
      <p:ext uri="{BB962C8B-B14F-4D97-AF65-F5344CB8AC3E}">
        <p14:creationId xmlns:p14="http://schemas.microsoft.com/office/powerpoint/2010/main" val="208382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main.d2c6n3hjfqezye.amplifyapp.com/" TargetMode="External"/><Relationship Id="rId7" Type="http://schemas.openxmlformats.org/officeDocument/2006/relationships/image" Target="../media/image22.png"/><Relationship Id="rId2" Type="http://schemas.openxmlformats.org/officeDocument/2006/relationships/hyperlink" Target="mailto:20067691@mail.wit.ie" TargetMode="Externa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hyperlink" Target="https://github.com/20067691/eventivity_fyp.git" TargetMode="Externa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rowd in a party">
            <a:extLst>
              <a:ext uri="{FF2B5EF4-FFF2-40B4-BE49-F238E27FC236}">
                <a16:creationId xmlns:a16="http://schemas.microsoft.com/office/drawing/2014/main" id="{98E6361B-9BB4-2C13-3876-F62E924DB246}"/>
              </a:ext>
            </a:extLst>
          </p:cNvPr>
          <p:cNvPicPr>
            <a:picLocks noChangeAspect="1"/>
          </p:cNvPicPr>
          <p:nvPr/>
        </p:nvPicPr>
        <p:blipFill>
          <a:blip r:embed="rId3"/>
          <a:srcRect r="4473" b="-1"/>
          <a:stretch/>
        </p:blipFill>
        <p:spPr>
          <a:xfrm>
            <a:off x="2522358" y="1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97F6C9-A612-60AA-BDED-F76BDE4E7B1D}"/>
              </a:ext>
            </a:extLst>
          </p:cNvPr>
          <p:cNvSpPr>
            <a:spLocks noGrp="1"/>
          </p:cNvSpPr>
          <p:nvPr>
            <p:ph type="ctrTitle"/>
          </p:nvPr>
        </p:nvSpPr>
        <p:spPr>
          <a:xfrm>
            <a:off x="952228" y="743447"/>
            <a:ext cx="3973385" cy="3692028"/>
          </a:xfrm>
          <a:noFill/>
        </p:spPr>
        <p:txBody>
          <a:bodyPr>
            <a:normAutofit/>
          </a:bodyPr>
          <a:lstStyle/>
          <a:p>
            <a:pPr algn="l"/>
            <a:r>
              <a:rPr lang="en-IE" sz="5200"/>
              <a:t>Eventivity </a:t>
            </a:r>
            <a:br>
              <a:rPr lang="en-IE" sz="5200"/>
            </a:br>
            <a:r>
              <a:rPr lang="en-IE" sz="5200"/>
              <a:t>An Adaptive Event Platform </a:t>
            </a:r>
          </a:p>
        </p:txBody>
      </p:sp>
      <p:sp>
        <p:nvSpPr>
          <p:cNvPr id="3" name="Subtitle 2">
            <a:extLst>
              <a:ext uri="{FF2B5EF4-FFF2-40B4-BE49-F238E27FC236}">
                <a16:creationId xmlns:a16="http://schemas.microsoft.com/office/drawing/2014/main" id="{E744237E-50BA-7F13-55F2-6E0C03238B42}"/>
              </a:ext>
            </a:extLst>
          </p:cNvPr>
          <p:cNvSpPr>
            <a:spLocks noGrp="1"/>
          </p:cNvSpPr>
          <p:nvPr>
            <p:ph type="subTitle" idx="1"/>
          </p:nvPr>
        </p:nvSpPr>
        <p:spPr>
          <a:xfrm>
            <a:off x="952229" y="4629234"/>
            <a:ext cx="3973386" cy="1485319"/>
          </a:xfrm>
          <a:noFill/>
        </p:spPr>
        <p:txBody>
          <a:bodyPr>
            <a:normAutofit/>
          </a:bodyPr>
          <a:lstStyle/>
          <a:p>
            <a:pPr algn="l"/>
            <a:r>
              <a:rPr lang="en-IE" sz="2200"/>
              <a:t>Dean Sinnott – BSc Applied Computing </a:t>
            </a:r>
          </a:p>
          <a:p>
            <a:pPr algn="l"/>
            <a:r>
              <a:rPr lang="en-IE" sz="2200"/>
              <a:t>Final Year Project Demo 2025</a:t>
            </a:r>
          </a:p>
        </p:txBody>
      </p:sp>
    </p:spTree>
    <p:extLst>
      <p:ext uri="{BB962C8B-B14F-4D97-AF65-F5344CB8AC3E}">
        <p14:creationId xmlns:p14="http://schemas.microsoft.com/office/powerpoint/2010/main" val="188814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64D2-1200-F695-E181-8A0759606F83}"/>
              </a:ext>
            </a:extLst>
          </p:cNvPr>
          <p:cNvSpPr>
            <a:spLocks noGrp="1"/>
          </p:cNvSpPr>
          <p:nvPr>
            <p:ph type="title"/>
          </p:nvPr>
        </p:nvSpPr>
        <p:spPr/>
        <p:txBody>
          <a:bodyPr/>
          <a:lstStyle/>
          <a:p>
            <a:r>
              <a:rPr lang="en-IE" dirty="0"/>
              <a:t> </a:t>
            </a:r>
            <a:r>
              <a:rPr lang="en-IE" u="sng" dirty="0"/>
              <a:t>Thank You </a:t>
            </a:r>
          </a:p>
        </p:txBody>
      </p:sp>
      <p:sp>
        <p:nvSpPr>
          <p:cNvPr id="3" name="Content Placeholder 2">
            <a:extLst>
              <a:ext uri="{FF2B5EF4-FFF2-40B4-BE49-F238E27FC236}">
                <a16:creationId xmlns:a16="http://schemas.microsoft.com/office/drawing/2014/main" id="{5EFFFC0F-F2FE-B587-FA6F-CCBDFCA2EBA9}"/>
              </a:ext>
            </a:extLst>
          </p:cNvPr>
          <p:cNvSpPr>
            <a:spLocks noGrp="1"/>
          </p:cNvSpPr>
          <p:nvPr>
            <p:ph idx="1"/>
          </p:nvPr>
        </p:nvSpPr>
        <p:spPr>
          <a:xfrm>
            <a:off x="739140" y="1886585"/>
            <a:ext cx="10515600" cy="4351338"/>
          </a:xfrm>
        </p:spPr>
        <p:txBody>
          <a:bodyPr/>
          <a:lstStyle/>
          <a:p>
            <a:pPr marL="0" indent="0">
              <a:buNone/>
            </a:pPr>
            <a:endParaRPr lang="en-IE" dirty="0"/>
          </a:p>
          <a:p>
            <a:pPr marL="0" indent="0">
              <a:buNone/>
            </a:pPr>
            <a:r>
              <a:rPr lang="en-IE" dirty="0"/>
              <a:t>Dean Sinnott</a:t>
            </a:r>
          </a:p>
          <a:p>
            <a:pPr marL="0" indent="0">
              <a:buNone/>
            </a:pPr>
            <a:endParaRPr lang="en-IE" dirty="0"/>
          </a:p>
          <a:p>
            <a:pPr marL="0" indent="0">
              <a:buNone/>
            </a:pPr>
            <a:r>
              <a:rPr lang="en-IE" dirty="0">
                <a:hlinkClick r:id="rId2"/>
              </a:rPr>
              <a:t>20067691@mail.wit.ie</a:t>
            </a:r>
            <a:endParaRPr lang="en-IE" dirty="0"/>
          </a:p>
          <a:p>
            <a:pPr marL="0" indent="0">
              <a:buNone/>
            </a:pPr>
            <a:endParaRPr lang="en-IE" dirty="0"/>
          </a:p>
          <a:p>
            <a:pPr marL="0" indent="0">
              <a:buNone/>
            </a:pPr>
            <a:r>
              <a:rPr lang="en-IE" dirty="0">
                <a:hlinkClick r:id="rId3"/>
              </a:rPr>
              <a:t>https://main.d2c6n3hjfqezye.amplifyapp.com/</a:t>
            </a:r>
            <a:endParaRPr lang="en-IE" dirty="0"/>
          </a:p>
          <a:p>
            <a:pPr marL="0" indent="0">
              <a:buNone/>
            </a:pPr>
            <a:r>
              <a:rPr lang="en-IE" dirty="0">
                <a:hlinkClick r:id="rId4"/>
              </a:rPr>
              <a:t>https://github.com/20067691/eventivity_fyp.git</a:t>
            </a:r>
            <a:endParaRPr lang="en-IE" dirty="0"/>
          </a:p>
          <a:p>
            <a:pPr marL="0" indent="0">
              <a:buNone/>
            </a:pPr>
            <a:endParaRPr lang="en-IE" dirty="0"/>
          </a:p>
          <a:p>
            <a:pPr marL="0" indent="0">
              <a:buNone/>
            </a:pPr>
            <a:endParaRPr lang="en-IE" dirty="0"/>
          </a:p>
        </p:txBody>
      </p:sp>
      <p:pic>
        <p:nvPicPr>
          <p:cNvPr id="4" name="Online Image Placeholder 11" descr="Monitor">
            <a:extLst>
              <a:ext uri="{FF2B5EF4-FFF2-40B4-BE49-F238E27FC236}">
                <a16:creationId xmlns:a16="http://schemas.microsoft.com/office/drawing/2014/main" id="{B8F14206-E582-A17A-CF74-0E07FBDEB95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67740" y="4062254"/>
            <a:ext cx="457200" cy="457200"/>
          </a:xfrm>
          <a:prstGeom prst="rect">
            <a:avLst/>
          </a:prstGeom>
        </p:spPr>
      </p:pic>
      <p:pic>
        <p:nvPicPr>
          <p:cNvPr id="5" name="Online Image Placeholder 27" descr="Envelope">
            <a:extLst>
              <a:ext uri="{FF2B5EF4-FFF2-40B4-BE49-F238E27FC236}">
                <a16:creationId xmlns:a16="http://schemas.microsoft.com/office/drawing/2014/main" id="{F2528B71-42B6-E9B1-60C2-6F42AA93D3D9}"/>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a:stretch/>
        </p:blipFill>
        <p:spPr>
          <a:xfrm>
            <a:off x="967740" y="2971800"/>
            <a:ext cx="457200" cy="457200"/>
          </a:xfrm>
          <a:prstGeom prst="rect">
            <a:avLst/>
          </a:prstGeom>
        </p:spPr>
      </p:pic>
      <p:pic>
        <p:nvPicPr>
          <p:cNvPr id="6" name="Online Image Placeholder 23" descr="User">
            <a:extLst>
              <a:ext uri="{FF2B5EF4-FFF2-40B4-BE49-F238E27FC236}">
                <a16:creationId xmlns:a16="http://schemas.microsoft.com/office/drawing/2014/main" id="{F8C73254-ACC9-4C97-B522-4EF24D08B93A}"/>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a:stretch/>
        </p:blipFill>
        <p:spPr>
          <a:xfrm>
            <a:off x="967740" y="1939174"/>
            <a:ext cx="457200" cy="457200"/>
          </a:xfrm>
          <a:prstGeom prst="rect">
            <a:avLst/>
          </a:prstGeom>
        </p:spPr>
      </p:pic>
      <p:pic>
        <p:nvPicPr>
          <p:cNvPr id="7" name="Picture Placeholder 7" descr="A logo with purple circles and letters&#10;&#10;AI-generated content may be incorrect.">
            <a:extLst>
              <a:ext uri="{FF2B5EF4-FFF2-40B4-BE49-F238E27FC236}">
                <a16:creationId xmlns:a16="http://schemas.microsoft.com/office/drawing/2014/main" id="{A63E4266-3E21-C160-27C7-D869D1F0F71D}"/>
              </a:ext>
            </a:extLst>
          </p:cNvPr>
          <p:cNvPicPr>
            <a:picLocks noChangeAspect="1"/>
          </p:cNvPicPr>
          <p:nvPr/>
        </p:nvPicPr>
        <p:blipFill>
          <a:blip r:embed="rId11">
            <a:extLst>
              <a:ext uri="{28A0092B-C50C-407E-A947-70E740481C1C}">
                <a14:useLocalDpi xmlns:a14="http://schemas.microsoft.com/office/drawing/2010/main" val="0"/>
              </a:ext>
            </a:extLst>
          </a:blip>
          <a:srcRect t="10520" b="10520"/>
          <a:stretch>
            <a:fillRect/>
          </a:stretch>
        </p:blipFill>
        <p:spPr>
          <a:xfrm>
            <a:off x="7543167" y="0"/>
            <a:ext cx="4541003" cy="3585575"/>
          </a:xfrm>
          <a:prstGeom prst="rect">
            <a:avLst/>
          </a:prstGeom>
        </p:spPr>
      </p:pic>
    </p:spTree>
    <p:extLst>
      <p:ext uri="{BB962C8B-B14F-4D97-AF65-F5344CB8AC3E}">
        <p14:creationId xmlns:p14="http://schemas.microsoft.com/office/powerpoint/2010/main" val="208274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2" name="Rectangle 2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1BB336D-ED2F-76FB-6F0A-AC583DBDEBFD}"/>
              </a:ext>
            </a:extLst>
          </p:cNvPr>
          <p:cNvSpPr>
            <a:spLocks noGrp="1"/>
          </p:cNvSpPr>
          <p:nvPr>
            <p:ph type="title"/>
          </p:nvPr>
        </p:nvSpPr>
        <p:spPr>
          <a:xfrm>
            <a:off x="6816432" y="762001"/>
            <a:ext cx="4554680" cy="1708243"/>
          </a:xfrm>
        </p:spPr>
        <p:txBody>
          <a:bodyPr vert="horz" lIns="91440" tIns="45720" rIns="91440" bIns="45720" rtlCol="0" anchor="ctr">
            <a:normAutofit/>
          </a:bodyPr>
          <a:lstStyle/>
          <a:p>
            <a:r>
              <a:rPr lang="en-US" sz="4000" u="sng" kern="1200">
                <a:solidFill>
                  <a:schemeClr val="tx1"/>
                </a:solidFill>
                <a:latin typeface="+mj-lt"/>
                <a:ea typeface="+mj-ea"/>
                <a:cs typeface="+mj-cs"/>
              </a:rPr>
              <a:t>Core Concept </a:t>
            </a:r>
          </a:p>
        </p:txBody>
      </p:sp>
      <p:pic>
        <p:nvPicPr>
          <p:cNvPr id="8" name="Picture Placeholder 7" descr="A logo with purple circles and letters&#10;&#10;AI-generated content may be incorrect.">
            <a:extLst>
              <a:ext uri="{FF2B5EF4-FFF2-40B4-BE49-F238E27FC236}">
                <a16:creationId xmlns:a16="http://schemas.microsoft.com/office/drawing/2014/main" id="{6A283315-3420-C628-6D22-2FB280137E3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a:xfrm>
            <a:off x="761367" y="1636214"/>
            <a:ext cx="4541003" cy="3585575"/>
          </a:xfrm>
          <a:prstGeom prst="rect">
            <a:avLst/>
          </a:prstGeom>
        </p:spPr>
      </p:pic>
      <p:sp>
        <p:nvSpPr>
          <p:cNvPr id="6" name="Text Placeholder 5">
            <a:extLst>
              <a:ext uri="{FF2B5EF4-FFF2-40B4-BE49-F238E27FC236}">
                <a16:creationId xmlns:a16="http://schemas.microsoft.com/office/drawing/2014/main" id="{356839E2-16A2-0F6D-B9B2-E21F5F400F9B}"/>
              </a:ext>
            </a:extLst>
          </p:cNvPr>
          <p:cNvSpPr>
            <a:spLocks noGrp="1"/>
          </p:cNvSpPr>
          <p:nvPr>
            <p:ph type="body" sz="half" idx="2"/>
          </p:nvPr>
        </p:nvSpPr>
        <p:spPr>
          <a:xfrm>
            <a:off x="6816432" y="2470244"/>
            <a:ext cx="4554680" cy="3769835"/>
          </a:xfrm>
        </p:spPr>
        <p:txBody>
          <a:bodyPr vert="horz" lIns="91440" tIns="45720" rIns="91440" bIns="45720" rtlCol="0" anchor="ctr">
            <a:normAutofit/>
          </a:bodyPr>
          <a:lstStyle/>
          <a:p>
            <a:pPr marL="285750" indent="-228600">
              <a:buFont typeface="Arial" panose="020B0604020202020204" pitchFamily="34" charset="0"/>
              <a:buChar char="•"/>
            </a:pPr>
            <a:r>
              <a:rPr lang="en-US" sz="2000" dirty="0"/>
              <a:t>Adaptive progressive web application </a:t>
            </a:r>
          </a:p>
          <a:p>
            <a:pPr indent="-228600">
              <a:buFont typeface="Arial" panose="020B0604020202020204" pitchFamily="34" charset="0"/>
              <a:buChar char="•"/>
            </a:pPr>
            <a:endParaRPr lang="en-US" sz="2000" dirty="0"/>
          </a:p>
          <a:p>
            <a:pPr marL="285750" indent="-228600">
              <a:buFont typeface="Arial" panose="020B0604020202020204" pitchFamily="34" charset="0"/>
              <a:buChar char="•"/>
            </a:pPr>
            <a:r>
              <a:rPr lang="en-US" sz="2000" dirty="0"/>
              <a:t>A central hub for event information </a:t>
            </a:r>
          </a:p>
          <a:p>
            <a:pPr indent="-228600">
              <a:buFont typeface="Arial" panose="020B0604020202020204" pitchFamily="34" charset="0"/>
              <a:buChar char="•"/>
            </a:pPr>
            <a:endParaRPr lang="en-US" sz="2000" dirty="0"/>
          </a:p>
          <a:p>
            <a:pPr marL="285750" indent="-228600">
              <a:buFont typeface="Arial" panose="020B0604020202020204" pitchFamily="34" charset="0"/>
              <a:buChar char="•"/>
            </a:pPr>
            <a:r>
              <a:rPr lang="en-US" sz="2000" dirty="0"/>
              <a:t>Reusable across multiple events</a:t>
            </a:r>
          </a:p>
          <a:p>
            <a:pPr indent="-228600">
              <a:buFont typeface="Arial" panose="020B0604020202020204" pitchFamily="34" charset="0"/>
              <a:buChar char="•"/>
            </a:pPr>
            <a:endParaRPr lang="en-US" sz="2000" dirty="0"/>
          </a:p>
          <a:p>
            <a:pPr marL="285750" indent="-228600">
              <a:buFont typeface="Arial" panose="020B0604020202020204" pitchFamily="34" charset="0"/>
              <a:buChar char="•"/>
            </a:pPr>
            <a:r>
              <a:rPr lang="en-US" sz="2000" dirty="0"/>
              <a:t>Dynamic theming </a:t>
            </a:r>
          </a:p>
        </p:txBody>
      </p:sp>
    </p:spTree>
    <p:extLst>
      <p:ext uri="{BB962C8B-B14F-4D97-AF65-F5344CB8AC3E}">
        <p14:creationId xmlns:p14="http://schemas.microsoft.com/office/powerpoint/2010/main" val="106734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3D polygons with dots and lines in a white background">
            <a:extLst>
              <a:ext uri="{FF2B5EF4-FFF2-40B4-BE49-F238E27FC236}">
                <a16:creationId xmlns:a16="http://schemas.microsoft.com/office/drawing/2014/main" id="{7615CAF6-1324-E821-BD67-830D1EB8A4A7}"/>
              </a:ext>
            </a:extLst>
          </p:cNvPr>
          <p:cNvPicPr>
            <a:picLocks noChangeAspect="1"/>
          </p:cNvPicPr>
          <p:nvPr/>
        </p:nvPicPr>
        <p:blipFill>
          <a:blip r:embed="rId3"/>
          <a:srcRect r="51286" b="-1"/>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DA4AFC-4BBD-4A55-875A-65CFE9C4627B}"/>
              </a:ext>
            </a:extLst>
          </p:cNvPr>
          <p:cNvSpPr>
            <a:spLocks noGrp="1"/>
          </p:cNvSpPr>
          <p:nvPr>
            <p:ph type="title"/>
          </p:nvPr>
        </p:nvSpPr>
        <p:spPr>
          <a:xfrm>
            <a:off x="6115317" y="405685"/>
            <a:ext cx="5464968" cy="1559301"/>
          </a:xfrm>
        </p:spPr>
        <p:txBody>
          <a:bodyPr>
            <a:normAutofit/>
          </a:bodyPr>
          <a:lstStyle/>
          <a:p>
            <a:r>
              <a:rPr lang="en-IE" sz="4000" u="sng"/>
              <a:t>Motivation</a:t>
            </a:r>
            <a:r>
              <a:rPr lang="en-IE" sz="4000"/>
              <a:t> </a:t>
            </a:r>
          </a:p>
        </p:txBody>
      </p:sp>
      <p:sp>
        <p:nvSpPr>
          <p:cNvPr id="6" name="Content Placeholder 5">
            <a:extLst>
              <a:ext uri="{FF2B5EF4-FFF2-40B4-BE49-F238E27FC236}">
                <a16:creationId xmlns:a16="http://schemas.microsoft.com/office/drawing/2014/main" id="{59C68495-2622-ED82-5F51-B93A27A48CCA}"/>
              </a:ext>
            </a:extLst>
          </p:cNvPr>
          <p:cNvSpPr>
            <a:spLocks noGrp="1"/>
          </p:cNvSpPr>
          <p:nvPr>
            <p:ph idx="1"/>
          </p:nvPr>
        </p:nvSpPr>
        <p:spPr>
          <a:xfrm>
            <a:off x="6115317" y="2743200"/>
            <a:ext cx="5247340" cy="3496878"/>
          </a:xfrm>
        </p:spPr>
        <p:txBody>
          <a:bodyPr anchor="ctr">
            <a:normAutofit/>
          </a:bodyPr>
          <a:lstStyle/>
          <a:p>
            <a:r>
              <a:rPr lang="en-IE" sz="2000"/>
              <a:t>Inspired by a real-world event, EASA Waterford in 2026</a:t>
            </a:r>
          </a:p>
          <a:p>
            <a:r>
              <a:rPr lang="en-GB" sz="2000"/>
              <a:t>Aim to support local events with a modern, intuitive and scalable platform</a:t>
            </a:r>
          </a:p>
          <a:p>
            <a:r>
              <a:rPr lang="en-GB" sz="2000"/>
              <a:t>Chance to collaborate closely with the organiser </a:t>
            </a:r>
          </a:p>
          <a:p>
            <a:r>
              <a:rPr lang="en-GB" sz="2000"/>
              <a:t>Build something reusable and meaningful beyond college</a:t>
            </a:r>
          </a:p>
          <a:p>
            <a:r>
              <a:rPr lang="en-GB" sz="2000"/>
              <a:t>Opportunity to apply cloud skills from the Cloud Computing stream</a:t>
            </a:r>
            <a:endParaRPr lang="en-IE" sz="2000"/>
          </a:p>
        </p:txBody>
      </p:sp>
      <p:pic>
        <p:nvPicPr>
          <p:cNvPr id="9" name="Picture 8" descr="A screenshot of a website&#10;&#10;AI-generated content may be incorrect.">
            <a:extLst>
              <a:ext uri="{FF2B5EF4-FFF2-40B4-BE49-F238E27FC236}">
                <a16:creationId xmlns:a16="http://schemas.microsoft.com/office/drawing/2014/main" id="{6FD53B97-A50B-986E-46B3-A4FB04621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0"/>
            <a:ext cx="5687667" cy="6858000"/>
          </a:xfrm>
          <a:prstGeom prst="rect">
            <a:avLst/>
          </a:prstGeom>
        </p:spPr>
      </p:pic>
    </p:spTree>
    <p:extLst>
      <p:ext uri="{BB962C8B-B14F-4D97-AF65-F5344CB8AC3E}">
        <p14:creationId xmlns:p14="http://schemas.microsoft.com/office/powerpoint/2010/main" val="42914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p:txBody>
          <a:bodyPr/>
          <a:lstStyle/>
          <a:p>
            <a:r>
              <a:rPr lang="en-US" u="sng" dirty="0"/>
              <a:t>Idea Development </a:t>
            </a:r>
          </a:p>
        </p:txBody>
      </p:sp>
      <p:graphicFrame>
        <p:nvGraphicFramePr>
          <p:cNvPr id="4" name="Content Placeholder 3" descr="timeline">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020896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3">
            <a:extLst>
              <a:ext uri="{FF2B5EF4-FFF2-40B4-BE49-F238E27FC236}">
                <a16:creationId xmlns:a16="http://schemas.microsoft.com/office/drawing/2014/main" id="{8E6EC47B-0875-49A4-8F1B-8B4B13F9806D}"/>
              </a:ext>
            </a:extLst>
          </p:cNvPr>
          <p:cNvSpPr>
            <a:spLocks noGrp="1"/>
          </p:cNvSpPr>
          <p:nvPr>
            <p:ph type="dt" sz="half" idx="10"/>
          </p:nvPr>
        </p:nvSpPr>
        <p:spPr>
          <a:xfrm>
            <a:off x="908304" y="6356350"/>
            <a:ext cx="2743200" cy="365125"/>
          </a:xfrm>
        </p:spPr>
        <p:txBody>
          <a:bodyPr/>
          <a:lstStyle/>
          <a:p>
            <a:r>
              <a:rPr lang="en-US" dirty="0"/>
              <a:t> </a:t>
            </a:r>
          </a:p>
        </p:txBody>
      </p:sp>
      <p:sp>
        <p:nvSpPr>
          <p:cNvPr id="9" name="Footer Placeholder 4">
            <a:extLst>
              <a:ext uri="{FF2B5EF4-FFF2-40B4-BE49-F238E27FC236}">
                <a16:creationId xmlns:a16="http://schemas.microsoft.com/office/drawing/2014/main" id="{79D51A1C-737E-43FC-8D3B-86E4D3CCA64F}"/>
              </a:ext>
            </a:extLst>
          </p:cNvPr>
          <p:cNvSpPr>
            <a:spLocks noGrp="1"/>
          </p:cNvSpPr>
          <p:nvPr>
            <p:ph type="ftr" sz="quarter" idx="11"/>
          </p:nvPr>
        </p:nvSpPr>
        <p:spPr>
          <a:xfrm>
            <a:off x="4038600" y="6356350"/>
            <a:ext cx="4114800" cy="365125"/>
          </a:xfrm>
        </p:spPr>
        <p:txBody>
          <a:bodyPr/>
          <a:lstStyle/>
          <a:p>
            <a:r>
              <a:rPr lang="en-US" dirty="0"/>
              <a:t> </a:t>
            </a:r>
          </a:p>
        </p:txBody>
      </p:sp>
      <p:sp>
        <p:nvSpPr>
          <p:cNvPr id="10" name="Slide Number Placeholder 5">
            <a:extLst>
              <a:ext uri="{FF2B5EF4-FFF2-40B4-BE49-F238E27FC236}">
                <a16:creationId xmlns:a16="http://schemas.microsoft.com/office/drawing/2014/main" id="{4BD4F9CE-26BB-4441-99A7-B6599E9CF488}"/>
              </a:ext>
            </a:extLst>
          </p:cNvPr>
          <p:cNvSpPr>
            <a:spLocks noGrp="1"/>
          </p:cNvSpPr>
          <p:nvPr>
            <p:ph type="sldNum" sz="quarter" idx="12"/>
          </p:nvPr>
        </p:nvSpPr>
        <p:spPr>
          <a:xfrm>
            <a:off x="8540496" y="6356350"/>
            <a:ext cx="2743200" cy="365125"/>
          </a:xfrm>
        </p:spPr>
        <p:txBody>
          <a:bodyPr/>
          <a:lstStyle/>
          <a:p>
            <a:r>
              <a:rPr lang="en-US" dirty="0"/>
              <a:t> </a:t>
            </a:r>
          </a:p>
        </p:txBody>
      </p:sp>
      <p:pic>
        <p:nvPicPr>
          <p:cNvPr id="7" name="Picture 6" descr="A logo with circles and lines&#10;&#10;AI-generated content may be incorrect.">
            <a:extLst>
              <a:ext uri="{FF2B5EF4-FFF2-40B4-BE49-F238E27FC236}">
                <a16:creationId xmlns:a16="http://schemas.microsoft.com/office/drawing/2014/main" id="{C7617166-EFA8-0AE7-CA1D-828117EB13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9593" y="2171699"/>
            <a:ext cx="1143128" cy="1143128"/>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46880347-E7B3-C107-432F-7AFFA1EB9B98}"/>
              </a:ext>
            </a:extLst>
          </p:cNvPr>
          <p:cNvSpPr>
            <a:spLocks noGrp="1"/>
          </p:cNvSpPr>
          <p:nvPr>
            <p:ph type="title"/>
          </p:nvPr>
        </p:nvSpPr>
        <p:spPr>
          <a:xfrm>
            <a:off x="761802" y="762001"/>
            <a:ext cx="4080362" cy="1708242"/>
          </a:xfrm>
        </p:spPr>
        <p:txBody>
          <a:bodyPr vert="horz" lIns="91440" tIns="45720" rIns="91440" bIns="45720" rtlCol="0" anchor="ctr">
            <a:normAutofit/>
          </a:bodyPr>
          <a:lstStyle/>
          <a:p>
            <a:r>
              <a:rPr lang="en-US" sz="4000" u="sng" kern="1200">
                <a:solidFill>
                  <a:schemeClr val="tx1"/>
                </a:solidFill>
                <a:latin typeface="+mj-lt"/>
                <a:ea typeface="+mj-ea"/>
                <a:cs typeface="+mj-cs"/>
              </a:rPr>
              <a:t>Development Approach</a:t>
            </a:r>
          </a:p>
        </p:txBody>
      </p:sp>
      <p:sp>
        <p:nvSpPr>
          <p:cNvPr id="6" name="Text Placeholder 5">
            <a:extLst>
              <a:ext uri="{FF2B5EF4-FFF2-40B4-BE49-F238E27FC236}">
                <a16:creationId xmlns:a16="http://schemas.microsoft.com/office/drawing/2014/main" id="{A59A8A15-0BF2-FC48-E56F-2DD7CC43F2CE}"/>
              </a:ext>
            </a:extLst>
          </p:cNvPr>
          <p:cNvSpPr>
            <a:spLocks noGrp="1"/>
          </p:cNvSpPr>
          <p:nvPr>
            <p:ph type="body" sz="half" idx="2"/>
          </p:nvPr>
        </p:nvSpPr>
        <p:spPr>
          <a:xfrm>
            <a:off x="761803" y="2470244"/>
            <a:ext cx="4080361" cy="3769834"/>
          </a:xfrm>
        </p:spPr>
        <p:txBody>
          <a:bodyPr vert="horz" lIns="91440" tIns="45720" rIns="91440" bIns="45720" rtlCol="0" anchor="ctr">
            <a:normAutofit/>
          </a:bodyPr>
          <a:lstStyle/>
          <a:p>
            <a:pPr marL="285750" indent="-228600">
              <a:buFont typeface="Arial" panose="020B0604020202020204" pitchFamily="34" charset="0"/>
              <a:buChar char="•"/>
            </a:pPr>
            <a:r>
              <a:rPr lang="en-US" sz="1900">
                <a:effectLst/>
              </a:rPr>
              <a:t>Incremental, feature-by-feature development</a:t>
            </a:r>
          </a:p>
          <a:p>
            <a:pPr indent="-228600">
              <a:buFont typeface="Arial" panose="020B0604020202020204" pitchFamily="34" charset="0"/>
              <a:buChar char="•"/>
            </a:pPr>
            <a:endParaRPr lang="en-US" sz="1900">
              <a:effectLst/>
            </a:endParaRPr>
          </a:p>
          <a:p>
            <a:pPr marL="285750" indent="-228600">
              <a:buFont typeface="Arial" panose="020B0604020202020204" pitchFamily="34" charset="0"/>
              <a:buChar char="•"/>
            </a:pPr>
            <a:r>
              <a:rPr lang="en-US" sz="1900"/>
              <a:t>Used GitHub branches to isolate work </a:t>
            </a:r>
          </a:p>
          <a:p>
            <a:pPr indent="-228600">
              <a:buFont typeface="Arial" panose="020B0604020202020204" pitchFamily="34" charset="0"/>
              <a:buChar char="•"/>
            </a:pPr>
            <a:endParaRPr lang="en-US" sz="1900"/>
          </a:p>
          <a:p>
            <a:pPr marL="285750" indent="-228600">
              <a:buFont typeface="Arial" panose="020B0604020202020204" pitchFamily="34" charset="0"/>
              <a:buChar char="•"/>
            </a:pPr>
            <a:r>
              <a:rPr lang="en-US" sz="1900">
                <a:effectLst/>
              </a:rPr>
              <a:t>Logged bugs and tasks using GitHub Issues</a:t>
            </a:r>
          </a:p>
          <a:p>
            <a:pPr indent="-228600">
              <a:buFont typeface="Arial" panose="020B0604020202020204" pitchFamily="34" charset="0"/>
              <a:buChar char="•"/>
            </a:pPr>
            <a:endParaRPr lang="en-US" sz="1900">
              <a:effectLst/>
            </a:endParaRPr>
          </a:p>
          <a:p>
            <a:pPr marL="285750" indent="-228600">
              <a:buFont typeface="Arial" panose="020B0604020202020204" pitchFamily="34" charset="0"/>
              <a:buChar char="•"/>
            </a:pPr>
            <a:r>
              <a:rPr lang="en-US" sz="1900">
                <a:effectLst/>
              </a:rPr>
              <a:t>CI/CD handled through AWS Amplify</a:t>
            </a:r>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10;&#10;AI-generated content may be incorrect.">
            <a:extLst>
              <a:ext uri="{FF2B5EF4-FFF2-40B4-BE49-F238E27FC236}">
                <a16:creationId xmlns:a16="http://schemas.microsoft.com/office/drawing/2014/main" id="{66800120-0B62-E0D4-D710-09C3722122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7921" y="737488"/>
            <a:ext cx="3330354" cy="5383025"/>
          </a:xfrm>
          <a:prstGeom prst="rect">
            <a:avLst/>
          </a:prstGeom>
        </p:spPr>
      </p:pic>
    </p:spTree>
    <p:extLst>
      <p:ext uri="{BB962C8B-B14F-4D97-AF65-F5344CB8AC3E}">
        <p14:creationId xmlns:p14="http://schemas.microsoft.com/office/powerpoint/2010/main" val="69150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p:txBody>
          <a:bodyPr/>
          <a:lstStyle/>
          <a:p>
            <a:r>
              <a:rPr lang="en-US" dirty="0"/>
              <a:t>Technologies used</a:t>
            </a:r>
          </a:p>
        </p:txBody>
      </p:sp>
      <p:sp>
        <p:nvSpPr>
          <p:cNvPr id="3" name="Text Placeholder 2">
            <a:extLst>
              <a:ext uri="{FF2B5EF4-FFF2-40B4-BE49-F238E27FC236}">
                <a16:creationId xmlns:a16="http://schemas.microsoft.com/office/drawing/2014/main" id="{CE93E06A-806F-4CD1-9674-3E912429875F}"/>
              </a:ext>
            </a:extLst>
          </p:cNvPr>
          <p:cNvSpPr>
            <a:spLocks noGrp="1"/>
          </p:cNvSpPr>
          <p:nvPr>
            <p:ph type="body" idx="1"/>
          </p:nvPr>
        </p:nvSpPr>
        <p:spPr/>
        <p:txBody>
          <a:bodyPr/>
          <a:lstStyle/>
          <a:p>
            <a:r>
              <a:rPr lang="en-US" sz="2400" b="1" dirty="0"/>
              <a:t>Frontend</a:t>
            </a:r>
          </a:p>
        </p:txBody>
      </p:sp>
      <p:sp>
        <p:nvSpPr>
          <p:cNvPr id="5" name="Text Placeholder 4">
            <a:extLst>
              <a:ext uri="{FF2B5EF4-FFF2-40B4-BE49-F238E27FC236}">
                <a16:creationId xmlns:a16="http://schemas.microsoft.com/office/drawing/2014/main" id="{EBB54FB5-947C-443A-A471-5A92DDDE7E78}"/>
              </a:ext>
            </a:extLst>
          </p:cNvPr>
          <p:cNvSpPr>
            <a:spLocks noGrp="1"/>
          </p:cNvSpPr>
          <p:nvPr>
            <p:ph type="body" sz="quarter" idx="3"/>
          </p:nvPr>
        </p:nvSpPr>
        <p:spPr/>
        <p:txBody>
          <a:bodyPr/>
          <a:lstStyle/>
          <a:p>
            <a:r>
              <a:rPr lang="en-US" dirty="0"/>
              <a:t>Backend</a:t>
            </a:r>
            <a:endParaRPr lang="en-US" sz="2400" b="1" dirty="0"/>
          </a:p>
        </p:txBody>
      </p:sp>
      <p:sp>
        <p:nvSpPr>
          <p:cNvPr id="10" name="Text Placeholder 9">
            <a:extLst>
              <a:ext uri="{FF2B5EF4-FFF2-40B4-BE49-F238E27FC236}">
                <a16:creationId xmlns:a16="http://schemas.microsoft.com/office/drawing/2014/main" id="{9A4A6380-3B85-4062-912A-4E390EC98130}"/>
              </a:ext>
            </a:extLst>
          </p:cNvPr>
          <p:cNvSpPr>
            <a:spLocks noGrp="1"/>
          </p:cNvSpPr>
          <p:nvPr>
            <p:ph type="body" sz="quarter" idx="13"/>
          </p:nvPr>
        </p:nvSpPr>
        <p:spPr/>
        <p:txBody>
          <a:bodyPr/>
          <a:lstStyle/>
          <a:p>
            <a:r>
              <a:rPr lang="en-US" dirty="0"/>
              <a:t>Additional tools</a:t>
            </a:r>
            <a:endParaRPr lang="en-US" sz="2400" b="1" dirty="0"/>
          </a:p>
        </p:txBody>
      </p:sp>
      <p:sp>
        <p:nvSpPr>
          <p:cNvPr id="4" name="Content Placeholder 3">
            <a:extLst>
              <a:ext uri="{FF2B5EF4-FFF2-40B4-BE49-F238E27FC236}">
                <a16:creationId xmlns:a16="http://schemas.microsoft.com/office/drawing/2014/main" id="{56E2AD97-6712-4E23-9D09-2FCFC43DE6FA}"/>
              </a:ext>
            </a:extLst>
          </p:cNvPr>
          <p:cNvSpPr>
            <a:spLocks noGrp="1"/>
          </p:cNvSpPr>
          <p:nvPr>
            <p:ph sz="half" idx="2"/>
          </p:nvPr>
        </p:nvSpPr>
        <p:spPr/>
        <p:txBody>
          <a:bodyPr/>
          <a:lstStyle/>
          <a:p>
            <a:r>
              <a:rPr lang="en-IE" sz="1800" dirty="0"/>
              <a:t>React </a:t>
            </a:r>
          </a:p>
          <a:p>
            <a:r>
              <a:rPr lang="en-IE" sz="1800" dirty="0"/>
              <a:t>Vite </a:t>
            </a:r>
          </a:p>
          <a:p>
            <a:r>
              <a:rPr lang="en-IE" sz="1800" dirty="0"/>
              <a:t>Tailwind CSS </a:t>
            </a:r>
          </a:p>
        </p:txBody>
      </p:sp>
      <p:sp>
        <p:nvSpPr>
          <p:cNvPr id="6" name="Content Placeholder 5">
            <a:extLst>
              <a:ext uri="{FF2B5EF4-FFF2-40B4-BE49-F238E27FC236}">
                <a16:creationId xmlns:a16="http://schemas.microsoft.com/office/drawing/2014/main" id="{7B86909A-6871-4C18-9DB4-D10F772A4EC0}"/>
              </a:ext>
            </a:extLst>
          </p:cNvPr>
          <p:cNvSpPr>
            <a:spLocks noGrp="1"/>
          </p:cNvSpPr>
          <p:nvPr>
            <p:ph sz="quarter" idx="4"/>
          </p:nvPr>
        </p:nvSpPr>
        <p:spPr/>
        <p:txBody>
          <a:bodyPr/>
          <a:lstStyle/>
          <a:p>
            <a:r>
              <a:rPr lang="en-IE" sz="1800" dirty="0"/>
              <a:t>AWS Cognito </a:t>
            </a:r>
          </a:p>
          <a:p>
            <a:r>
              <a:rPr lang="en-IE" sz="1800" dirty="0"/>
              <a:t>AWS S3</a:t>
            </a:r>
          </a:p>
          <a:p>
            <a:r>
              <a:rPr lang="en-IE" sz="1800" dirty="0"/>
              <a:t>AWS Lambda </a:t>
            </a:r>
          </a:p>
          <a:p>
            <a:r>
              <a:rPr lang="en-IE" sz="1800" dirty="0"/>
              <a:t>DynamoDB </a:t>
            </a:r>
          </a:p>
          <a:p>
            <a:r>
              <a:rPr lang="en-IE" sz="1800" dirty="0"/>
              <a:t>API Gateway</a:t>
            </a:r>
          </a:p>
          <a:p>
            <a:r>
              <a:rPr lang="en-IE" sz="1800" dirty="0"/>
              <a:t>AWS Amplify </a:t>
            </a:r>
          </a:p>
        </p:txBody>
      </p:sp>
      <p:sp>
        <p:nvSpPr>
          <p:cNvPr id="11" name="Content Placeholder 10">
            <a:extLst>
              <a:ext uri="{FF2B5EF4-FFF2-40B4-BE49-F238E27FC236}">
                <a16:creationId xmlns:a16="http://schemas.microsoft.com/office/drawing/2014/main" id="{4BA52259-E9BC-4D73-AB88-6F0A4227FEC2}"/>
              </a:ext>
            </a:extLst>
          </p:cNvPr>
          <p:cNvSpPr>
            <a:spLocks noGrp="1"/>
          </p:cNvSpPr>
          <p:nvPr>
            <p:ph sz="quarter" idx="14"/>
          </p:nvPr>
        </p:nvSpPr>
        <p:spPr/>
        <p:txBody>
          <a:bodyPr/>
          <a:lstStyle/>
          <a:p>
            <a:r>
              <a:rPr lang="en-IE" sz="1800" dirty="0"/>
              <a:t>Google Maps API</a:t>
            </a:r>
          </a:p>
          <a:p>
            <a:r>
              <a:rPr lang="en-IE" sz="1800" dirty="0" err="1"/>
              <a:t>vite</a:t>
            </a:r>
            <a:r>
              <a:rPr lang="en-IE" sz="1800" dirty="0"/>
              <a:t>-plugin-</a:t>
            </a:r>
            <a:r>
              <a:rPr lang="en-IE" sz="1800" dirty="0" err="1"/>
              <a:t>pwa</a:t>
            </a:r>
            <a:endParaRPr lang="en-IE" sz="1800" dirty="0"/>
          </a:p>
          <a:p>
            <a:r>
              <a:rPr lang="en-IE" sz="1800" dirty="0"/>
              <a:t>GitHub</a:t>
            </a:r>
          </a:p>
          <a:p>
            <a:r>
              <a:rPr lang="en-IE" sz="1800" dirty="0"/>
              <a:t>Postman</a:t>
            </a:r>
          </a:p>
          <a:p>
            <a:pPr marL="0" indent="0">
              <a:buNone/>
            </a:pPr>
            <a:endParaRPr lang="en-US" sz="1800" dirty="0"/>
          </a:p>
        </p:txBody>
      </p:sp>
      <p:sp>
        <p:nvSpPr>
          <p:cNvPr id="7" name="Date Placeholder 6">
            <a:extLst>
              <a:ext uri="{FF2B5EF4-FFF2-40B4-BE49-F238E27FC236}">
                <a16:creationId xmlns:a16="http://schemas.microsoft.com/office/drawing/2014/main" id="{A9E144FF-5A39-42A6-AAA4-4E5D672FA0BA}"/>
              </a:ext>
            </a:extLst>
          </p:cNvPr>
          <p:cNvSpPr>
            <a:spLocks noGrp="1"/>
          </p:cNvSpPr>
          <p:nvPr>
            <p:ph type="dt" sz="half" idx="10"/>
          </p:nvPr>
        </p:nvSpPr>
        <p:spPr/>
        <p:txBody>
          <a:bodyPr/>
          <a:lstStyle/>
          <a:p>
            <a:r>
              <a:rPr lang="en-US" dirty="0"/>
              <a:t>9/4/20XX</a:t>
            </a:r>
          </a:p>
        </p:txBody>
      </p:sp>
      <p:sp>
        <p:nvSpPr>
          <p:cNvPr id="8" name="Footer Placeholder 7">
            <a:extLst>
              <a:ext uri="{FF2B5EF4-FFF2-40B4-BE49-F238E27FC236}">
                <a16:creationId xmlns:a16="http://schemas.microsoft.com/office/drawing/2014/main" id="{C3B54300-48D9-44C9-AE06-2EF38D9C7195}"/>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12" name="Rectangle 11">
            <a:extLst>
              <a:ext uri="{FF2B5EF4-FFF2-40B4-BE49-F238E27FC236}">
                <a16:creationId xmlns:a16="http://schemas.microsoft.com/office/drawing/2014/main" id="{91894D4A-C21D-9923-3E70-976EE57872E1}"/>
              </a:ext>
            </a:extLst>
          </p:cNvPr>
          <p:cNvSpPr/>
          <p:nvPr/>
        </p:nvSpPr>
        <p:spPr>
          <a:xfrm>
            <a:off x="487680" y="769620"/>
            <a:ext cx="144780" cy="731520"/>
          </a:xfrm>
          <a:prstGeom prst="rect">
            <a:avLst/>
          </a:prstGeom>
          <a:solidFill>
            <a:schemeClr val="accent5">
              <a:lumMod val="40000"/>
              <a:lumOff val="60000"/>
            </a:schemeClr>
          </a:solidFill>
          <a:ln>
            <a:solidFill>
              <a:schemeClr val="accent5">
                <a:lumMod val="60000"/>
                <a:lumOff val="4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9554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8E12665C-BE89-721A-2960-495D735A79B0}"/>
              </a:ext>
            </a:extLst>
          </p:cNvPr>
          <p:cNvSpPr>
            <a:spLocks noGrp="1"/>
          </p:cNvSpPr>
          <p:nvPr>
            <p:ph type="title"/>
          </p:nvPr>
        </p:nvSpPr>
        <p:spPr>
          <a:xfrm>
            <a:off x="761802" y="762001"/>
            <a:ext cx="4080362" cy="1708242"/>
          </a:xfrm>
        </p:spPr>
        <p:txBody>
          <a:bodyPr anchor="ctr">
            <a:normAutofit/>
          </a:bodyPr>
          <a:lstStyle/>
          <a:p>
            <a:r>
              <a:rPr lang="en-IE" sz="4000" u="sng"/>
              <a:t>Features Implemented</a:t>
            </a:r>
          </a:p>
        </p:txBody>
      </p:sp>
      <p:sp>
        <p:nvSpPr>
          <p:cNvPr id="7" name="Rectangle 1">
            <a:extLst>
              <a:ext uri="{FF2B5EF4-FFF2-40B4-BE49-F238E27FC236}">
                <a16:creationId xmlns:a16="http://schemas.microsoft.com/office/drawing/2014/main" id="{88FC916F-9E19-FD68-EE85-9009BEF3B3B3}"/>
              </a:ext>
            </a:extLst>
          </p:cNvPr>
          <p:cNvSpPr>
            <a:spLocks noGrp="1" noChangeArrowheads="1"/>
          </p:cNvSpPr>
          <p:nvPr>
            <p:ph idx="1"/>
          </p:nvPr>
        </p:nvSpPr>
        <p:spPr bwMode="auto">
          <a:xfrm>
            <a:off x="761803" y="2470244"/>
            <a:ext cx="4080361" cy="37698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Sign Up, Sign In, Confirm Account (AWS Cognito)</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Forum Posts with Media (DynamoDB + S3)</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Dynamic Event Theming </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Workshop Cards + Detail Modals </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Event Map with Clickable Markers (Google Maps)</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 Offline Access + Installable PWA (vite-plugin-pwa)</a:t>
            </a:r>
          </a:p>
        </p:txBody>
      </p:sp>
      <p:sp>
        <p:nvSpPr>
          <p:cNvPr id="24" name="Rectangle 2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9C8B40A-13DE-1D40-57DA-49DD10278CEE}"/>
              </a:ext>
            </a:extLst>
          </p:cNvPr>
          <p:cNvPicPr>
            <a:picLocks noChangeAspect="1"/>
          </p:cNvPicPr>
          <p:nvPr/>
        </p:nvPicPr>
        <p:blipFill>
          <a:blip r:embed="rId3"/>
          <a:stretch>
            <a:fillRect/>
          </a:stretch>
        </p:blipFill>
        <p:spPr>
          <a:xfrm>
            <a:off x="5954668" y="1235121"/>
            <a:ext cx="6017244" cy="4387757"/>
          </a:xfrm>
          <a:prstGeom prst="rect">
            <a:avLst/>
          </a:prstGeom>
        </p:spPr>
      </p:pic>
    </p:spTree>
    <p:extLst>
      <p:ext uri="{BB962C8B-B14F-4D97-AF65-F5344CB8AC3E}">
        <p14:creationId xmlns:p14="http://schemas.microsoft.com/office/powerpoint/2010/main" val="29513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C39E-1701-DF89-ACFD-1DEC41B5B944}"/>
              </a:ext>
            </a:extLst>
          </p:cNvPr>
          <p:cNvSpPr>
            <a:spLocks noGrp="1"/>
          </p:cNvSpPr>
          <p:nvPr>
            <p:ph type="title"/>
          </p:nvPr>
        </p:nvSpPr>
        <p:spPr/>
        <p:txBody>
          <a:bodyPr/>
          <a:lstStyle/>
          <a:p>
            <a:r>
              <a:rPr lang="en-IE" u="sng" dirty="0"/>
              <a:t>Future Improvements </a:t>
            </a:r>
          </a:p>
        </p:txBody>
      </p:sp>
      <p:sp>
        <p:nvSpPr>
          <p:cNvPr id="3" name="Content Placeholder 2">
            <a:extLst>
              <a:ext uri="{FF2B5EF4-FFF2-40B4-BE49-F238E27FC236}">
                <a16:creationId xmlns:a16="http://schemas.microsoft.com/office/drawing/2014/main" id="{C4B407AD-E807-91C1-4544-D64711692291}"/>
              </a:ext>
            </a:extLst>
          </p:cNvPr>
          <p:cNvSpPr>
            <a:spLocks noGrp="1"/>
          </p:cNvSpPr>
          <p:nvPr>
            <p:ph idx="1"/>
          </p:nvPr>
        </p:nvSpPr>
        <p:spPr/>
        <p:txBody>
          <a:bodyPr>
            <a:normAutofit/>
          </a:bodyPr>
          <a:lstStyle/>
          <a:p>
            <a:pPr marL="0" indent="0">
              <a:buNone/>
            </a:pPr>
            <a:r>
              <a:rPr lang="en-IE" dirty="0"/>
              <a:t> </a:t>
            </a:r>
          </a:p>
        </p:txBody>
      </p:sp>
      <p:graphicFrame>
        <p:nvGraphicFramePr>
          <p:cNvPr id="6" name="Content Placeholder 2">
            <a:extLst>
              <a:ext uri="{FF2B5EF4-FFF2-40B4-BE49-F238E27FC236}">
                <a16:creationId xmlns:a16="http://schemas.microsoft.com/office/drawing/2014/main" id="{46FBCD86-3F43-6D55-8CB5-65ADCE6D3561}"/>
              </a:ext>
            </a:extLst>
          </p:cNvPr>
          <p:cNvGraphicFramePr>
            <a:graphicFrameLocks/>
          </p:cNvGraphicFramePr>
          <p:nvPr>
            <p:extLst>
              <p:ext uri="{D42A27DB-BD31-4B8C-83A1-F6EECF244321}">
                <p14:modId xmlns:p14="http://schemas.microsoft.com/office/powerpoint/2010/main" val="3719316212"/>
              </p:ext>
            </p:extLst>
          </p:nvPr>
        </p:nvGraphicFramePr>
        <p:xfrm>
          <a:off x="560236" y="1825625"/>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1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38DB8-9095-7BC6-4DF4-D80D49BCFC31}"/>
              </a:ext>
            </a:extLst>
          </p:cNvPr>
          <p:cNvSpPr>
            <a:spLocks noGrp="1"/>
          </p:cNvSpPr>
          <p:nvPr>
            <p:ph type="title"/>
          </p:nvPr>
        </p:nvSpPr>
        <p:spPr>
          <a:xfrm>
            <a:off x="2187363" y="921642"/>
            <a:ext cx="5801917" cy="2228760"/>
          </a:xfrm>
        </p:spPr>
        <p:txBody>
          <a:bodyPr anchor="b">
            <a:normAutofit/>
          </a:bodyPr>
          <a:lstStyle/>
          <a:p>
            <a:r>
              <a:rPr lang="en-IE" sz="4000" dirty="0"/>
              <a:t>Challenges – Defining the Scope</a:t>
            </a:r>
          </a:p>
        </p:txBody>
      </p:sp>
      <p:pic>
        <p:nvPicPr>
          <p:cNvPr id="15" name="Graphic 14" descr="Head with Gears">
            <a:extLst>
              <a:ext uri="{FF2B5EF4-FFF2-40B4-BE49-F238E27FC236}">
                <a16:creationId xmlns:a16="http://schemas.microsoft.com/office/drawing/2014/main" id="{A22B3719-2085-DAEF-F6BF-E965FCB1A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808" y="1951870"/>
            <a:ext cx="1198532" cy="1198532"/>
          </a:xfrm>
          <a:prstGeom prst="rect">
            <a:avLst/>
          </a:prstGeom>
        </p:spPr>
      </p:pic>
      <p:sp>
        <p:nvSpPr>
          <p:cNvPr id="3" name="Content Placeholder 2">
            <a:extLst>
              <a:ext uri="{FF2B5EF4-FFF2-40B4-BE49-F238E27FC236}">
                <a16:creationId xmlns:a16="http://schemas.microsoft.com/office/drawing/2014/main" id="{01B1DC2C-240E-EBC8-03DE-C69E1849CB4E}"/>
              </a:ext>
            </a:extLst>
          </p:cNvPr>
          <p:cNvSpPr>
            <a:spLocks noGrp="1"/>
          </p:cNvSpPr>
          <p:nvPr>
            <p:ph idx="1"/>
          </p:nvPr>
        </p:nvSpPr>
        <p:spPr>
          <a:xfrm>
            <a:off x="1852082" y="3485304"/>
            <a:ext cx="5801917" cy="2451054"/>
          </a:xfrm>
        </p:spPr>
        <p:txBody>
          <a:bodyPr>
            <a:normAutofit/>
          </a:bodyPr>
          <a:lstStyle/>
          <a:p>
            <a:r>
              <a:rPr lang="en-IE" sz="1600" dirty="0"/>
              <a:t>Balancing ambition with available time</a:t>
            </a:r>
          </a:p>
          <a:p>
            <a:endParaRPr lang="en-IE" sz="1600" dirty="0"/>
          </a:p>
          <a:p>
            <a:r>
              <a:rPr lang="en-IE" sz="1600" dirty="0"/>
              <a:t>Learning new AWS services and development tools</a:t>
            </a:r>
          </a:p>
          <a:p>
            <a:endParaRPr lang="en-IE" sz="1600" dirty="0"/>
          </a:p>
          <a:p>
            <a:r>
              <a:rPr lang="en-IE" sz="1600" dirty="0"/>
              <a:t>Building core functionality before extra features </a:t>
            </a:r>
          </a:p>
          <a:p>
            <a:endParaRPr lang="en-IE" sz="1600" dirty="0"/>
          </a:p>
          <a:p>
            <a:r>
              <a:rPr lang="en-IE" sz="1600" dirty="0"/>
              <a:t>Adapting expectations while maintaining quality </a:t>
            </a:r>
          </a:p>
        </p:txBody>
      </p:sp>
      <p:pic>
        <p:nvPicPr>
          <p:cNvPr id="9" name="Graphic 8" descr="Head with Gears">
            <a:extLst>
              <a:ext uri="{FF2B5EF4-FFF2-40B4-BE49-F238E27FC236}">
                <a16:creationId xmlns:a16="http://schemas.microsoft.com/office/drawing/2014/main" id="{D105DD7B-1C1E-430C-9252-5BBAB9869D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631872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1040</Words>
  <Application>Microsoft Office PowerPoint</Application>
  <PresentationFormat>Widescreen</PresentationFormat>
  <Paragraphs>120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Eventivity  An Adaptive Event Platform </vt:lpstr>
      <vt:lpstr>Core Concept </vt:lpstr>
      <vt:lpstr>Motivation </vt:lpstr>
      <vt:lpstr>Idea Development </vt:lpstr>
      <vt:lpstr>Development Approach</vt:lpstr>
      <vt:lpstr>Technologies used</vt:lpstr>
      <vt:lpstr>Features Implemented</vt:lpstr>
      <vt:lpstr>Future Improvements </vt:lpstr>
      <vt:lpstr>Challenges – Defining the Scope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(20067691) Dean Sinnott</dc:creator>
  <cp:lastModifiedBy>(20067691) Dean Sinnott</cp:lastModifiedBy>
  <cp:revision>4</cp:revision>
  <dcterms:created xsi:type="dcterms:W3CDTF">2025-05-07T08:46:01Z</dcterms:created>
  <dcterms:modified xsi:type="dcterms:W3CDTF">2025-05-07T10:24:55Z</dcterms:modified>
</cp:coreProperties>
</file>