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8"/>
  </p:notesMasterIdLst>
  <p:sldIdLst>
    <p:sldId id="571" r:id="rId2"/>
    <p:sldId id="537" r:id="rId3"/>
    <p:sldId id="572" r:id="rId4"/>
    <p:sldId id="573" r:id="rId5"/>
    <p:sldId id="574" r:id="rId6"/>
    <p:sldId id="577" r:id="rId7"/>
    <p:sldId id="613" r:id="rId8"/>
    <p:sldId id="578" r:id="rId9"/>
    <p:sldId id="630" r:id="rId10"/>
    <p:sldId id="656" r:id="rId11"/>
    <p:sldId id="657" r:id="rId12"/>
    <p:sldId id="579" r:id="rId13"/>
    <p:sldId id="629" r:id="rId14"/>
    <p:sldId id="580" r:id="rId15"/>
    <p:sldId id="612" r:id="rId16"/>
    <p:sldId id="632" r:id="rId17"/>
    <p:sldId id="581" r:id="rId18"/>
    <p:sldId id="582" r:id="rId19"/>
    <p:sldId id="614" r:id="rId20"/>
    <p:sldId id="634" r:id="rId21"/>
    <p:sldId id="583" r:id="rId22"/>
    <p:sldId id="584" r:id="rId23"/>
    <p:sldId id="615" r:id="rId24"/>
    <p:sldId id="636" r:id="rId25"/>
    <p:sldId id="585" r:id="rId26"/>
    <p:sldId id="586" r:id="rId27"/>
    <p:sldId id="616" r:id="rId28"/>
    <p:sldId id="637" r:id="rId29"/>
    <p:sldId id="589" r:id="rId30"/>
    <p:sldId id="587" r:id="rId31"/>
    <p:sldId id="639" r:id="rId32"/>
    <p:sldId id="617" r:id="rId33"/>
    <p:sldId id="588" r:id="rId34"/>
    <p:sldId id="590" r:id="rId35"/>
    <p:sldId id="618" r:id="rId36"/>
    <p:sldId id="641" r:id="rId37"/>
    <p:sldId id="591" r:id="rId38"/>
    <p:sldId id="592" r:id="rId39"/>
    <p:sldId id="619" r:id="rId40"/>
    <p:sldId id="643" r:id="rId41"/>
    <p:sldId id="593" r:id="rId42"/>
    <p:sldId id="594" r:id="rId43"/>
    <p:sldId id="647" r:id="rId44"/>
    <p:sldId id="620" r:id="rId45"/>
    <p:sldId id="645" r:id="rId46"/>
    <p:sldId id="595" r:id="rId47"/>
    <p:sldId id="596" r:id="rId48"/>
    <p:sldId id="621" r:id="rId49"/>
    <p:sldId id="646" r:id="rId50"/>
    <p:sldId id="597" r:id="rId51"/>
    <p:sldId id="598" r:id="rId52"/>
    <p:sldId id="622" r:id="rId53"/>
    <p:sldId id="649" r:id="rId54"/>
    <p:sldId id="599" r:id="rId55"/>
    <p:sldId id="600" r:id="rId56"/>
    <p:sldId id="623" r:id="rId57"/>
    <p:sldId id="650" r:id="rId58"/>
    <p:sldId id="601" r:id="rId59"/>
    <p:sldId id="602" r:id="rId60"/>
    <p:sldId id="624" r:id="rId61"/>
    <p:sldId id="652" r:id="rId62"/>
    <p:sldId id="651" r:id="rId63"/>
    <p:sldId id="606" r:id="rId64"/>
    <p:sldId id="603" r:id="rId65"/>
    <p:sldId id="625" r:id="rId66"/>
    <p:sldId id="653" r:id="rId67"/>
    <p:sldId id="607" r:id="rId68"/>
    <p:sldId id="604" r:id="rId69"/>
    <p:sldId id="626" r:id="rId70"/>
    <p:sldId id="654" r:id="rId71"/>
    <p:sldId id="655" r:id="rId72"/>
    <p:sldId id="605" r:id="rId73"/>
    <p:sldId id="608" r:id="rId74"/>
    <p:sldId id="627" r:id="rId75"/>
    <p:sldId id="609" r:id="rId76"/>
    <p:sldId id="628" r:id="rId77"/>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99"/>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7CE84F3-28C3-443E-9E96-99CF82512B78}" styleName="深色样式 1 - 强调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8FB837D-C827-4EFA-A057-4D05807E0F7C}" styleName="主题样式 1 - 强调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84E427A-3D55-4303-BF80-6455036E1DE7}" styleName="主题样式 1 - 强调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5758FB7-9AC5-4552-8A53-C91805E547FA}" styleName="主题样式 1 - 强调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638B1855-1B75-4FBE-930C-398BA8C253C6}" styleName="主题样式 2 - 强调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DCAF9ED-07DC-4A11-8D7F-57B35C25682E}" styleName="中度样式 1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8FD4443E-F989-4FC4-A0C8-D5A2AF1F390B}" styleName="深色样式 1 - 强调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AF606853-7671-496A-8E4F-DF71F8EC918B}" styleName="深色样式 1 - 强调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ED083AE6-46FA-4A59-8FB0-9F97EB10719F}" styleName="浅色样式 3 - 强调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浅色样式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DA37D80-6434-44D0-A028-1B22A696006F}" styleName="浅色样式 3 - 强调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D7AC3CCA-C797-4891-BE02-D94E43425B78}" styleName="中度样式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054" autoAdjust="0"/>
    <p:restoredTop sz="85008" autoAdjust="0"/>
  </p:normalViewPr>
  <p:slideViewPr>
    <p:cSldViewPr>
      <p:cViewPr varScale="1">
        <p:scale>
          <a:sx n="97" d="100"/>
          <a:sy n="97" d="100"/>
        </p:scale>
        <p:origin x="1230" y="96"/>
      </p:cViewPr>
      <p:guideLst>
        <p:guide orient="horz" pos="2160"/>
        <p:guide pos="2880"/>
      </p:guideLst>
    </p:cSldViewPr>
  </p:slideViewPr>
  <p:notesTextViewPr>
    <p:cViewPr>
      <p:scale>
        <a:sx n="3" d="2"/>
        <a:sy n="3" d="2"/>
      </p:scale>
      <p:origin x="0" y="0"/>
    </p:cViewPr>
  </p:notesTextViewPr>
  <p:sorterViewPr>
    <p:cViewPr>
      <p:scale>
        <a:sx n="66" d="100"/>
        <a:sy n="66" d="100"/>
      </p:scale>
      <p:origin x="0" y="0"/>
    </p:cViewPr>
  </p:sorterViewPr>
  <p:notesViewPr>
    <p:cSldViewPr>
      <p:cViewPr varScale="1">
        <p:scale>
          <a:sx n="65" d="100"/>
          <a:sy n="65" d="100"/>
        </p:scale>
        <p:origin x="-2880"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notesMaster" Target="notesMasters/notesMaster1.xml"/><Relationship Id="rId8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3B32421-B09F-473D-8F40-6695DB7DCCF4}" type="datetimeFigureOut">
              <a:rPr lang="zh-CN" altLang="en-US" smtClean="0"/>
              <a:t>2016/10/4</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9A2DEA0-F161-4FE8-918C-7183E12F389F}" type="slidenum">
              <a:rPr lang="zh-CN" altLang="en-US" smtClean="0"/>
              <a:t>‹#›</a:t>
            </a:fld>
            <a:endParaRPr lang="zh-CN" altLang="en-US"/>
          </a:p>
        </p:txBody>
      </p:sp>
    </p:spTree>
    <p:extLst>
      <p:ext uri="{BB962C8B-B14F-4D97-AF65-F5344CB8AC3E}">
        <p14:creationId xmlns:p14="http://schemas.microsoft.com/office/powerpoint/2010/main" val="12939654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9A2DEA0-F161-4FE8-918C-7183E12F389F}" type="slidenum">
              <a:rPr lang="zh-CN" altLang="en-US" smtClean="0"/>
              <a:t>37</a:t>
            </a:fld>
            <a:endParaRPr lang="zh-CN" altLang="en-US"/>
          </a:p>
        </p:txBody>
      </p:sp>
    </p:spTree>
    <p:extLst>
      <p:ext uri="{BB962C8B-B14F-4D97-AF65-F5344CB8AC3E}">
        <p14:creationId xmlns:p14="http://schemas.microsoft.com/office/powerpoint/2010/main" val="26799046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9A2DEA0-F161-4FE8-918C-7183E12F389F}" type="slidenum">
              <a:rPr lang="zh-CN" altLang="en-US" smtClean="0"/>
              <a:t>40</a:t>
            </a:fld>
            <a:endParaRPr lang="zh-CN" altLang="en-US"/>
          </a:p>
        </p:txBody>
      </p:sp>
    </p:spTree>
    <p:extLst>
      <p:ext uri="{BB962C8B-B14F-4D97-AF65-F5344CB8AC3E}">
        <p14:creationId xmlns:p14="http://schemas.microsoft.com/office/powerpoint/2010/main" val="26114591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9A2DEA0-F161-4FE8-918C-7183E12F389F}" type="slidenum">
              <a:rPr lang="zh-CN" altLang="en-US" smtClean="0"/>
              <a:t>71</a:t>
            </a:fld>
            <a:endParaRPr lang="zh-CN" altLang="en-US"/>
          </a:p>
        </p:txBody>
      </p:sp>
    </p:spTree>
    <p:extLst>
      <p:ext uri="{BB962C8B-B14F-4D97-AF65-F5344CB8AC3E}">
        <p14:creationId xmlns:p14="http://schemas.microsoft.com/office/powerpoint/2010/main" val="2241768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lvl1pPr>
              <a:defRPr>
                <a:solidFill>
                  <a:schemeClr val="bg1"/>
                </a:solidFill>
                <a:latin typeface="方正粗黑宋简体" pitchFamily="2" charset="-122"/>
                <a:ea typeface="方正粗黑宋简体" pitchFamily="2" charset="-122"/>
              </a:defRPr>
            </a:lvl1pPr>
          </a:lstStyle>
          <a:p>
            <a:r>
              <a:rPr lang="zh-CN" altLang="en-US" dirty="0" smtClean="0"/>
              <a:t>单击此处编辑母版标题样式</a:t>
            </a:r>
            <a:endParaRPr lang="zh-CN" altLang="en-US" dirty="0"/>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latin typeface="方正粗黑宋简体" pitchFamily="2" charset="-122"/>
                <a:ea typeface="方正粗黑宋简体" pitchFamily="2" charset="-12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smtClean="0"/>
              <a:t>单击此处编辑母版副标题样式</a:t>
            </a:r>
            <a:endParaRPr lang="zh-CN" altLang="en-US" dirty="0"/>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
        <p:nvSpPr>
          <p:cNvPr id="5" name="内容占位符 1"/>
          <p:cNvSpPr>
            <a:spLocks noGrp="1"/>
          </p:cNvSpPr>
          <p:nvPr userDrawn="1">
            <p:ph sz="quarter" idx="10"/>
          </p:nvPr>
        </p:nvSpPr>
        <p:spPr>
          <a:xfrm>
            <a:off x="0" y="188640"/>
            <a:ext cx="9144000" cy="6669360"/>
          </a:xfrm>
          <a:prstGeom prst="rect">
            <a:avLst/>
          </a:prstGeom>
        </p:spPr>
        <p:txBody>
          <a:bodyPr/>
          <a:lstStyle>
            <a:lvl1pPr>
              <a:buNone/>
              <a:defRPr sz="2400">
                <a:solidFill>
                  <a:schemeClr val="bg1"/>
                </a:solidFill>
                <a:latin typeface="+mj-lt"/>
                <a:ea typeface="+mj-ea"/>
              </a:defRPr>
            </a:lvl1pPr>
          </a:lstStyle>
          <a:p>
            <a:endParaRPr lang="zh-CN" altLang="en-US" dirty="0"/>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850106"/>
          </a:xfrm>
          <a:prstGeom prst="rect">
            <a:avLst/>
          </a:prstGeom>
        </p:spPr>
        <p:txBody>
          <a:bodyPr/>
          <a:lstStyle>
            <a:lvl1pPr>
              <a:defRPr>
                <a:solidFill>
                  <a:schemeClr val="bg1"/>
                </a:solidFill>
                <a:latin typeface="+mj-lt"/>
              </a:defRPr>
            </a:lvl1pPr>
          </a:lstStyle>
          <a:p>
            <a:r>
              <a:rPr lang="zh-CN" altLang="en-US" dirty="0" smtClean="0"/>
              <a:t>单击此处编辑母版标题样式</a:t>
            </a:r>
            <a:endParaRPr lang="zh-CN" altLang="en-US" dirty="0"/>
          </a:p>
        </p:txBody>
      </p:sp>
      <p:sp>
        <p:nvSpPr>
          <p:cNvPr id="4" name="内容占位符 3"/>
          <p:cNvSpPr>
            <a:spLocks noGrp="1"/>
          </p:cNvSpPr>
          <p:nvPr>
            <p:ph sz="quarter" idx="10"/>
          </p:nvPr>
        </p:nvSpPr>
        <p:spPr>
          <a:xfrm>
            <a:off x="0" y="1412776"/>
            <a:ext cx="9144000" cy="5445224"/>
          </a:xfrm>
          <a:prstGeom prst="rect">
            <a:avLst/>
          </a:prstGeom>
        </p:spPr>
        <p:txBody>
          <a:bodyPr/>
          <a:lstStyle>
            <a:lvl1pPr marL="0" indent="0">
              <a:buNone/>
              <a:defRPr sz="3600">
                <a:solidFill>
                  <a:schemeClr val="bg1"/>
                </a:solidFill>
                <a:latin typeface="+mj-lt"/>
                <a:ea typeface="+mj-ea"/>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endParaRPr lang="zh-CN" altLang="en-US" dirty="0"/>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jp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5">
            <a:lum/>
          </a:blip>
          <a:srcRect/>
          <a:stretch>
            <a:fillRect l="-17000" r="-17000"/>
          </a:stretch>
        </a:blip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1" r:id="rId2"/>
    <p:sldLayoutId id="2147483652" r:id="rId3"/>
  </p:sldLayoutIdLst>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650503"/>
          </a:xfrm>
        </p:spPr>
        <p:txBody>
          <a:bodyPr/>
          <a:lstStyle/>
          <a:p>
            <a:r>
              <a:rPr lang="en-US" altLang="zh-CN" dirty="0" smtClean="0">
                <a:latin typeface="+mj-lt"/>
              </a:rPr>
              <a:t>GRE</a:t>
            </a:r>
            <a:r>
              <a:rPr lang="zh-CN" altLang="en-US" dirty="0">
                <a:latin typeface="+mj-lt"/>
              </a:rPr>
              <a:t>强化</a:t>
            </a:r>
            <a:r>
              <a:rPr lang="zh-CN" altLang="en-US" dirty="0" smtClean="0">
                <a:latin typeface="+mj-lt"/>
              </a:rPr>
              <a:t>写作</a:t>
            </a:r>
            <a:endParaRPr lang="zh-CN" altLang="en-US" dirty="0">
              <a:latin typeface="+mj-lt"/>
            </a:endParaRPr>
          </a:p>
        </p:txBody>
      </p:sp>
      <p:sp>
        <p:nvSpPr>
          <p:cNvPr id="3" name="副标题 2"/>
          <p:cNvSpPr>
            <a:spLocks noGrp="1"/>
          </p:cNvSpPr>
          <p:nvPr>
            <p:ph type="subTitle" idx="1"/>
          </p:nvPr>
        </p:nvSpPr>
        <p:spPr/>
        <p:txBody>
          <a:bodyPr/>
          <a:lstStyle/>
          <a:p>
            <a:r>
              <a:rPr lang="zh-CN" altLang="en-US" dirty="0" smtClean="0"/>
              <a:t>王屏非</a:t>
            </a:r>
            <a:endParaRPr lang="zh-CN" altLang="en-US" dirty="0"/>
          </a:p>
        </p:txBody>
      </p:sp>
    </p:spTree>
    <p:extLst>
      <p:ext uri="{BB962C8B-B14F-4D97-AF65-F5344CB8AC3E}">
        <p14:creationId xmlns:p14="http://schemas.microsoft.com/office/powerpoint/2010/main" val="2361613013"/>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0" y="116632"/>
            <a:ext cx="9144000" cy="646331"/>
          </a:xfrm>
          <a:prstGeom prst="rect">
            <a:avLst/>
          </a:prstGeom>
          <a:noFill/>
        </p:spPr>
        <p:txBody>
          <a:bodyPr wrap="square" rtlCol="0">
            <a:spAutoFit/>
          </a:bodyPr>
          <a:lstStyle/>
          <a:p>
            <a:pPr algn="ctr"/>
            <a:r>
              <a:rPr lang="zh-CN" altLang="en-US" sz="3600" dirty="0" smtClean="0">
                <a:solidFill>
                  <a:srgbClr val="FFFF00"/>
                </a:solidFill>
              </a:rPr>
              <a:t>补充：可能性表达</a:t>
            </a:r>
            <a:endParaRPr lang="zh-CN" altLang="en-US" sz="3600" dirty="0">
              <a:solidFill>
                <a:srgbClr val="FFFF00"/>
              </a:solidFill>
            </a:endParaRPr>
          </a:p>
        </p:txBody>
      </p:sp>
      <p:sp>
        <p:nvSpPr>
          <p:cNvPr id="4" name="文本框 3"/>
          <p:cNvSpPr txBox="1"/>
          <p:nvPr/>
        </p:nvSpPr>
        <p:spPr>
          <a:xfrm>
            <a:off x="0" y="1916832"/>
            <a:ext cx="9144000" cy="584775"/>
          </a:xfrm>
          <a:prstGeom prst="rect">
            <a:avLst/>
          </a:prstGeom>
          <a:noFill/>
        </p:spPr>
        <p:txBody>
          <a:bodyPr wrap="square" rtlCol="0">
            <a:spAutoFit/>
          </a:bodyPr>
          <a:lstStyle/>
          <a:p>
            <a:r>
              <a:rPr lang="en-US" altLang="zh-CN" sz="3200" dirty="0">
                <a:solidFill>
                  <a:schemeClr val="bg1"/>
                </a:solidFill>
                <a:latin typeface="+mj-lt"/>
              </a:rPr>
              <a:t>It is likely/possible/probable/conceivable </a:t>
            </a:r>
            <a:r>
              <a:rPr lang="en-US" altLang="zh-CN" sz="3200" dirty="0" smtClean="0">
                <a:solidFill>
                  <a:schemeClr val="bg1"/>
                </a:solidFill>
                <a:latin typeface="+mj-lt"/>
              </a:rPr>
              <a:t>that </a:t>
            </a:r>
            <a:r>
              <a:rPr lang="en-US" altLang="zh-CN" sz="3200" dirty="0" smtClean="0">
                <a:solidFill>
                  <a:schemeClr val="bg1"/>
                </a:solidFill>
              </a:rPr>
              <a:t>…</a:t>
            </a:r>
            <a:endParaRPr lang="zh-CN" altLang="zh-CN" sz="3200" dirty="0">
              <a:solidFill>
                <a:schemeClr val="bg1"/>
              </a:solidFill>
            </a:endParaRPr>
          </a:p>
        </p:txBody>
      </p:sp>
      <p:sp>
        <p:nvSpPr>
          <p:cNvPr id="5" name="文本框 4"/>
          <p:cNvSpPr txBox="1"/>
          <p:nvPr/>
        </p:nvSpPr>
        <p:spPr>
          <a:xfrm>
            <a:off x="0" y="2636912"/>
            <a:ext cx="9144000" cy="584775"/>
          </a:xfrm>
          <a:prstGeom prst="rect">
            <a:avLst/>
          </a:prstGeom>
          <a:noFill/>
        </p:spPr>
        <p:txBody>
          <a:bodyPr wrap="square" rtlCol="0">
            <a:spAutoFit/>
          </a:bodyPr>
          <a:lstStyle/>
          <a:p>
            <a:r>
              <a:rPr lang="en-US" altLang="zh-CN" sz="3200" dirty="0">
                <a:solidFill>
                  <a:schemeClr val="bg1"/>
                </a:solidFill>
                <a:latin typeface="+mj-lt"/>
              </a:rPr>
              <a:t>There is a likelihood/ possibility/ </a:t>
            </a:r>
            <a:r>
              <a:rPr lang="en-US" altLang="zh-CN" sz="3200" dirty="0" smtClean="0">
                <a:solidFill>
                  <a:schemeClr val="bg1"/>
                </a:solidFill>
                <a:latin typeface="+mj-lt"/>
              </a:rPr>
              <a:t>probability</a:t>
            </a:r>
            <a:r>
              <a:rPr lang="en-US" altLang="zh-CN" sz="3200" dirty="0">
                <a:solidFill>
                  <a:schemeClr val="bg1"/>
                </a:solidFill>
                <a:latin typeface="+mj-lt"/>
              </a:rPr>
              <a:t> </a:t>
            </a:r>
            <a:r>
              <a:rPr lang="en-US" altLang="zh-CN" sz="3200" dirty="0" smtClean="0">
                <a:solidFill>
                  <a:schemeClr val="bg1"/>
                </a:solidFill>
                <a:latin typeface="+mj-lt"/>
              </a:rPr>
              <a:t>that</a:t>
            </a:r>
            <a:r>
              <a:rPr lang="en-US" altLang="zh-CN" sz="3200" dirty="0">
                <a:solidFill>
                  <a:schemeClr val="bg1"/>
                </a:solidFill>
              </a:rPr>
              <a:t> …</a:t>
            </a:r>
            <a:endParaRPr lang="zh-CN" altLang="zh-CN" sz="3200" dirty="0">
              <a:solidFill>
                <a:schemeClr val="bg1"/>
              </a:solidFill>
              <a:latin typeface="+mj-lt"/>
            </a:endParaRPr>
          </a:p>
        </p:txBody>
      </p:sp>
      <p:sp>
        <p:nvSpPr>
          <p:cNvPr id="6" name="文本框 5"/>
          <p:cNvSpPr txBox="1"/>
          <p:nvPr/>
        </p:nvSpPr>
        <p:spPr>
          <a:xfrm>
            <a:off x="0" y="3356992"/>
            <a:ext cx="9144000" cy="584775"/>
          </a:xfrm>
          <a:prstGeom prst="rect">
            <a:avLst/>
          </a:prstGeom>
          <a:noFill/>
        </p:spPr>
        <p:txBody>
          <a:bodyPr wrap="square" rtlCol="0">
            <a:spAutoFit/>
          </a:bodyPr>
          <a:lstStyle/>
          <a:p>
            <a:r>
              <a:rPr lang="en-US" altLang="zh-CN" sz="3200" dirty="0">
                <a:solidFill>
                  <a:schemeClr val="bg1"/>
                </a:solidFill>
                <a:latin typeface="+mj-lt"/>
              </a:rPr>
              <a:t>Another likelihood/ possibility/ probability is </a:t>
            </a:r>
            <a:r>
              <a:rPr lang="en-US" altLang="zh-CN" sz="3200" dirty="0" smtClean="0">
                <a:solidFill>
                  <a:schemeClr val="bg1"/>
                </a:solidFill>
                <a:latin typeface="+mj-lt"/>
              </a:rPr>
              <a:t>that</a:t>
            </a:r>
            <a:r>
              <a:rPr lang="en-US" altLang="zh-CN" sz="3200" dirty="0">
                <a:solidFill>
                  <a:schemeClr val="bg1"/>
                </a:solidFill>
              </a:rPr>
              <a:t> …</a:t>
            </a:r>
            <a:r>
              <a:rPr lang="en-US" altLang="zh-CN" sz="3200" dirty="0" smtClean="0">
                <a:solidFill>
                  <a:schemeClr val="bg1"/>
                </a:solidFill>
                <a:latin typeface="+mj-lt"/>
              </a:rPr>
              <a:t> </a:t>
            </a:r>
            <a:endParaRPr lang="zh-CN" altLang="zh-CN" sz="3200" dirty="0">
              <a:solidFill>
                <a:schemeClr val="bg1"/>
              </a:solidFill>
              <a:latin typeface="+mj-lt"/>
            </a:endParaRPr>
          </a:p>
        </p:txBody>
      </p:sp>
      <p:sp>
        <p:nvSpPr>
          <p:cNvPr id="7" name="文本框 6"/>
          <p:cNvSpPr txBox="1"/>
          <p:nvPr/>
        </p:nvSpPr>
        <p:spPr>
          <a:xfrm>
            <a:off x="0" y="4077072"/>
            <a:ext cx="9144000" cy="584775"/>
          </a:xfrm>
          <a:prstGeom prst="rect">
            <a:avLst/>
          </a:prstGeom>
          <a:noFill/>
        </p:spPr>
        <p:txBody>
          <a:bodyPr wrap="square" rtlCol="0">
            <a:spAutoFit/>
          </a:bodyPr>
          <a:lstStyle/>
          <a:p>
            <a:r>
              <a:rPr lang="en-US" altLang="zh-CN" sz="3200" dirty="0">
                <a:solidFill>
                  <a:schemeClr val="bg1"/>
                </a:solidFill>
                <a:latin typeface="+mj-lt"/>
              </a:rPr>
              <a:t>Chances are high that…</a:t>
            </a:r>
            <a:endParaRPr lang="zh-CN" altLang="zh-CN" sz="3200" dirty="0">
              <a:solidFill>
                <a:schemeClr val="bg1"/>
              </a:solidFill>
              <a:latin typeface="+mj-lt"/>
            </a:endParaRPr>
          </a:p>
        </p:txBody>
      </p:sp>
    </p:spTree>
    <p:extLst>
      <p:ext uri="{BB962C8B-B14F-4D97-AF65-F5344CB8AC3E}">
        <p14:creationId xmlns:p14="http://schemas.microsoft.com/office/powerpoint/2010/main" val="3807722041"/>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P spid="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0" y="116632"/>
            <a:ext cx="9144000" cy="646331"/>
          </a:xfrm>
          <a:prstGeom prst="rect">
            <a:avLst/>
          </a:prstGeom>
          <a:noFill/>
        </p:spPr>
        <p:txBody>
          <a:bodyPr wrap="square" rtlCol="0">
            <a:spAutoFit/>
          </a:bodyPr>
          <a:lstStyle/>
          <a:p>
            <a:pPr algn="ctr"/>
            <a:r>
              <a:rPr lang="zh-CN" altLang="en-US" sz="3600" dirty="0" smtClean="0">
                <a:solidFill>
                  <a:srgbClr val="FFFF00"/>
                </a:solidFill>
              </a:rPr>
              <a:t>补充：</a:t>
            </a:r>
            <a:r>
              <a:rPr lang="zh-CN" altLang="en-US" sz="3600" dirty="0" smtClean="0">
                <a:solidFill>
                  <a:srgbClr val="FFFF00"/>
                </a:solidFill>
              </a:rPr>
              <a:t>因果关系</a:t>
            </a:r>
            <a:endParaRPr lang="zh-CN" altLang="en-US" sz="3600" dirty="0">
              <a:solidFill>
                <a:srgbClr val="FFFF00"/>
              </a:solidFill>
            </a:endParaRPr>
          </a:p>
        </p:txBody>
      </p:sp>
      <p:sp>
        <p:nvSpPr>
          <p:cNvPr id="4" name="文本框 3"/>
          <p:cNvSpPr txBox="1"/>
          <p:nvPr/>
        </p:nvSpPr>
        <p:spPr>
          <a:xfrm>
            <a:off x="0" y="908720"/>
            <a:ext cx="9144000" cy="584775"/>
          </a:xfrm>
          <a:prstGeom prst="rect">
            <a:avLst/>
          </a:prstGeom>
          <a:noFill/>
        </p:spPr>
        <p:txBody>
          <a:bodyPr wrap="square" rtlCol="0">
            <a:spAutoFit/>
          </a:bodyPr>
          <a:lstStyle/>
          <a:p>
            <a:r>
              <a:rPr lang="en-US" altLang="zh-CN" sz="3200" dirty="0" smtClean="0">
                <a:solidFill>
                  <a:schemeClr val="bg1"/>
                </a:solidFill>
                <a:latin typeface="+mj-lt"/>
              </a:rPr>
              <a:t>A </a:t>
            </a:r>
            <a:r>
              <a:rPr lang="en-US" altLang="zh-CN" sz="3200" dirty="0">
                <a:solidFill>
                  <a:schemeClr val="bg1"/>
                </a:solidFill>
                <a:latin typeface="+mj-lt"/>
              </a:rPr>
              <a:t>is caused by </a:t>
            </a:r>
            <a:r>
              <a:rPr lang="en-US" altLang="zh-CN" sz="3200" dirty="0" smtClean="0">
                <a:solidFill>
                  <a:schemeClr val="bg1"/>
                </a:solidFill>
                <a:latin typeface="+mj-lt"/>
              </a:rPr>
              <a:t>B</a:t>
            </a:r>
            <a:r>
              <a:rPr lang="en-US" altLang="zh-CN" sz="3200" dirty="0">
                <a:solidFill>
                  <a:schemeClr val="bg1"/>
                </a:solidFill>
                <a:latin typeface="+mj-lt"/>
              </a:rPr>
              <a:t>.</a:t>
            </a:r>
          </a:p>
        </p:txBody>
      </p:sp>
      <p:sp>
        <p:nvSpPr>
          <p:cNvPr id="5" name="文本框 4"/>
          <p:cNvSpPr txBox="1"/>
          <p:nvPr/>
        </p:nvSpPr>
        <p:spPr>
          <a:xfrm>
            <a:off x="0" y="1628800"/>
            <a:ext cx="9144000" cy="584775"/>
          </a:xfrm>
          <a:prstGeom prst="rect">
            <a:avLst/>
          </a:prstGeom>
          <a:noFill/>
        </p:spPr>
        <p:txBody>
          <a:bodyPr wrap="square" rtlCol="0">
            <a:spAutoFit/>
          </a:bodyPr>
          <a:lstStyle/>
          <a:p>
            <a:r>
              <a:rPr lang="en-US" altLang="zh-CN" sz="3200" dirty="0">
                <a:solidFill>
                  <a:schemeClr val="bg1"/>
                </a:solidFill>
              </a:rPr>
              <a:t>A is due to/ owing to </a:t>
            </a:r>
            <a:r>
              <a:rPr lang="en-US" altLang="zh-CN" sz="3200" dirty="0" smtClean="0">
                <a:solidFill>
                  <a:schemeClr val="bg1"/>
                </a:solidFill>
              </a:rPr>
              <a:t>B.</a:t>
            </a:r>
            <a:endParaRPr lang="en-US" altLang="zh-CN" sz="3200" dirty="0">
              <a:solidFill>
                <a:schemeClr val="bg1"/>
              </a:solidFill>
            </a:endParaRPr>
          </a:p>
        </p:txBody>
      </p:sp>
      <p:sp>
        <p:nvSpPr>
          <p:cNvPr id="6" name="文本框 5"/>
          <p:cNvSpPr txBox="1"/>
          <p:nvPr/>
        </p:nvSpPr>
        <p:spPr>
          <a:xfrm>
            <a:off x="0" y="2348880"/>
            <a:ext cx="9144000" cy="584775"/>
          </a:xfrm>
          <a:prstGeom prst="rect">
            <a:avLst/>
          </a:prstGeom>
          <a:noFill/>
        </p:spPr>
        <p:txBody>
          <a:bodyPr wrap="square" rtlCol="0">
            <a:spAutoFit/>
          </a:bodyPr>
          <a:lstStyle/>
          <a:p>
            <a:r>
              <a:rPr lang="en-US" altLang="zh-CN" sz="3200" dirty="0">
                <a:solidFill>
                  <a:schemeClr val="bg1"/>
                </a:solidFill>
              </a:rPr>
              <a:t>A is attributed to/ attributable to </a:t>
            </a:r>
            <a:r>
              <a:rPr lang="en-US" altLang="zh-CN" sz="3200" dirty="0" smtClean="0">
                <a:solidFill>
                  <a:schemeClr val="bg1"/>
                </a:solidFill>
              </a:rPr>
              <a:t>B.</a:t>
            </a:r>
            <a:endParaRPr lang="en-US" altLang="zh-CN" sz="3200" dirty="0">
              <a:solidFill>
                <a:schemeClr val="bg1"/>
              </a:solidFill>
            </a:endParaRPr>
          </a:p>
        </p:txBody>
      </p:sp>
      <p:sp>
        <p:nvSpPr>
          <p:cNvPr id="7" name="文本框 6"/>
          <p:cNvSpPr txBox="1"/>
          <p:nvPr/>
        </p:nvSpPr>
        <p:spPr>
          <a:xfrm>
            <a:off x="0" y="3068960"/>
            <a:ext cx="9144000" cy="584775"/>
          </a:xfrm>
          <a:prstGeom prst="rect">
            <a:avLst/>
          </a:prstGeom>
          <a:noFill/>
        </p:spPr>
        <p:txBody>
          <a:bodyPr wrap="square" rtlCol="0">
            <a:spAutoFit/>
          </a:bodyPr>
          <a:lstStyle/>
          <a:p>
            <a:r>
              <a:rPr lang="en-US" altLang="zh-CN" sz="3200" dirty="0">
                <a:solidFill>
                  <a:schemeClr val="bg1"/>
                </a:solidFill>
              </a:rPr>
              <a:t>A is ascribed to B.</a:t>
            </a:r>
          </a:p>
        </p:txBody>
      </p:sp>
      <p:sp>
        <p:nvSpPr>
          <p:cNvPr id="8" name="文本框 7"/>
          <p:cNvSpPr txBox="1"/>
          <p:nvPr/>
        </p:nvSpPr>
        <p:spPr>
          <a:xfrm>
            <a:off x="0" y="3818975"/>
            <a:ext cx="9144000" cy="584775"/>
          </a:xfrm>
          <a:prstGeom prst="rect">
            <a:avLst/>
          </a:prstGeom>
          <a:noFill/>
        </p:spPr>
        <p:txBody>
          <a:bodyPr wrap="square" rtlCol="0">
            <a:spAutoFit/>
          </a:bodyPr>
          <a:lstStyle/>
          <a:p>
            <a:r>
              <a:rPr lang="en-US" altLang="zh-CN" sz="3200" dirty="0">
                <a:solidFill>
                  <a:schemeClr val="bg1"/>
                </a:solidFill>
                <a:latin typeface="+mj-lt"/>
              </a:rPr>
              <a:t>B causes </a:t>
            </a:r>
            <a:r>
              <a:rPr lang="en-US" altLang="zh-CN" sz="3200" dirty="0" smtClean="0">
                <a:solidFill>
                  <a:schemeClr val="bg1"/>
                </a:solidFill>
                <a:latin typeface="+mj-lt"/>
              </a:rPr>
              <a:t>A.</a:t>
            </a:r>
            <a:endParaRPr lang="en-US" altLang="zh-CN" sz="3200" dirty="0">
              <a:solidFill>
                <a:schemeClr val="bg1"/>
              </a:solidFill>
              <a:latin typeface="+mj-lt"/>
            </a:endParaRPr>
          </a:p>
        </p:txBody>
      </p:sp>
      <p:sp>
        <p:nvSpPr>
          <p:cNvPr id="9" name="文本框 8"/>
          <p:cNvSpPr txBox="1"/>
          <p:nvPr/>
        </p:nvSpPr>
        <p:spPr>
          <a:xfrm>
            <a:off x="0" y="4539055"/>
            <a:ext cx="9144000" cy="584775"/>
          </a:xfrm>
          <a:prstGeom prst="rect">
            <a:avLst/>
          </a:prstGeom>
          <a:noFill/>
        </p:spPr>
        <p:txBody>
          <a:bodyPr wrap="square" rtlCol="0">
            <a:spAutoFit/>
          </a:bodyPr>
          <a:lstStyle/>
          <a:p>
            <a:r>
              <a:rPr lang="en-US" altLang="zh-CN" sz="3200" dirty="0" smtClean="0">
                <a:solidFill>
                  <a:schemeClr val="bg1"/>
                </a:solidFill>
              </a:rPr>
              <a:t>B </a:t>
            </a:r>
            <a:r>
              <a:rPr lang="en-US" altLang="zh-CN" sz="3200" dirty="0">
                <a:solidFill>
                  <a:schemeClr val="bg1"/>
                </a:solidFill>
              </a:rPr>
              <a:t>leads to/ results in </a:t>
            </a:r>
            <a:r>
              <a:rPr lang="en-US" altLang="zh-CN" sz="3200" dirty="0" smtClean="0">
                <a:solidFill>
                  <a:schemeClr val="bg1"/>
                </a:solidFill>
              </a:rPr>
              <a:t>A.</a:t>
            </a:r>
            <a:endParaRPr lang="en-US" altLang="zh-CN" sz="3200" dirty="0">
              <a:solidFill>
                <a:schemeClr val="bg1"/>
              </a:solidFill>
            </a:endParaRPr>
          </a:p>
        </p:txBody>
      </p:sp>
      <p:sp>
        <p:nvSpPr>
          <p:cNvPr id="10" name="文本框 9"/>
          <p:cNvSpPr txBox="1"/>
          <p:nvPr/>
        </p:nvSpPr>
        <p:spPr>
          <a:xfrm>
            <a:off x="0" y="5259135"/>
            <a:ext cx="9144000" cy="584775"/>
          </a:xfrm>
          <a:prstGeom prst="rect">
            <a:avLst/>
          </a:prstGeom>
          <a:noFill/>
        </p:spPr>
        <p:txBody>
          <a:bodyPr wrap="square" rtlCol="0">
            <a:spAutoFit/>
          </a:bodyPr>
          <a:lstStyle/>
          <a:p>
            <a:r>
              <a:rPr lang="en-US" altLang="zh-CN" sz="3200" dirty="0" smtClean="0">
                <a:solidFill>
                  <a:schemeClr val="bg1"/>
                </a:solidFill>
              </a:rPr>
              <a:t>B </a:t>
            </a:r>
            <a:r>
              <a:rPr lang="en-US" altLang="zh-CN" sz="3200" dirty="0">
                <a:solidFill>
                  <a:schemeClr val="bg1"/>
                </a:solidFill>
              </a:rPr>
              <a:t>generates/ creates/ produces/ </a:t>
            </a:r>
            <a:r>
              <a:rPr lang="en-US" altLang="zh-CN" sz="3200" dirty="0" smtClean="0">
                <a:solidFill>
                  <a:schemeClr val="bg1"/>
                </a:solidFill>
              </a:rPr>
              <a:t>introduces A. </a:t>
            </a:r>
            <a:endParaRPr lang="en-US" altLang="zh-CN" sz="3200" dirty="0">
              <a:solidFill>
                <a:schemeClr val="bg1"/>
              </a:solidFill>
            </a:endParaRPr>
          </a:p>
        </p:txBody>
      </p:sp>
      <p:sp>
        <p:nvSpPr>
          <p:cNvPr id="11" name="文本框 10"/>
          <p:cNvSpPr txBox="1"/>
          <p:nvPr/>
        </p:nvSpPr>
        <p:spPr>
          <a:xfrm>
            <a:off x="0" y="5979215"/>
            <a:ext cx="9144000" cy="584775"/>
          </a:xfrm>
          <a:prstGeom prst="rect">
            <a:avLst/>
          </a:prstGeom>
          <a:noFill/>
        </p:spPr>
        <p:txBody>
          <a:bodyPr wrap="square" rtlCol="0">
            <a:spAutoFit/>
          </a:bodyPr>
          <a:lstStyle/>
          <a:p>
            <a:r>
              <a:rPr lang="en-US" altLang="zh-CN" sz="3200" dirty="0">
                <a:solidFill>
                  <a:schemeClr val="bg1"/>
                </a:solidFill>
              </a:rPr>
              <a:t>B is responsible for A.</a:t>
            </a:r>
            <a:endParaRPr lang="en-US" altLang="zh-CN" sz="3200" dirty="0">
              <a:solidFill>
                <a:schemeClr val="bg1"/>
              </a:solidFill>
            </a:endParaRPr>
          </a:p>
        </p:txBody>
      </p:sp>
    </p:spTree>
    <p:extLst>
      <p:ext uri="{BB962C8B-B14F-4D97-AF65-F5344CB8AC3E}">
        <p14:creationId xmlns:p14="http://schemas.microsoft.com/office/powerpoint/2010/main" val="2950690339"/>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P spid="7" grpId="0"/>
      <p:bldP spid="8" grpId="0"/>
      <p:bldP spid="9" grpId="0"/>
      <p:bldP spid="10" grpId="0"/>
      <p:bldP spid="11"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a:xfrm>
            <a:off x="0" y="0"/>
            <a:ext cx="9144000" cy="6858000"/>
          </a:xfrm>
        </p:spPr>
        <p:txBody>
          <a:bodyPr/>
          <a:lstStyle/>
          <a:p>
            <a:pPr marL="0" indent="0" algn="ctr"/>
            <a:r>
              <a:rPr lang="en-US" altLang="zh-CN" sz="2600" dirty="0" smtClean="0">
                <a:solidFill>
                  <a:srgbClr val="FFFF00"/>
                </a:solidFill>
              </a:rPr>
              <a:t>Sample</a:t>
            </a:r>
          </a:p>
          <a:p>
            <a:pPr marL="0" indent="0"/>
            <a:r>
              <a:rPr lang="en-US" altLang="zh-CN" sz="2600" dirty="0" smtClean="0"/>
              <a:t>The </a:t>
            </a:r>
            <a:r>
              <a:rPr lang="en-US" altLang="zh-CN" sz="2600" dirty="0"/>
              <a:t>author implies that the </a:t>
            </a:r>
            <a:r>
              <a:rPr lang="en-US" altLang="zh-CN" sz="2600" dirty="0" smtClean="0"/>
              <a:t>teachers </a:t>
            </a:r>
            <a:r>
              <a:rPr lang="en-US" altLang="zh-CN" sz="2600" dirty="0"/>
              <a:t>studied in the survey could present </a:t>
            </a:r>
            <a:r>
              <a:rPr lang="en-US" altLang="zh-CN" sz="2600" dirty="0" smtClean="0"/>
              <a:t>teachers in all the subjects, but </a:t>
            </a:r>
            <a:r>
              <a:rPr lang="en-US" altLang="zh-CN" sz="2600" dirty="0"/>
              <a:t>the author considers only </a:t>
            </a:r>
            <a:r>
              <a:rPr lang="en-US" altLang="zh-CN" sz="2600" dirty="0" smtClean="0"/>
              <a:t>math and science teachers which are obviously selective sub-groups. Although they </a:t>
            </a:r>
            <a:r>
              <a:rPr lang="en-US" altLang="zh-CN" sz="2600" dirty="0"/>
              <a:t>do constitute a significant part of </a:t>
            </a:r>
            <a:r>
              <a:rPr lang="en-US" altLang="zh-CN" sz="2600" dirty="0" smtClean="0"/>
              <a:t>all teacher groups, however</a:t>
            </a:r>
            <a:r>
              <a:rPr lang="en-US" altLang="zh-CN" sz="2600" dirty="0"/>
              <a:t>, </a:t>
            </a:r>
            <a:r>
              <a:rPr lang="en-US" altLang="zh-CN" sz="2600" dirty="0" smtClean="0"/>
              <a:t>many teachers in other subjects are </a:t>
            </a:r>
            <a:r>
              <a:rPr lang="en-US" altLang="zh-CN" sz="2600" dirty="0"/>
              <a:t>actually excluded from the survey</a:t>
            </a:r>
            <a:r>
              <a:rPr lang="en-US" altLang="zh-CN" sz="2600" dirty="0" smtClean="0"/>
              <a:t>. </a:t>
            </a:r>
            <a:r>
              <a:rPr lang="en-US" altLang="zh-CN" sz="2600" dirty="0" smtClean="0">
                <a:solidFill>
                  <a:srgbClr val="FFFF00"/>
                </a:solidFill>
              </a:rPr>
              <a:t>For example, an English teacher may require their </a:t>
            </a:r>
            <a:r>
              <a:rPr lang="en-US" altLang="zh-CN" sz="2600" dirty="0">
                <a:solidFill>
                  <a:srgbClr val="FFFF00"/>
                </a:solidFill>
              </a:rPr>
              <a:t>students to memorize </a:t>
            </a:r>
            <a:r>
              <a:rPr lang="en-US" altLang="zh-CN" sz="2600" dirty="0" smtClean="0">
                <a:solidFill>
                  <a:srgbClr val="FFFF00"/>
                </a:solidFill>
              </a:rPr>
              <a:t>plenty of vocabularies, read passages and write essays, making more frequent assignments necessary. Another possibility is that in history class, many historical facts including figures, dates, events are needed to be understood thoroughly, which can only be achieved by sufficient exercise. </a:t>
            </a:r>
            <a:r>
              <a:rPr lang="en-US" altLang="zh-CN" sz="2600" dirty="0" smtClean="0"/>
              <a:t>To sum, without ruling out above possibilities, the author could not make any general conclusion about all teachers’ assignment advice merely on survey from math and science teachers</a:t>
            </a:r>
            <a:r>
              <a:rPr lang="en-US" altLang="zh-CN" sz="2600" dirty="0"/>
              <a:t>.</a:t>
            </a:r>
            <a:endParaRPr lang="zh-CN" altLang="en-US" sz="2600" dirty="0"/>
          </a:p>
        </p:txBody>
      </p:sp>
    </p:spTree>
    <p:extLst>
      <p:ext uri="{BB962C8B-B14F-4D97-AF65-F5344CB8AC3E}">
        <p14:creationId xmlns:p14="http://schemas.microsoft.com/office/powerpoint/2010/main" val="1291644219"/>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r>
              <a:rPr lang="zh-CN" altLang="en-US" sz="4400" dirty="0" smtClean="0"/>
              <a:t>微信公众号</a:t>
            </a:r>
            <a:r>
              <a:rPr lang="en-US" altLang="zh-CN" sz="4400" dirty="0" smtClean="0"/>
              <a:t>-</a:t>
            </a:r>
            <a:r>
              <a:rPr lang="en-US" altLang="zh-CN" sz="4400" dirty="0" err="1" smtClean="0"/>
              <a:t>ppt</a:t>
            </a:r>
            <a:r>
              <a:rPr lang="zh-CN" altLang="en-US" sz="4400" dirty="0" smtClean="0"/>
              <a:t>在线阅读</a:t>
            </a:r>
            <a:endParaRPr lang="en-US" altLang="zh-CN" sz="4400" dirty="0" smtClean="0"/>
          </a:p>
          <a:p>
            <a:endParaRPr lang="en-US" altLang="zh-CN" sz="4400" dirty="0"/>
          </a:p>
          <a:p>
            <a:endParaRPr lang="en-US" altLang="zh-CN" sz="4400" dirty="0" smtClean="0"/>
          </a:p>
          <a:p>
            <a:r>
              <a:rPr lang="zh-CN" altLang="en-US" sz="4400" dirty="0" smtClean="0"/>
              <a:t>回复</a:t>
            </a:r>
            <a:r>
              <a:rPr lang="en-US" altLang="zh-CN" sz="4400" dirty="0" err="1" smtClean="0"/>
              <a:t>greppt</a:t>
            </a:r>
            <a:r>
              <a:rPr lang="en-US" altLang="zh-CN" sz="4400" dirty="0" smtClean="0"/>
              <a:t> </a:t>
            </a:r>
            <a:r>
              <a:rPr lang="zh-CN" altLang="en-US" sz="4400" dirty="0" smtClean="0"/>
              <a:t>查看所有</a:t>
            </a:r>
            <a:r>
              <a:rPr lang="en-US" altLang="zh-CN" sz="4400" dirty="0" err="1" smtClean="0"/>
              <a:t>ppt</a:t>
            </a:r>
            <a:endParaRPr lang="en-US" altLang="zh-CN" sz="4400" dirty="0" smtClean="0"/>
          </a:p>
          <a:p>
            <a:endParaRPr lang="en-US" altLang="zh-CN" sz="4400" dirty="0"/>
          </a:p>
          <a:p>
            <a:r>
              <a:rPr lang="zh-CN" altLang="en-US" sz="4400" dirty="0" smtClean="0">
                <a:solidFill>
                  <a:srgbClr val="FFFF00"/>
                </a:solidFill>
              </a:rPr>
              <a:t>回复</a:t>
            </a:r>
            <a:r>
              <a:rPr lang="en-US" altLang="zh-CN" sz="4400" dirty="0" smtClean="0">
                <a:solidFill>
                  <a:srgbClr val="FFFF00"/>
                </a:solidFill>
              </a:rPr>
              <a:t>greppt5 </a:t>
            </a:r>
            <a:r>
              <a:rPr lang="zh-CN" altLang="en-US" sz="4400" dirty="0" smtClean="0">
                <a:solidFill>
                  <a:srgbClr val="FFFF00"/>
                </a:solidFill>
              </a:rPr>
              <a:t>查看本章节</a:t>
            </a:r>
            <a:r>
              <a:rPr lang="en-US" altLang="zh-CN" sz="4400" dirty="0" err="1" smtClean="0">
                <a:solidFill>
                  <a:srgbClr val="FFFF00"/>
                </a:solidFill>
              </a:rPr>
              <a:t>ppt</a:t>
            </a:r>
            <a:endParaRPr lang="zh-CN" altLang="en-US" sz="4400" dirty="0">
              <a:solidFill>
                <a:srgbClr val="FFFF00"/>
              </a:solidFill>
            </a:endParaRPr>
          </a:p>
        </p:txBody>
      </p:sp>
    </p:spTree>
    <p:extLst>
      <p:ext uri="{BB962C8B-B14F-4D97-AF65-F5344CB8AC3E}">
        <p14:creationId xmlns:p14="http://schemas.microsoft.com/office/powerpoint/2010/main" val="1922618750"/>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pPr marL="0" indent="0"/>
            <a:endParaRPr lang="en-US" altLang="zh-CN" sz="3600" dirty="0" smtClean="0">
              <a:solidFill>
                <a:srgbClr val="FFFF00"/>
              </a:solidFill>
            </a:endParaRPr>
          </a:p>
          <a:p>
            <a:pPr marL="0" indent="0"/>
            <a:endParaRPr lang="en-US" altLang="zh-CN" sz="3600" dirty="0">
              <a:solidFill>
                <a:srgbClr val="FFFF00"/>
              </a:solidFill>
            </a:endParaRPr>
          </a:p>
          <a:p>
            <a:pPr marL="0" indent="0"/>
            <a:endParaRPr lang="en-US" altLang="zh-CN" sz="3600" dirty="0" smtClean="0">
              <a:solidFill>
                <a:srgbClr val="FFFF00"/>
              </a:solidFill>
            </a:endParaRPr>
          </a:p>
          <a:p>
            <a:pPr marL="0" indent="0"/>
            <a:endParaRPr lang="en-US" altLang="zh-CN" sz="3600" dirty="0">
              <a:solidFill>
                <a:srgbClr val="FFFF00"/>
              </a:solidFill>
            </a:endParaRPr>
          </a:p>
          <a:p>
            <a:pPr marL="0" indent="0" algn="ctr"/>
            <a:r>
              <a:rPr lang="zh-CN" altLang="zh-CN" sz="3600" dirty="0" smtClean="0">
                <a:solidFill>
                  <a:srgbClr val="FFFF00"/>
                </a:solidFill>
              </a:rPr>
              <a:t>（</a:t>
            </a:r>
            <a:r>
              <a:rPr lang="en-US" altLang="zh-CN" sz="3600" dirty="0">
                <a:solidFill>
                  <a:srgbClr val="FFFF00"/>
                </a:solidFill>
              </a:rPr>
              <a:t>2</a:t>
            </a:r>
            <a:r>
              <a:rPr lang="zh-CN" altLang="zh-CN" sz="3600" dirty="0">
                <a:solidFill>
                  <a:srgbClr val="FFFF00"/>
                </a:solidFill>
              </a:rPr>
              <a:t>） 样本数量不</a:t>
            </a:r>
            <a:r>
              <a:rPr lang="zh-CN" altLang="zh-CN" sz="3600" dirty="0" smtClean="0">
                <a:solidFill>
                  <a:srgbClr val="FFFF00"/>
                </a:solidFill>
              </a:rPr>
              <a:t>充足</a:t>
            </a:r>
            <a:endParaRPr lang="zh-CN" altLang="zh-CN" sz="3600" dirty="0">
              <a:solidFill>
                <a:srgbClr val="FFFF00"/>
              </a:solidFill>
            </a:endParaRPr>
          </a:p>
        </p:txBody>
      </p:sp>
    </p:spTree>
    <p:extLst>
      <p:ext uri="{BB962C8B-B14F-4D97-AF65-F5344CB8AC3E}">
        <p14:creationId xmlns:p14="http://schemas.microsoft.com/office/powerpoint/2010/main" val="289641794"/>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a:xfrm>
            <a:off x="0" y="0"/>
            <a:ext cx="9144000" cy="6858000"/>
          </a:xfrm>
        </p:spPr>
        <p:txBody>
          <a:bodyPr/>
          <a:lstStyle/>
          <a:p>
            <a:pPr marL="0" indent="0"/>
            <a:r>
              <a:rPr lang="en-US" altLang="zh-CN" sz="3000" dirty="0" smtClean="0"/>
              <a:t>113 "Many </a:t>
            </a:r>
            <a:r>
              <a:rPr lang="en-US" altLang="zh-CN" sz="3000" dirty="0"/>
              <a:t>other companies have recently stated that having their employees take the Easy Read Speed-Reading Course has greatly improved productivity. One graduate of the course was able to read a 500-page report in only two hours; another graduate rose from an assistant manager to vice president of the company in under a year. Obviously, the faster you can read, the more information you can absorb in a single workday. Moreover, Easy Read would cost Acme only $500 per employee—a small price to pay when you consider the benefits. Included in this fee is a three-week seminar in Spruce City and a lifelong subscription to the Easy Read newsletter. Clearly, to improve productivity, Acme should require all of our employees to take the Easy Read course."</a:t>
            </a:r>
            <a:endParaRPr lang="zh-CN" altLang="en-US" sz="3000" dirty="0"/>
          </a:p>
        </p:txBody>
      </p:sp>
    </p:spTree>
    <p:extLst>
      <p:ext uri="{BB962C8B-B14F-4D97-AF65-F5344CB8AC3E}">
        <p14:creationId xmlns:p14="http://schemas.microsoft.com/office/powerpoint/2010/main" val="1807589870"/>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323528" y="861402"/>
            <a:ext cx="4144083" cy="646331"/>
          </a:xfrm>
          <a:prstGeom prst="rect">
            <a:avLst/>
          </a:prstGeom>
          <a:noFill/>
        </p:spPr>
        <p:txBody>
          <a:bodyPr wrap="none" rtlCol="0">
            <a:spAutoFit/>
          </a:bodyPr>
          <a:lstStyle/>
          <a:p>
            <a:r>
              <a:rPr lang="en-US" altLang="zh-CN" sz="3600" dirty="0" smtClean="0">
                <a:solidFill>
                  <a:schemeClr val="bg1"/>
                </a:solidFill>
              </a:rPr>
              <a:t>500 pages in 2 hours</a:t>
            </a:r>
            <a:endParaRPr lang="zh-CN" altLang="en-US" sz="3600" dirty="0">
              <a:solidFill>
                <a:schemeClr val="bg1"/>
              </a:solidFill>
            </a:endParaRPr>
          </a:p>
        </p:txBody>
      </p:sp>
      <p:sp>
        <p:nvSpPr>
          <p:cNvPr id="4" name="文本框 3"/>
          <p:cNvSpPr txBox="1"/>
          <p:nvPr/>
        </p:nvSpPr>
        <p:spPr>
          <a:xfrm>
            <a:off x="323528" y="1691757"/>
            <a:ext cx="3747821" cy="646331"/>
          </a:xfrm>
          <a:prstGeom prst="rect">
            <a:avLst/>
          </a:prstGeom>
          <a:noFill/>
        </p:spPr>
        <p:txBody>
          <a:bodyPr wrap="none" rtlCol="0">
            <a:spAutoFit/>
          </a:bodyPr>
          <a:lstStyle/>
          <a:p>
            <a:r>
              <a:rPr lang="en-US" altLang="zh-CN" sz="3600" dirty="0" smtClean="0">
                <a:solidFill>
                  <a:schemeClr val="bg1"/>
                </a:solidFill>
              </a:rPr>
              <a:t>&lt;-figures, graphics</a:t>
            </a:r>
            <a:endParaRPr lang="zh-CN" altLang="en-US" sz="3600" dirty="0">
              <a:solidFill>
                <a:schemeClr val="bg1"/>
              </a:solidFill>
            </a:endParaRPr>
          </a:p>
        </p:txBody>
      </p:sp>
      <p:sp>
        <p:nvSpPr>
          <p:cNvPr id="7" name="文本框 6"/>
          <p:cNvSpPr txBox="1"/>
          <p:nvPr/>
        </p:nvSpPr>
        <p:spPr>
          <a:xfrm>
            <a:off x="323528" y="2522112"/>
            <a:ext cx="6705490" cy="646331"/>
          </a:xfrm>
          <a:prstGeom prst="rect">
            <a:avLst/>
          </a:prstGeom>
          <a:noFill/>
        </p:spPr>
        <p:txBody>
          <a:bodyPr wrap="none" rtlCol="0">
            <a:spAutoFit/>
          </a:bodyPr>
          <a:lstStyle/>
          <a:p>
            <a:r>
              <a:rPr lang="en-US" altLang="zh-CN" sz="3600" dirty="0" smtClean="0">
                <a:solidFill>
                  <a:schemeClr val="bg1"/>
                </a:solidFill>
              </a:rPr>
              <a:t>&lt;-by himself/elementary students</a:t>
            </a:r>
            <a:endParaRPr lang="zh-CN" altLang="en-US" sz="3600" dirty="0">
              <a:solidFill>
                <a:schemeClr val="bg1"/>
              </a:solidFill>
            </a:endParaRPr>
          </a:p>
        </p:txBody>
      </p:sp>
      <p:sp>
        <p:nvSpPr>
          <p:cNvPr id="8" name="文本框 7"/>
          <p:cNvSpPr txBox="1"/>
          <p:nvPr/>
        </p:nvSpPr>
        <p:spPr>
          <a:xfrm>
            <a:off x="323528" y="3352467"/>
            <a:ext cx="3353290" cy="646331"/>
          </a:xfrm>
          <a:prstGeom prst="rect">
            <a:avLst/>
          </a:prstGeom>
          <a:noFill/>
        </p:spPr>
        <p:txBody>
          <a:bodyPr wrap="none" rtlCol="0">
            <a:spAutoFit/>
          </a:bodyPr>
          <a:lstStyle/>
          <a:p>
            <a:r>
              <a:rPr lang="en-US" altLang="zh-CN" sz="3600" dirty="0" smtClean="0">
                <a:solidFill>
                  <a:schemeClr val="bg1"/>
                </a:solidFill>
              </a:rPr>
              <a:t>rapid promotion</a:t>
            </a:r>
            <a:endParaRPr lang="zh-CN" altLang="en-US" sz="3600" dirty="0">
              <a:solidFill>
                <a:schemeClr val="bg1"/>
              </a:solidFill>
            </a:endParaRPr>
          </a:p>
        </p:txBody>
      </p:sp>
      <p:sp>
        <p:nvSpPr>
          <p:cNvPr id="9" name="文本框 8"/>
          <p:cNvSpPr txBox="1"/>
          <p:nvPr/>
        </p:nvSpPr>
        <p:spPr>
          <a:xfrm>
            <a:off x="323528" y="4182822"/>
            <a:ext cx="5200078" cy="646331"/>
          </a:xfrm>
          <a:prstGeom prst="rect">
            <a:avLst/>
          </a:prstGeom>
          <a:noFill/>
        </p:spPr>
        <p:txBody>
          <a:bodyPr wrap="none" rtlCol="0">
            <a:spAutoFit/>
          </a:bodyPr>
          <a:lstStyle/>
          <a:p>
            <a:r>
              <a:rPr lang="en-US" altLang="zh-CN" sz="3600" dirty="0" smtClean="0">
                <a:solidFill>
                  <a:schemeClr val="bg1"/>
                </a:solidFill>
              </a:rPr>
              <a:t>&lt;-hardworking, teamwork</a:t>
            </a:r>
            <a:endParaRPr lang="zh-CN" altLang="en-US" sz="3600" dirty="0">
              <a:solidFill>
                <a:schemeClr val="bg1"/>
              </a:solidFill>
            </a:endParaRPr>
          </a:p>
        </p:txBody>
      </p:sp>
      <p:sp>
        <p:nvSpPr>
          <p:cNvPr id="10" name="文本框 9"/>
          <p:cNvSpPr txBox="1"/>
          <p:nvPr/>
        </p:nvSpPr>
        <p:spPr>
          <a:xfrm>
            <a:off x="323528" y="5013176"/>
            <a:ext cx="4059188" cy="646331"/>
          </a:xfrm>
          <a:prstGeom prst="rect">
            <a:avLst/>
          </a:prstGeom>
          <a:noFill/>
        </p:spPr>
        <p:txBody>
          <a:bodyPr wrap="none" rtlCol="0">
            <a:spAutoFit/>
          </a:bodyPr>
          <a:lstStyle/>
          <a:p>
            <a:r>
              <a:rPr lang="en-US" altLang="zh-CN" sz="3600" dirty="0" smtClean="0">
                <a:solidFill>
                  <a:schemeClr val="bg1"/>
                </a:solidFill>
              </a:rPr>
              <a:t>&lt;-family connection</a:t>
            </a:r>
            <a:endParaRPr lang="zh-CN" altLang="en-US" sz="3600" dirty="0">
              <a:solidFill>
                <a:schemeClr val="bg1"/>
              </a:solidFill>
            </a:endParaRPr>
          </a:p>
        </p:txBody>
      </p:sp>
    </p:spTree>
    <p:extLst>
      <p:ext uri="{BB962C8B-B14F-4D97-AF65-F5344CB8AC3E}">
        <p14:creationId xmlns:p14="http://schemas.microsoft.com/office/powerpoint/2010/main" val="10127540"/>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7" grpId="0"/>
      <p:bldP spid="8" grpId="0"/>
      <p:bldP spid="9" grpId="0"/>
      <p:bldP spid="10"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a:xfrm>
            <a:off x="0" y="0"/>
            <a:ext cx="9144000" cy="6858000"/>
          </a:xfrm>
        </p:spPr>
        <p:txBody>
          <a:bodyPr/>
          <a:lstStyle/>
          <a:p>
            <a:pPr marL="0" indent="0" algn="ctr"/>
            <a:r>
              <a:rPr lang="en-US" altLang="zh-CN" sz="2600" dirty="0" smtClean="0">
                <a:solidFill>
                  <a:srgbClr val="FFFF00"/>
                </a:solidFill>
              </a:rPr>
              <a:t>Sample</a:t>
            </a:r>
          </a:p>
          <a:p>
            <a:pPr marL="0" indent="0"/>
            <a:r>
              <a:rPr lang="en-US" altLang="zh-CN" sz="2500" dirty="0" smtClean="0"/>
              <a:t>The evidence cited by the author could hardly illustrate the assumption that Easy Read Speed-Reading Course was effective because the author provided only two samples of the overall graduates</a:t>
            </a:r>
            <a:r>
              <a:rPr lang="en-US" altLang="zh-CN" sz="2500" dirty="0" smtClean="0">
                <a:solidFill>
                  <a:srgbClr val="FFFF00"/>
                </a:solidFill>
              </a:rPr>
              <a:t>. In terms of the first graduate, reading a 500-page report in two hours may be due to the fact that the report was occupied mainly by figures and graphics. Besides, it could be written by himself or by elementary students with simple words and passage structure. With respect to the second graduate, the rapid promotion from assistant manager to vice president of the company could be attributed to his personal hardworking and teamwork spirit. It was also probable that family members helped me to achieve this goal  using their connection.</a:t>
            </a:r>
            <a:r>
              <a:rPr lang="en-US" altLang="zh-CN" sz="2500" dirty="0" smtClean="0"/>
              <a:t> The two examples are too limited to be representative of overall graduates; As a result, we cannot accept the author’s implication that two graduates’ success resulted from attending Speed-Reading Course before more statistic data about the performance of other graduates are provided.</a:t>
            </a:r>
            <a:endParaRPr lang="zh-CN" altLang="en-US" sz="2500" dirty="0"/>
          </a:p>
        </p:txBody>
      </p:sp>
    </p:spTree>
    <p:extLst>
      <p:ext uri="{BB962C8B-B14F-4D97-AF65-F5344CB8AC3E}">
        <p14:creationId xmlns:p14="http://schemas.microsoft.com/office/powerpoint/2010/main" val="3826204570"/>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a:xfrm>
            <a:off x="0" y="0"/>
            <a:ext cx="9144000" cy="6858000"/>
          </a:xfrm>
        </p:spPr>
        <p:txBody>
          <a:bodyPr/>
          <a:lstStyle/>
          <a:p>
            <a:pPr marL="0" indent="0" algn="ctr"/>
            <a:endParaRPr lang="en-US" altLang="zh-CN" sz="3600" dirty="0" smtClean="0">
              <a:solidFill>
                <a:srgbClr val="FFFF00"/>
              </a:solidFill>
            </a:endParaRPr>
          </a:p>
          <a:p>
            <a:pPr marL="0" indent="0" algn="ctr"/>
            <a:endParaRPr lang="en-US" altLang="zh-CN" sz="3600" dirty="0">
              <a:solidFill>
                <a:srgbClr val="FFFF00"/>
              </a:solidFill>
            </a:endParaRPr>
          </a:p>
          <a:p>
            <a:pPr marL="0" indent="0" algn="ctr"/>
            <a:endParaRPr lang="en-US" altLang="zh-CN" sz="3600" dirty="0" smtClean="0">
              <a:solidFill>
                <a:srgbClr val="FFFF00"/>
              </a:solidFill>
            </a:endParaRPr>
          </a:p>
          <a:p>
            <a:pPr marL="0" indent="0" algn="ctr"/>
            <a:endParaRPr lang="en-US" altLang="zh-CN" sz="3600" dirty="0">
              <a:solidFill>
                <a:srgbClr val="FFFF00"/>
              </a:solidFill>
            </a:endParaRPr>
          </a:p>
          <a:p>
            <a:pPr marL="0" indent="0" algn="ctr"/>
            <a:r>
              <a:rPr lang="zh-CN" altLang="en-US" sz="3600" dirty="0" smtClean="0">
                <a:solidFill>
                  <a:srgbClr val="FFFF00"/>
                </a:solidFill>
              </a:rPr>
              <a:t>（</a:t>
            </a:r>
            <a:r>
              <a:rPr lang="en-US" altLang="zh-CN" sz="3600" dirty="0">
                <a:solidFill>
                  <a:srgbClr val="FFFF00"/>
                </a:solidFill>
              </a:rPr>
              <a:t>3</a:t>
            </a:r>
            <a:r>
              <a:rPr lang="zh-CN" altLang="en-US" sz="3600" dirty="0">
                <a:solidFill>
                  <a:srgbClr val="FFFF00"/>
                </a:solidFill>
              </a:rPr>
              <a:t>） 回应者没有</a:t>
            </a:r>
            <a:r>
              <a:rPr lang="zh-CN" altLang="en-US" sz="3600" dirty="0" smtClean="0">
                <a:solidFill>
                  <a:srgbClr val="FFFF00"/>
                </a:solidFill>
              </a:rPr>
              <a:t>代表性</a:t>
            </a:r>
            <a:endParaRPr lang="en-US" altLang="zh-CN" sz="3600" dirty="0" smtClean="0">
              <a:solidFill>
                <a:srgbClr val="FFFF00"/>
              </a:solidFill>
            </a:endParaRPr>
          </a:p>
        </p:txBody>
      </p:sp>
    </p:spTree>
    <p:extLst>
      <p:ext uri="{BB962C8B-B14F-4D97-AF65-F5344CB8AC3E}">
        <p14:creationId xmlns:p14="http://schemas.microsoft.com/office/powerpoint/2010/main" val="3012797010"/>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a:xfrm>
            <a:off x="0" y="0"/>
            <a:ext cx="9144000" cy="6858000"/>
          </a:xfrm>
        </p:spPr>
        <p:txBody>
          <a:bodyPr/>
          <a:lstStyle/>
          <a:p>
            <a:pPr marL="0" indent="0"/>
            <a:r>
              <a:rPr lang="en-US" altLang="zh-CN" sz="3100" dirty="0" smtClean="0"/>
              <a:t>43 "Two </a:t>
            </a:r>
            <a:r>
              <a:rPr lang="en-US" altLang="zh-CN" sz="3100" dirty="0"/>
              <a:t>years ago, consultants predicted that West Egg's landfill, which is used for garbage disposal, would be completely filled within five years. During the past two years, however, the town's residents have been recycling twice as much material as they did in previous years. Next month the amount of recycled material—which includes paper, plastic, and metal—should further increase, since charges for pickup of other household garbage will double. Furthermore, over 90 percent of the respondents to a recent survey said that they would do more recycling in the future. Because of our town's strong commitment to recycling, the available space in our landfill should last for considerably longer than predicted."</a:t>
            </a:r>
            <a:endParaRPr lang="zh-CN" altLang="en-US" sz="3100" dirty="0"/>
          </a:p>
        </p:txBody>
      </p:sp>
    </p:spTree>
    <p:extLst>
      <p:ext uri="{BB962C8B-B14F-4D97-AF65-F5344CB8AC3E}">
        <p14:creationId xmlns:p14="http://schemas.microsoft.com/office/powerpoint/2010/main" val="1955674280"/>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pPr algn="ctr"/>
            <a:endParaRPr lang="en-US" altLang="zh-CN" dirty="0" smtClean="0">
              <a:solidFill>
                <a:srgbClr val="FFFF00"/>
              </a:solidFill>
            </a:endParaRPr>
          </a:p>
          <a:p>
            <a:pPr algn="ctr"/>
            <a:endParaRPr lang="en-US" altLang="zh-CN" dirty="0">
              <a:solidFill>
                <a:srgbClr val="FFFF00"/>
              </a:solidFill>
            </a:endParaRPr>
          </a:p>
          <a:p>
            <a:pPr algn="ctr"/>
            <a:endParaRPr lang="en-US" altLang="zh-CN" dirty="0">
              <a:solidFill>
                <a:srgbClr val="FFFF00"/>
              </a:solidFill>
            </a:endParaRPr>
          </a:p>
          <a:p>
            <a:pPr algn="ctr"/>
            <a:endParaRPr lang="en-US" altLang="zh-CN" dirty="0">
              <a:solidFill>
                <a:srgbClr val="FFFF00"/>
              </a:solidFill>
            </a:endParaRPr>
          </a:p>
          <a:p>
            <a:pPr algn="ctr"/>
            <a:r>
              <a:rPr lang="zh-CN" altLang="en-US" sz="3600" dirty="0">
                <a:solidFill>
                  <a:srgbClr val="FFFF00"/>
                </a:solidFill>
              </a:rPr>
              <a:t>第二章：</a:t>
            </a:r>
            <a:r>
              <a:rPr lang="en-US" altLang="zh-CN" sz="3600" dirty="0">
                <a:solidFill>
                  <a:srgbClr val="FFFF00"/>
                </a:solidFill>
              </a:rPr>
              <a:t>Analyze an argument</a:t>
            </a:r>
          </a:p>
          <a:p>
            <a:pPr algn="ctr"/>
            <a:endParaRPr lang="en-US" altLang="zh-CN" dirty="0" smtClean="0">
              <a:solidFill>
                <a:srgbClr val="FFFF00"/>
              </a:solidFill>
            </a:endParaRPr>
          </a:p>
          <a:p>
            <a:pPr algn="ctr"/>
            <a:endParaRPr lang="en-US" altLang="zh-CN" dirty="0">
              <a:solidFill>
                <a:srgbClr val="FFFF00"/>
              </a:solidFill>
            </a:endParaRPr>
          </a:p>
          <a:p>
            <a:pPr algn="ctr"/>
            <a:r>
              <a:rPr lang="zh-CN" altLang="zh-CN" sz="2800" dirty="0" smtClean="0"/>
              <a:t>第</a:t>
            </a:r>
            <a:r>
              <a:rPr lang="zh-CN" altLang="en-US" sz="2800" dirty="0" smtClean="0"/>
              <a:t>四</a:t>
            </a:r>
            <a:r>
              <a:rPr lang="zh-CN" altLang="zh-CN" sz="2800" dirty="0" smtClean="0"/>
              <a:t>节：</a:t>
            </a:r>
            <a:r>
              <a:rPr lang="en-US" altLang="zh-CN" sz="2800" dirty="0" smtClean="0"/>
              <a:t>Argument</a:t>
            </a:r>
            <a:r>
              <a:rPr lang="zh-CN" altLang="en-US" sz="2800" dirty="0" smtClean="0"/>
              <a:t>常见逻辑错误及模板</a:t>
            </a:r>
            <a:endParaRPr lang="zh-CN" altLang="en-US" sz="2800" dirty="0">
              <a:solidFill>
                <a:srgbClr val="FFFF00"/>
              </a:solidFill>
            </a:endParaRPr>
          </a:p>
        </p:txBody>
      </p:sp>
    </p:spTree>
    <p:extLst>
      <p:ext uri="{BB962C8B-B14F-4D97-AF65-F5344CB8AC3E}">
        <p14:creationId xmlns:p14="http://schemas.microsoft.com/office/powerpoint/2010/main" val="51383036"/>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323528" y="861402"/>
            <a:ext cx="2597121" cy="646331"/>
          </a:xfrm>
          <a:prstGeom prst="rect">
            <a:avLst/>
          </a:prstGeom>
          <a:noFill/>
        </p:spPr>
        <p:txBody>
          <a:bodyPr wrap="none" rtlCol="0">
            <a:spAutoFit/>
          </a:bodyPr>
          <a:lstStyle/>
          <a:p>
            <a:r>
              <a:rPr lang="en-US" altLang="zh-CN" sz="3600" dirty="0" smtClean="0">
                <a:solidFill>
                  <a:schemeClr val="bg1"/>
                </a:solidFill>
              </a:rPr>
              <a:t>respondents</a:t>
            </a:r>
            <a:endParaRPr lang="zh-CN" altLang="en-US" sz="3600" dirty="0">
              <a:solidFill>
                <a:schemeClr val="bg1"/>
              </a:solidFill>
            </a:endParaRPr>
          </a:p>
        </p:txBody>
      </p:sp>
      <p:sp>
        <p:nvSpPr>
          <p:cNvPr id="4" name="文本框 3"/>
          <p:cNvSpPr txBox="1"/>
          <p:nvPr/>
        </p:nvSpPr>
        <p:spPr>
          <a:xfrm>
            <a:off x="323528" y="1691757"/>
            <a:ext cx="5741252" cy="646331"/>
          </a:xfrm>
          <a:prstGeom prst="rect">
            <a:avLst/>
          </a:prstGeom>
          <a:noFill/>
        </p:spPr>
        <p:txBody>
          <a:bodyPr wrap="none" rtlCol="0">
            <a:spAutoFit/>
          </a:bodyPr>
          <a:lstStyle/>
          <a:p>
            <a:r>
              <a:rPr lang="en-US" altLang="zh-CN" sz="3600" dirty="0">
                <a:solidFill>
                  <a:schemeClr val="bg1"/>
                </a:solidFill>
              </a:rPr>
              <a:t>&lt;- environmental protection </a:t>
            </a:r>
            <a:endParaRPr lang="zh-CN" altLang="en-US" sz="3600" dirty="0">
              <a:solidFill>
                <a:schemeClr val="bg1"/>
              </a:solidFill>
            </a:endParaRPr>
          </a:p>
        </p:txBody>
      </p:sp>
      <p:sp>
        <p:nvSpPr>
          <p:cNvPr id="7" name="文本框 6"/>
          <p:cNvSpPr txBox="1"/>
          <p:nvPr/>
        </p:nvSpPr>
        <p:spPr>
          <a:xfrm>
            <a:off x="344010" y="2492896"/>
            <a:ext cx="2656176" cy="646331"/>
          </a:xfrm>
          <a:prstGeom prst="rect">
            <a:avLst/>
          </a:prstGeom>
          <a:noFill/>
        </p:spPr>
        <p:txBody>
          <a:bodyPr wrap="none" rtlCol="0">
            <a:spAutoFit/>
          </a:bodyPr>
          <a:lstStyle/>
          <a:p>
            <a:r>
              <a:rPr lang="en-US" altLang="zh-CN" sz="3600" dirty="0" smtClean="0">
                <a:solidFill>
                  <a:schemeClr val="bg1"/>
                </a:solidFill>
              </a:rPr>
              <a:t>&lt;-extra costs</a:t>
            </a:r>
            <a:endParaRPr lang="zh-CN" altLang="en-US" sz="3600" dirty="0">
              <a:solidFill>
                <a:schemeClr val="bg1"/>
              </a:solidFill>
            </a:endParaRPr>
          </a:p>
        </p:txBody>
      </p:sp>
      <p:sp>
        <p:nvSpPr>
          <p:cNvPr id="11" name="文本框 10"/>
          <p:cNvSpPr txBox="1"/>
          <p:nvPr/>
        </p:nvSpPr>
        <p:spPr>
          <a:xfrm>
            <a:off x="344010" y="3789040"/>
            <a:ext cx="5349734" cy="646331"/>
          </a:xfrm>
          <a:prstGeom prst="rect">
            <a:avLst/>
          </a:prstGeom>
          <a:noFill/>
        </p:spPr>
        <p:txBody>
          <a:bodyPr wrap="none" rtlCol="0">
            <a:spAutoFit/>
          </a:bodyPr>
          <a:lstStyle/>
          <a:p>
            <a:r>
              <a:rPr lang="en-US" altLang="zh-CN" sz="3600" dirty="0" smtClean="0">
                <a:solidFill>
                  <a:schemeClr val="bg1"/>
                </a:solidFill>
              </a:rPr>
              <a:t>other who did not respond</a:t>
            </a:r>
            <a:endParaRPr lang="zh-CN" altLang="en-US" sz="3600" dirty="0">
              <a:solidFill>
                <a:schemeClr val="bg1"/>
              </a:solidFill>
            </a:endParaRPr>
          </a:p>
        </p:txBody>
      </p:sp>
      <p:sp>
        <p:nvSpPr>
          <p:cNvPr id="12" name="文本框 11"/>
          <p:cNvSpPr txBox="1"/>
          <p:nvPr/>
        </p:nvSpPr>
        <p:spPr>
          <a:xfrm>
            <a:off x="344010" y="4762018"/>
            <a:ext cx="1792094" cy="646331"/>
          </a:xfrm>
          <a:prstGeom prst="rect">
            <a:avLst/>
          </a:prstGeom>
          <a:noFill/>
        </p:spPr>
        <p:txBody>
          <a:bodyPr wrap="none" rtlCol="0">
            <a:spAutoFit/>
          </a:bodyPr>
          <a:lstStyle/>
          <a:p>
            <a:r>
              <a:rPr lang="en-US" altLang="zh-CN" sz="3600" dirty="0" smtClean="0">
                <a:solidFill>
                  <a:schemeClr val="bg1"/>
                </a:solidFill>
              </a:rPr>
              <a:t>majority</a:t>
            </a:r>
            <a:endParaRPr lang="zh-CN" altLang="en-US" sz="3600" dirty="0">
              <a:solidFill>
                <a:schemeClr val="bg1"/>
              </a:solidFill>
            </a:endParaRPr>
          </a:p>
        </p:txBody>
      </p:sp>
    </p:spTree>
    <p:extLst>
      <p:ext uri="{BB962C8B-B14F-4D97-AF65-F5344CB8AC3E}">
        <p14:creationId xmlns:p14="http://schemas.microsoft.com/office/powerpoint/2010/main" val="3399905905"/>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7" grpId="0"/>
      <p:bldP spid="11" grpId="0"/>
      <p:bldP spid="1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a:xfrm>
            <a:off x="0" y="0"/>
            <a:ext cx="9144000" cy="6858000"/>
          </a:xfrm>
        </p:spPr>
        <p:txBody>
          <a:bodyPr/>
          <a:lstStyle/>
          <a:p>
            <a:pPr marL="0" indent="0" algn="ctr"/>
            <a:r>
              <a:rPr lang="en-US" altLang="zh-CN" sz="2600" dirty="0" smtClean="0">
                <a:solidFill>
                  <a:srgbClr val="FFFF00"/>
                </a:solidFill>
              </a:rPr>
              <a:t>Sample</a:t>
            </a:r>
          </a:p>
          <a:p>
            <a:pPr marL="0" indent="0"/>
            <a:r>
              <a:rPr lang="en-US" altLang="zh-CN" sz="2600" dirty="0" smtClean="0"/>
              <a:t>The author conducted a </a:t>
            </a:r>
            <a:r>
              <a:rPr lang="en-US" altLang="zh-CN" sz="2600" dirty="0"/>
              <a:t>survey in West Egg about </a:t>
            </a:r>
            <a:r>
              <a:rPr lang="en-US" altLang="zh-CN" sz="2600" dirty="0" smtClean="0"/>
              <a:t>residents’ willingness to continue recycling. To make the survey convincing, the author should provide concrete evidence to demonstrate the respondent are representative. In most cases, this survey is not a mandatory investigation so that people who are interested in </a:t>
            </a:r>
            <a:r>
              <a:rPr lang="en-US" altLang="zh-CN" sz="2600" dirty="0"/>
              <a:t>environmental protection or who care about the extra costs of pickup of household garbage might be generally more likely to respond to the survey than other </a:t>
            </a:r>
            <a:r>
              <a:rPr lang="en-US" altLang="zh-CN" sz="2600" dirty="0" smtClean="0"/>
              <a:t>people, reading these respondents not representative of the general group. </a:t>
            </a:r>
            <a:r>
              <a:rPr lang="en-US" altLang="zh-CN" sz="2600" dirty="0" smtClean="0">
                <a:solidFill>
                  <a:srgbClr val="FFFF00"/>
                </a:solidFill>
              </a:rPr>
              <a:t>Citizens in West Egg who did not respond may not care about environment and extra costs, and they may make up of the majority of the whole population. </a:t>
            </a:r>
            <a:r>
              <a:rPr lang="en-US" altLang="zh-CN" sz="2600" dirty="0" smtClean="0"/>
              <a:t>Without considering the attitudes of these people, the result of the survey in itself could not justifiably illustrate that the result of the survey is effective.</a:t>
            </a:r>
            <a:endParaRPr lang="zh-CN" altLang="en-US" sz="2600" dirty="0"/>
          </a:p>
        </p:txBody>
      </p:sp>
    </p:spTree>
    <p:extLst>
      <p:ext uri="{BB962C8B-B14F-4D97-AF65-F5344CB8AC3E}">
        <p14:creationId xmlns:p14="http://schemas.microsoft.com/office/powerpoint/2010/main" val="3521994685"/>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pPr marL="0" indent="0" algn="ctr"/>
            <a:endParaRPr lang="en-US" altLang="zh-CN" sz="3600" dirty="0" smtClean="0">
              <a:solidFill>
                <a:srgbClr val="FFFF00"/>
              </a:solidFill>
            </a:endParaRPr>
          </a:p>
          <a:p>
            <a:pPr marL="0" indent="0" algn="ctr"/>
            <a:endParaRPr lang="en-US" altLang="zh-CN" sz="3600" dirty="0" smtClean="0">
              <a:solidFill>
                <a:srgbClr val="FFFF00"/>
              </a:solidFill>
            </a:endParaRPr>
          </a:p>
          <a:p>
            <a:pPr marL="0" indent="0" algn="ctr"/>
            <a:endParaRPr lang="en-US" altLang="zh-CN" sz="3600" dirty="0">
              <a:solidFill>
                <a:srgbClr val="FFFF00"/>
              </a:solidFill>
            </a:endParaRPr>
          </a:p>
          <a:p>
            <a:pPr marL="0" indent="0" algn="ctr"/>
            <a:endParaRPr lang="en-US" altLang="zh-CN" sz="3600" dirty="0" smtClean="0">
              <a:solidFill>
                <a:srgbClr val="FFFF00"/>
              </a:solidFill>
            </a:endParaRPr>
          </a:p>
          <a:p>
            <a:pPr marL="0" indent="0" algn="ctr"/>
            <a:r>
              <a:rPr lang="en-US" altLang="zh-CN" sz="3600" dirty="0" smtClean="0">
                <a:solidFill>
                  <a:srgbClr val="FFFF00"/>
                </a:solidFill>
              </a:rPr>
              <a:t>1.2 </a:t>
            </a:r>
            <a:r>
              <a:rPr lang="zh-CN" altLang="en-US" sz="3600" dirty="0">
                <a:solidFill>
                  <a:srgbClr val="FFFF00"/>
                </a:solidFill>
              </a:rPr>
              <a:t>模糊</a:t>
            </a:r>
            <a:r>
              <a:rPr lang="zh-CN" altLang="en-US" sz="3600" dirty="0" smtClean="0">
                <a:solidFill>
                  <a:srgbClr val="FFFF00"/>
                </a:solidFill>
              </a:rPr>
              <a:t>数据</a:t>
            </a:r>
            <a:endParaRPr lang="en-US" altLang="zh-CN" sz="3600" dirty="0" smtClean="0">
              <a:solidFill>
                <a:srgbClr val="FFFF00"/>
              </a:solidFill>
            </a:endParaRPr>
          </a:p>
        </p:txBody>
      </p:sp>
    </p:spTree>
    <p:extLst>
      <p:ext uri="{BB962C8B-B14F-4D97-AF65-F5344CB8AC3E}">
        <p14:creationId xmlns:p14="http://schemas.microsoft.com/office/powerpoint/2010/main" val="404552793"/>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a:xfrm>
            <a:off x="0" y="0"/>
            <a:ext cx="9144000" cy="6858000"/>
          </a:xfrm>
        </p:spPr>
        <p:txBody>
          <a:bodyPr/>
          <a:lstStyle/>
          <a:p>
            <a:pPr marL="0" indent="0"/>
            <a:r>
              <a:rPr lang="en-US" altLang="zh-CN" sz="3300" dirty="0"/>
              <a:t>27 </a:t>
            </a:r>
            <a:r>
              <a:rPr lang="en-US" altLang="zh-CN" sz="3300" dirty="0" smtClean="0"/>
              <a:t>"</a:t>
            </a:r>
            <a:r>
              <a:rPr lang="en-US" altLang="zh-CN" sz="3300" dirty="0"/>
              <a:t>Commuters complain that increased rush-hour traffic on Blue Highway between the suburbs and the city center has doubled their commuting time. The favored proposal of the motorists' lobby is to widen the highway, adding an additional lane of traffic. But last year's addition of a lane to the nearby Green Highway was followed by a worsening of traffic jams on it. A better alternative is to add a bicycle lane to Blue Highway. Many area residents are keen bicyclists. A bicycle lane would encourage them to use bicycles to commute, and so would reduce rush-hour traffic rather than fostering an increase."</a:t>
            </a:r>
            <a:endParaRPr lang="zh-CN" altLang="en-US" sz="3300" dirty="0"/>
          </a:p>
        </p:txBody>
      </p:sp>
    </p:spTree>
    <p:extLst>
      <p:ext uri="{BB962C8B-B14F-4D97-AF65-F5344CB8AC3E}">
        <p14:creationId xmlns:p14="http://schemas.microsoft.com/office/powerpoint/2010/main" val="2931981396"/>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102966" y="861402"/>
            <a:ext cx="5253361" cy="646331"/>
          </a:xfrm>
          <a:prstGeom prst="rect">
            <a:avLst/>
          </a:prstGeom>
          <a:noFill/>
        </p:spPr>
        <p:txBody>
          <a:bodyPr wrap="none" rtlCol="0">
            <a:spAutoFit/>
          </a:bodyPr>
          <a:lstStyle/>
          <a:p>
            <a:r>
              <a:rPr lang="zh-CN" altLang="en-US" sz="3600" dirty="0" smtClean="0">
                <a:solidFill>
                  <a:schemeClr val="bg1"/>
                </a:solidFill>
              </a:rPr>
              <a:t>给出</a:t>
            </a:r>
            <a:r>
              <a:rPr lang="en-US" altLang="zh-CN" sz="3600" dirty="0" smtClean="0">
                <a:solidFill>
                  <a:schemeClr val="bg1"/>
                </a:solidFill>
              </a:rPr>
              <a:t>many/ actual number</a:t>
            </a:r>
            <a:endParaRPr lang="zh-CN" altLang="en-US" sz="3600" dirty="0">
              <a:solidFill>
                <a:schemeClr val="bg1"/>
              </a:solidFill>
            </a:endParaRPr>
          </a:p>
        </p:txBody>
      </p:sp>
      <p:sp>
        <p:nvSpPr>
          <p:cNvPr id="4" name="文本框 3"/>
          <p:cNvSpPr txBox="1"/>
          <p:nvPr/>
        </p:nvSpPr>
        <p:spPr>
          <a:xfrm>
            <a:off x="2255603" y="2343658"/>
            <a:ext cx="4948086" cy="646331"/>
          </a:xfrm>
          <a:prstGeom prst="rect">
            <a:avLst/>
          </a:prstGeom>
          <a:noFill/>
        </p:spPr>
        <p:txBody>
          <a:bodyPr wrap="none" rtlCol="0">
            <a:spAutoFit/>
          </a:bodyPr>
          <a:lstStyle/>
          <a:p>
            <a:r>
              <a:rPr lang="zh-CN" altLang="en-US" sz="3600" dirty="0" smtClean="0">
                <a:solidFill>
                  <a:schemeClr val="bg1"/>
                </a:solidFill>
              </a:rPr>
              <a:t>缺乏</a:t>
            </a:r>
            <a:r>
              <a:rPr lang="en-US" altLang="zh-CN" sz="3600" dirty="0" smtClean="0">
                <a:solidFill>
                  <a:schemeClr val="bg1"/>
                </a:solidFill>
              </a:rPr>
              <a:t>percentage/fraction</a:t>
            </a:r>
            <a:endParaRPr lang="zh-CN" altLang="en-US" sz="3600" dirty="0">
              <a:solidFill>
                <a:schemeClr val="bg1"/>
              </a:solidFill>
            </a:endParaRPr>
          </a:p>
        </p:txBody>
      </p:sp>
      <p:sp>
        <p:nvSpPr>
          <p:cNvPr id="11" name="文本框 10"/>
          <p:cNvSpPr txBox="1"/>
          <p:nvPr/>
        </p:nvSpPr>
        <p:spPr>
          <a:xfrm>
            <a:off x="2255603" y="4112206"/>
            <a:ext cx="4948086" cy="646331"/>
          </a:xfrm>
          <a:prstGeom prst="rect">
            <a:avLst/>
          </a:prstGeom>
          <a:noFill/>
        </p:spPr>
        <p:txBody>
          <a:bodyPr wrap="none" rtlCol="0">
            <a:spAutoFit/>
          </a:bodyPr>
          <a:lstStyle/>
          <a:p>
            <a:r>
              <a:rPr lang="zh-CN" altLang="en-US" sz="3600" dirty="0" smtClean="0">
                <a:solidFill>
                  <a:schemeClr val="bg1"/>
                </a:solidFill>
              </a:rPr>
              <a:t>给出</a:t>
            </a:r>
            <a:r>
              <a:rPr lang="en-US" altLang="zh-CN" sz="3600" dirty="0">
                <a:solidFill>
                  <a:schemeClr val="bg1"/>
                </a:solidFill>
              </a:rPr>
              <a:t>percentage/fraction</a:t>
            </a:r>
            <a:endParaRPr lang="zh-CN" altLang="en-US" sz="3600" dirty="0">
              <a:solidFill>
                <a:schemeClr val="bg1"/>
              </a:solidFill>
            </a:endParaRPr>
          </a:p>
        </p:txBody>
      </p:sp>
      <p:sp>
        <p:nvSpPr>
          <p:cNvPr id="12" name="文本框 11"/>
          <p:cNvSpPr txBox="1"/>
          <p:nvPr/>
        </p:nvSpPr>
        <p:spPr>
          <a:xfrm>
            <a:off x="2915816" y="5594462"/>
            <a:ext cx="3627660" cy="646331"/>
          </a:xfrm>
          <a:prstGeom prst="rect">
            <a:avLst/>
          </a:prstGeom>
          <a:noFill/>
        </p:spPr>
        <p:txBody>
          <a:bodyPr wrap="none" rtlCol="0">
            <a:spAutoFit/>
          </a:bodyPr>
          <a:lstStyle/>
          <a:p>
            <a:r>
              <a:rPr lang="zh-CN" altLang="en-US" sz="3600" dirty="0" smtClean="0">
                <a:solidFill>
                  <a:schemeClr val="bg1"/>
                </a:solidFill>
              </a:rPr>
              <a:t>缺乏</a:t>
            </a:r>
            <a:r>
              <a:rPr lang="en-US" altLang="zh-CN" sz="3600" dirty="0" smtClean="0">
                <a:solidFill>
                  <a:schemeClr val="bg1"/>
                </a:solidFill>
              </a:rPr>
              <a:t>base amount</a:t>
            </a:r>
            <a:endParaRPr lang="zh-CN" altLang="en-US" sz="3600" dirty="0">
              <a:solidFill>
                <a:schemeClr val="bg1"/>
              </a:solidFill>
            </a:endParaRPr>
          </a:p>
        </p:txBody>
      </p:sp>
      <p:sp>
        <p:nvSpPr>
          <p:cNvPr id="2" name="下箭头 1"/>
          <p:cNvSpPr/>
          <p:nvPr/>
        </p:nvSpPr>
        <p:spPr>
          <a:xfrm>
            <a:off x="4568434" y="1507733"/>
            <a:ext cx="322424" cy="985163"/>
          </a:xfrm>
          <a:prstGeom prst="down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下箭头 6"/>
          <p:cNvSpPr/>
          <p:nvPr/>
        </p:nvSpPr>
        <p:spPr>
          <a:xfrm>
            <a:off x="4568434" y="4681786"/>
            <a:ext cx="322424" cy="985163"/>
          </a:xfrm>
          <a:prstGeom prst="down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696246169"/>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11" grpId="0"/>
      <p:bldP spid="12" grpId="0"/>
      <p:bldP spid="2" grpId="0" animBg="1"/>
      <p:bldP spid="7"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a:xfrm>
            <a:off x="0" y="0"/>
            <a:ext cx="9144000" cy="6858000"/>
          </a:xfrm>
        </p:spPr>
        <p:txBody>
          <a:bodyPr/>
          <a:lstStyle/>
          <a:p>
            <a:pPr marL="0" indent="0" algn="ctr"/>
            <a:r>
              <a:rPr lang="en-US" altLang="zh-CN" sz="2800" dirty="0" smtClean="0">
                <a:solidFill>
                  <a:srgbClr val="FFFF00"/>
                </a:solidFill>
              </a:rPr>
              <a:t>Sample</a:t>
            </a:r>
          </a:p>
          <a:p>
            <a:pPr marL="0" indent="0"/>
            <a:r>
              <a:rPr lang="en-US" altLang="zh-CN" sz="2800" dirty="0" smtClean="0"/>
              <a:t>The information concerning what local residents like is not accurate enough to evaluate their actual preference. The author only informs us many area residents are keen bicyclists, but we do not know the actual number of these keen bicyclists. Besides, we should also know its fraction of the total local residents. </a:t>
            </a:r>
            <a:r>
              <a:rPr lang="en-US" altLang="zh-CN" sz="2800" dirty="0" smtClean="0">
                <a:solidFill>
                  <a:srgbClr val="FFFF00"/>
                </a:solidFill>
              </a:rPr>
              <a:t>For example, if the keen bicyclists are 100,000, this is a big metropolitan city, with a total population of 20,000,000. Therefore, these 100,000 bicyclists only make up of a small proportion of local residents. </a:t>
            </a:r>
            <a:r>
              <a:rPr lang="en-US" altLang="zh-CN" sz="2800" dirty="0" smtClean="0"/>
              <a:t>For lack of detailed information about the actual number of bicyclists and the its percentage of the whole group, we can hardly assess whether many residents like cycling and whether adding a bicycle lane to Blue Highway is appropriate or not.</a:t>
            </a:r>
            <a:endParaRPr lang="zh-CN" altLang="en-US" sz="2800" dirty="0"/>
          </a:p>
        </p:txBody>
      </p:sp>
    </p:spTree>
    <p:extLst>
      <p:ext uri="{BB962C8B-B14F-4D97-AF65-F5344CB8AC3E}">
        <p14:creationId xmlns:p14="http://schemas.microsoft.com/office/powerpoint/2010/main" val="126446096"/>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pPr marL="0" indent="0" algn="ctr"/>
            <a:endParaRPr lang="en-US" altLang="zh-CN" sz="3600" dirty="0" smtClean="0">
              <a:solidFill>
                <a:srgbClr val="FFFF00"/>
              </a:solidFill>
            </a:endParaRPr>
          </a:p>
          <a:p>
            <a:pPr marL="0" indent="0" algn="ctr"/>
            <a:endParaRPr lang="en-US" altLang="zh-CN" sz="3600" dirty="0" smtClean="0">
              <a:solidFill>
                <a:srgbClr val="FFFF00"/>
              </a:solidFill>
            </a:endParaRPr>
          </a:p>
          <a:p>
            <a:pPr marL="0" indent="0" algn="ctr"/>
            <a:endParaRPr lang="en-US" altLang="zh-CN" sz="3600" dirty="0" smtClean="0">
              <a:solidFill>
                <a:srgbClr val="FFFF00"/>
              </a:solidFill>
            </a:endParaRPr>
          </a:p>
          <a:p>
            <a:pPr marL="0" indent="0" algn="ctr"/>
            <a:r>
              <a:rPr lang="en-US" altLang="zh-CN" sz="3600" dirty="0" smtClean="0">
                <a:solidFill>
                  <a:srgbClr val="FFFF00"/>
                </a:solidFill>
              </a:rPr>
              <a:t>2.</a:t>
            </a:r>
            <a:r>
              <a:rPr lang="zh-CN" altLang="zh-CN" sz="3600" dirty="0" smtClean="0">
                <a:solidFill>
                  <a:srgbClr val="FFFF00"/>
                </a:solidFill>
              </a:rPr>
              <a:t>推理</a:t>
            </a:r>
            <a:r>
              <a:rPr lang="zh-CN" altLang="zh-CN" sz="3600" dirty="0">
                <a:solidFill>
                  <a:srgbClr val="FFFF00"/>
                </a:solidFill>
              </a:rPr>
              <a:t>过程的逻辑</a:t>
            </a:r>
            <a:r>
              <a:rPr lang="zh-CN" altLang="zh-CN" sz="3600" dirty="0" smtClean="0">
                <a:solidFill>
                  <a:srgbClr val="FFFF00"/>
                </a:solidFill>
              </a:rPr>
              <a:t>错误</a:t>
            </a:r>
            <a:endParaRPr lang="en-US" altLang="zh-CN" sz="3600" dirty="0" smtClean="0">
              <a:solidFill>
                <a:srgbClr val="FFFF00"/>
              </a:solidFill>
            </a:endParaRPr>
          </a:p>
          <a:p>
            <a:pPr marL="0" indent="0" algn="ctr"/>
            <a:endParaRPr lang="zh-CN" altLang="zh-CN" sz="3600" dirty="0">
              <a:solidFill>
                <a:srgbClr val="FFFF00"/>
              </a:solidFill>
            </a:endParaRPr>
          </a:p>
          <a:p>
            <a:pPr marL="0" indent="0" algn="ctr"/>
            <a:r>
              <a:rPr lang="en-US" altLang="zh-CN" sz="3600" dirty="0" smtClean="0">
                <a:solidFill>
                  <a:srgbClr val="FFFF00"/>
                </a:solidFill>
              </a:rPr>
              <a:t>2.1 </a:t>
            </a:r>
            <a:r>
              <a:rPr lang="zh-CN" altLang="zh-CN" sz="3600" dirty="0" smtClean="0">
                <a:solidFill>
                  <a:srgbClr val="FFFF00"/>
                </a:solidFill>
              </a:rPr>
              <a:t>错误</a:t>
            </a:r>
            <a:r>
              <a:rPr lang="zh-CN" altLang="zh-CN" sz="3600" dirty="0">
                <a:solidFill>
                  <a:srgbClr val="FFFF00"/>
                </a:solidFill>
              </a:rPr>
              <a:t>类比</a:t>
            </a:r>
            <a:r>
              <a:rPr lang="en-US" altLang="zh-CN" sz="3600" dirty="0">
                <a:solidFill>
                  <a:srgbClr val="FFFF00"/>
                </a:solidFill>
              </a:rPr>
              <a:t>(False Analogy</a:t>
            </a:r>
            <a:r>
              <a:rPr lang="en-US" altLang="zh-CN" sz="3600" dirty="0" smtClean="0">
                <a:solidFill>
                  <a:srgbClr val="FFFF00"/>
                </a:solidFill>
              </a:rPr>
              <a:t>)</a:t>
            </a:r>
            <a:endParaRPr lang="zh-CN" altLang="zh-CN" sz="3600" dirty="0">
              <a:solidFill>
                <a:srgbClr val="FFFF00"/>
              </a:solidFill>
            </a:endParaRPr>
          </a:p>
        </p:txBody>
      </p:sp>
    </p:spTree>
    <p:extLst>
      <p:ext uri="{BB962C8B-B14F-4D97-AF65-F5344CB8AC3E}">
        <p14:creationId xmlns:p14="http://schemas.microsoft.com/office/powerpoint/2010/main" val="1602164223"/>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a:xfrm>
            <a:off x="0" y="0"/>
            <a:ext cx="9144000" cy="6858000"/>
          </a:xfrm>
        </p:spPr>
        <p:txBody>
          <a:bodyPr/>
          <a:lstStyle/>
          <a:p>
            <a:pPr marL="0" indent="0"/>
            <a:r>
              <a:rPr lang="en-US" altLang="zh-CN" sz="3200" dirty="0" smtClean="0"/>
              <a:t>97 "Over </a:t>
            </a:r>
            <a:r>
              <a:rPr lang="en-US" altLang="zh-CN" sz="3200" dirty="0"/>
              <a:t>the past ten years, there has been a 20 percent decline in the size of the average audience at Classical Shakespeare Theatre productions. In spite of increased advertising, we are attracting fewer and fewer people to our shows, causing our profits to decrease significantly. We must take action to attract new audience members. The best way to do so is by instituting a 'Shakespeare in the Park' program this summer. Two years ago the nearby Avon Repertory Company started a 'Free Plays in the Park' program, and its profits have increased 10 percent since then. If we start a 'Shakespeare in the Park' program, we can predict that our profits will increase, too</a:t>
            </a:r>
            <a:r>
              <a:rPr lang="en-US" altLang="zh-CN" sz="3200" dirty="0" smtClean="0"/>
              <a:t>."</a:t>
            </a:r>
            <a:endParaRPr lang="zh-CN" altLang="en-US" sz="3200" dirty="0"/>
          </a:p>
        </p:txBody>
      </p:sp>
    </p:spTree>
    <p:extLst>
      <p:ext uri="{BB962C8B-B14F-4D97-AF65-F5344CB8AC3E}">
        <p14:creationId xmlns:p14="http://schemas.microsoft.com/office/powerpoint/2010/main" val="281994188"/>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323528" y="3429000"/>
            <a:ext cx="2296847" cy="646331"/>
          </a:xfrm>
          <a:prstGeom prst="rect">
            <a:avLst/>
          </a:prstGeom>
          <a:noFill/>
        </p:spPr>
        <p:txBody>
          <a:bodyPr wrap="none" rtlCol="0">
            <a:spAutoFit/>
          </a:bodyPr>
          <a:lstStyle/>
          <a:p>
            <a:r>
              <a:rPr lang="en-US" altLang="zh-CN" sz="3600" dirty="0" smtClean="0">
                <a:solidFill>
                  <a:schemeClr val="bg1"/>
                </a:solidFill>
              </a:rPr>
              <a:t>differences</a:t>
            </a:r>
            <a:endParaRPr lang="zh-CN" altLang="en-US" sz="3600" dirty="0">
              <a:solidFill>
                <a:schemeClr val="bg1"/>
              </a:solidFill>
            </a:endParaRPr>
          </a:p>
        </p:txBody>
      </p:sp>
      <p:sp>
        <p:nvSpPr>
          <p:cNvPr id="4" name="文本框 3"/>
          <p:cNvSpPr txBox="1"/>
          <p:nvPr/>
        </p:nvSpPr>
        <p:spPr>
          <a:xfrm>
            <a:off x="3563888" y="2002496"/>
            <a:ext cx="4287456" cy="646331"/>
          </a:xfrm>
          <a:prstGeom prst="rect">
            <a:avLst/>
          </a:prstGeom>
          <a:noFill/>
        </p:spPr>
        <p:txBody>
          <a:bodyPr wrap="none" rtlCol="0">
            <a:spAutoFit/>
          </a:bodyPr>
          <a:lstStyle/>
          <a:p>
            <a:pPr marL="571500" indent="-571500">
              <a:buFont typeface="Wingdings" panose="05000000000000000000" pitchFamily="2" charset="2"/>
              <a:buChar char="ü"/>
            </a:pPr>
            <a:r>
              <a:rPr lang="en-US" altLang="zh-CN" sz="3600" dirty="0" smtClean="0">
                <a:solidFill>
                  <a:schemeClr val="bg1"/>
                </a:solidFill>
              </a:rPr>
              <a:t>reputation/history</a:t>
            </a:r>
            <a:endParaRPr lang="zh-CN" altLang="en-US" sz="3600" dirty="0">
              <a:solidFill>
                <a:schemeClr val="bg1"/>
              </a:solidFill>
            </a:endParaRPr>
          </a:p>
        </p:txBody>
      </p:sp>
      <p:sp>
        <p:nvSpPr>
          <p:cNvPr id="6" name="文本框 5"/>
          <p:cNvSpPr txBox="1"/>
          <p:nvPr/>
        </p:nvSpPr>
        <p:spPr>
          <a:xfrm>
            <a:off x="3563888" y="3266841"/>
            <a:ext cx="4012830" cy="1200329"/>
          </a:xfrm>
          <a:prstGeom prst="rect">
            <a:avLst/>
          </a:prstGeom>
          <a:noFill/>
        </p:spPr>
        <p:txBody>
          <a:bodyPr wrap="none" rtlCol="0">
            <a:spAutoFit/>
          </a:bodyPr>
          <a:lstStyle/>
          <a:p>
            <a:pPr marL="571500" indent="-571500">
              <a:buFont typeface="Wingdings" panose="05000000000000000000" pitchFamily="2" charset="2"/>
              <a:buChar char="ü"/>
            </a:pPr>
            <a:r>
              <a:rPr lang="en-US" altLang="zh-CN" sz="3600" dirty="0" smtClean="0">
                <a:solidFill>
                  <a:schemeClr val="bg1"/>
                </a:solidFill>
              </a:rPr>
              <a:t>actors, actresses’ </a:t>
            </a:r>
          </a:p>
          <a:p>
            <a:r>
              <a:rPr lang="en-US" altLang="zh-CN" sz="3600" dirty="0">
                <a:solidFill>
                  <a:schemeClr val="bg1"/>
                </a:solidFill>
              </a:rPr>
              <a:t> </a:t>
            </a:r>
            <a:r>
              <a:rPr lang="en-US" altLang="zh-CN" sz="3600" dirty="0" smtClean="0">
                <a:solidFill>
                  <a:schemeClr val="bg1"/>
                </a:solidFill>
              </a:rPr>
              <a:t>     experience</a:t>
            </a:r>
            <a:endParaRPr lang="zh-CN" altLang="en-US" sz="3600" dirty="0">
              <a:solidFill>
                <a:schemeClr val="bg1"/>
              </a:solidFill>
            </a:endParaRPr>
          </a:p>
        </p:txBody>
      </p:sp>
      <p:sp>
        <p:nvSpPr>
          <p:cNvPr id="7" name="文本框 6"/>
          <p:cNvSpPr txBox="1"/>
          <p:nvPr/>
        </p:nvSpPr>
        <p:spPr>
          <a:xfrm>
            <a:off x="3563888" y="5085184"/>
            <a:ext cx="4401911" cy="1200329"/>
          </a:xfrm>
          <a:prstGeom prst="rect">
            <a:avLst/>
          </a:prstGeom>
          <a:noFill/>
        </p:spPr>
        <p:txBody>
          <a:bodyPr wrap="none" rtlCol="0">
            <a:spAutoFit/>
          </a:bodyPr>
          <a:lstStyle/>
          <a:p>
            <a:pPr marL="571500" indent="-571500">
              <a:buFont typeface="Wingdings" panose="05000000000000000000" pitchFamily="2" charset="2"/>
              <a:buChar char="ü"/>
            </a:pPr>
            <a:r>
              <a:rPr lang="en-US" altLang="zh-CN" sz="3600" dirty="0" smtClean="0">
                <a:solidFill>
                  <a:schemeClr val="bg1"/>
                </a:solidFill>
              </a:rPr>
              <a:t>marketing strategy</a:t>
            </a:r>
          </a:p>
          <a:p>
            <a:r>
              <a:rPr lang="en-US" altLang="zh-CN" sz="3600" dirty="0" smtClean="0">
                <a:solidFill>
                  <a:schemeClr val="bg1"/>
                </a:solidFill>
              </a:rPr>
              <a:t>       “Free”</a:t>
            </a:r>
            <a:endParaRPr lang="zh-CN" altLang="en-US" sz="3600" dirty="0">
              <a:solidFill>
                <a:schemeClr val="bg1"/>
              </a:solidFill>
            </a:endParaRPr>
          </a:p>
        </p:txBody>
      </p:sp>
      <p:sp>
        <p:nvSpPr>
          <p:cNvPr id="8" name="文本框 7"/>
          <p:cNvSpPr txBox="1"/>
          <p:nvPr/>
        </p:nvSpPr>
        <p:spPr>
          <a:xfrm>
            <a:off x="323528" y="475137"/>
            <a:ext cx="1983235" cy="646331"/>
          </a:xfrm>
          <a:prstGeom prst="rect">
            <a:avLst/>
          </a:prstGeom>
          <a:noFill/>
        </p:spPr>
        <p:txBody>
          <a:bodyPr wrap="none" rtlCol="0">
            <a:spAutoFit/>
          </a:bodyPr>
          <a:lstStyle/>
          <a:p>
            <a:r>
              <a:rPr lang="en-US" altLang="zh-CN" sz="3600" dirty="0" smtClean="0">
                <a:solidFill>
                  <a:schemeClr val="bg1"/>
                </a:solidFill>
              </a:rPr>
              <a:t>CST=ARC</a:t>
            </a:r>
          </a:p>
        </p:txBody>
      </p:sp>
      <p:sp>
        <p:nvSpPr>
          <p:cNvPr id="9" name="矩形 8"/>
          <p:cNvSpPr/>
          <p:nvPr/>
        </p:nvSpPr>
        <p:spPr>
          <a:xfrm>
            <a:off x="2555776" y="455109"/>
            <a:ext cx="583814" cy="707886"/>
          </a:xfrm>
          <a:prstGeom prst="rect">
            <a:avLst/>
          </a:prstGeom>
        </p:spPr>
        <p:txBody>
          <a:bodyPr wrap="none">
            <a:spAutoFit/>
          </a:bodyPr>
          <a:lstStyle/>
          <a:p>
            <a:r>
              <a:rPr lang="en-US" altLang="zh-CN" sz="4000" dirty="0">
                <a:solidFill>
                  <a:srgbClr val="FF3399"/>
                </a:solidFill>
                <a:latin typeface="Arial Black" panose="020B0A04020102020204" pitchFamily="34" charset="0"/>
              </a:rPr>
              <a:t>X</a:t>
            </a:r>
            <a:endParaRPr lang="zh-CN" altLang="en-US" sz="4000" dirty="0">
              <a:latin typeface="Arial Black" panose="020B0A04020102020204" pitchFamily="34" charset="0"/>
            </a:endParaRPr>
          </a:p>
        </p:txBody>
      </p:sp>
    </p:spTree>
    <p:extLst>
      <p:ext uri="{BB962C8B-B14F-4D97-AF65-F5344CB8AC3E}">
        <p14:creationId xmlns:p14="http://schemas.microsoft.com/office/powerpoint/2010/main" val="4037710252"/>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6" grpId="0"/>
      <p:bldP spid="7" grpId="0"/>
      <p:bldP spid="8" grpId="0"/>
      <p:bldP spid="9"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a:xfrm>
            <a:off x="0" y="0"/>
            <a:ext cx="9144000" cy="6858000"/>
          </a:xfrm>
        </p:spPr>
        <p:txBody>
          <a:bodyPr/>
          <a:lstStyle/>
          <a:p>
            <a:pPr marL="0" indent="0" algn="ctr"/>
            <a:r>
              <a:rPr lang="en-US" altLang="zh-CN" sz="2600" dirty="0" smtClean="0">
                <a:solidFill>
                  <a:srgbClr val="FFFF00"/>
                </a:solidFill>
              </a:rPr>
              <a:t>Sample</a:t>
            </a:r>
          </a:p>
          <a:p>
            <a:pPr marL="0" indent="0"/>
            <a:r>
              <a:rPr lang="en-US" altLang="zh-CN" sz="2700" dirty="0" smtClean="0"/>
              <a:t>In the argument, the author recommends CST to carry out the similar strategy as ARC, but we may ask whether the two theatres are similar enough at every aspect and indeed comparable. While it is true that they share some common grounds on their close location and similar business scope, many differences exist between them. For example, ARC may have a much longer performance history and has already accumulated prestigious reputation. In contrast, CST is likely to be a newly built theatre with poor fame. As a result, even they plan similar plays, only a few people will go. Besides, actors and actresses in ARC are all experienced in stage performance while the performers in CST are all fresh people. Before CST decides to copy ARC’s solution, the author should take these differences into account and make careful study on the comparability of the two.</a:t>
            </a:r>
            <a:endParaRPr lang="zh-CN" altLang="en-US" sz="2700" dirty="0"/>
          </a:p>
        </p:txBody>
      </p:sp>
    </p:spTree>
    <p:extLst>
      <p:ext uri="{BB962C8B-B14F-4D97-AF65-F5344CB8AC3E}">
        <p14:creationId xmlns:p14="http://schemas.microsoft.com/office/powerpoint/2010/main" val="2093443573"/>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descr="C:\Users\bingf\AppData\Roaming\Tencent\Users\530374990\QQ\WinTemp\RichOle\Q02{L%90[E1`0O{)XWBO}66.png"/>
          <p:cNvPicPr/>
          <p:nvPr/>
        </p:nvPicPr>
        <p:blipFill>
          <a:blip r:embed="rId2">
            <a:extLst>
              <a:ext uri="{28A0092B-C50C-407E-A947-70E740481C1C}">
                <a14:useLocalDpi xmlns:a14="http://schemas.microsoft.com/office/drawing/2010/main" val="0"/>
              </a:ext>
            </a:extLst>
          </a:blip>
          <a:srcRect/>
          <a:stretch>
            <a:fillRect/>
          </a:stretch>
        </p:blipFill>
        <p:spPr bwMode="auto">
          <a:xfrm>
            <a:off x="611560" y="836712"/>
            <a:ext cx="7973256" cy="4968552"/>
          </a:xfrm>
          <a:prstGeom prst="rect">
            <a:avLst/>
          </a:prstGeom>
          <a:noFill/>
          <a:ln>
            <a:noFill/>
          </a:ln>
        </p:spPr>
      </p:pic>
    </p:spTree>
    <p:extLst>
      <p:ext uri="{BB962C8B-B14F-4D97-AF65-F5344CB8AC3E}">
        <p14:creationId xmlns:p14="http://schemas.microsoft.com/office/powerpoint/2010/main" val="2540923916"/>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pPr marL="0" indent="0" algn="ctr"/>
            <a:endParaRPr lang="en-US" altLang="zh-CN" sz="3600" dirty="0" smtClean="0">
              <a:solidFill>
                <a:srgbClr val="FFFF00"/>
              </a:solidFill>
            </a:endParaRPr>
          </a:p>
          <a:p>
            <a:pPr marL="0" indent="0" algn="ctr"/>
            <a:endParaRPr lang="en-US" altLang="zh-CN" sz="3600" dirty="0" smtClean="0">
              <a:solidFill>
                <a:srgbClr val="FFFF00"/>
              </a:solidFill>
            </a:endParaRPr>
          </a:p>
          <a:p>
            <a:pPr marL="0" indent="0" algn="ctr"/>
            <a:endParaRPr lang="en-US" altLang="zh-CN" sz="3600" dirty="0">
              <a:solidFill>
                <a:srgbClr val="FFFF00"/>
              </a:solidFill>
            </a:endParaRPr>
          </a:p>
          <a:p>
            <a:pPr marL="0" indent="0" algn="ctr"/>
            <a:endParaRPr lang="en-US" altLang="zh-CN" sz="3600" dirty="0" smtClean="0">
              <a:solidFill>
                <a:srgbClr val="FFFF00"/>
              </a:solidFill>
            </a:endParaRPr>
          </a:p>
          <a:p>
            <a:pPr marL="0" indent="0" algn="ctr"/>
            <a:r>
              <a:rPr lang="en-US" altLang="zh-CN" sz="3600" dirty="0" smtClean="0">
                <a:solidFill>
                  <a:srgbClr val="FFFF00"/>
                </a:solidFill>
              </a:rPr>
              <a:t>2.2 </a:t>
            </a:r>
            <a:r>
              <a:rPr lang="zh-CN" altLang="zh-CN" sz="3600" dirty="0" smtClean="0">
                <a:solidFill>
                  <a:srgbClr val="FFFF00"/>
                </a:solidFill>
              </a:rPr>
              <a:t>混淆</a:t>
            </a:r>
            <a:r>
              <a:rPr lang="zh-CN" altLang="zh-CN" sz="3600" dirty="0">
                <a:solidFill>
                  <a:srgbClr val="FFFF00"/>
                </a:solidFill>
              </a:rPr>
              <a:t>横向比较和纵向变化</a:t>
            </a:r>
            <a:r>
              <a:rPr lang="en-US" altLang="zh-CN" sz="3600" dirty="0">
                <a:solidFill>
                  <a:srgbClr val="FFFF00"/>
                </a:solidFill>
              </a:rPr>
              <a:t>(Confusing comparison and variation</a:t>
            </a:r>
            <a:r>
              <a:rPr lang="en-US" altLang="zh-CN" sz="3600" dirty="0" smtClean="0">
                <a:solidFill>
                  <a:srgbClr val="FFFF00"/>
                </a:solidFill>
              </a:rPr>
              <a:t>)</a:t>
            </a:r>
            <a:endParaRPr lang="zh-CN" altLang="en-US" sz="3600" dirty="0"/>
          </a:p>
        </p:txBody>
      </p:sp>
    </p:spTree>
    <p:extLst>
      <p:ext uri="{BB962C8B-B14F-4D97-AF65-F5344CB8AC3E}">
        <p14:creationId xmlns:p14="http://schemas.microsoft.com/office/powerpoint/2010/main" val="516410975"/>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323528" y="332656"/>
            <a:ext cx="8295861" cy="646331"/>
          </a:xfrm>
          <a:prstGeom prst="rect">
            <a:avLst/>
          </a:prstGeom>
          <a:noFill/>
        </p:spPr>
        <p:txBody>
          <a:bodyPr wrap="none" rtlCol="0">
            <a:spAutoFit/>
          </a:bodyPr>
          <a:lstStyle/>
          <a:p>
            <a:r>
              <a:rPr lang="zh-CN" altLang="en-US" sz="3600" dirty="0" smtClean="0">
                <a:solidFill>
                  <a:schemeClr val="bg1"/>
                </a:solidFill>
              </a:rPr>
              <a:t>自从用了某种</a:t>
            </a:r>
            <a:r>
              <a:rPr lang="en-US" altLang="zh-CN" sz="3600" dirty="0" smtClean="0">
                <a:solidFill>
                  <a:schemeClr val="bg1"/>
                </a:solidFill>
              </a:rPr>
              <a:t>X</a:t>
            </a:r>
            <a:r>
              <a:rPr lang="zh-CN" altLang="en-US" sz="3600" dirty="0" smtClean="0">
                <a:solidFill>
                  <a:schemeClr val="bg1"/>
                </a:solidFill>
              </a:rPr>
              <a:t>学习方法，考了班级第一</a:t>
            </a:r>
            <a:endParaRPr lang="zh-CN" altLang="en-US" sz="3600" dirty="0">
              <a:solidFill>
                <a:schemeClr val="bg1"/>
              </a:solidFill>
            </a:endParaRPr>
          </a:p>
        </p:txBody>
      </p:sp>
      <p:sp>
        <p:nvSpPr>
          <p:cNvPr id="4" name="文本框 3"/>
          <p:cNvSpPr txBox="1"/>
          <p:nvPr/>
        </p:nvSpPr>
        <p:spPr>
          <a:xfrm>
            <a:off x="323528" y="1163011"/>
            <a:ext cx="3679212" cy="646331"/>
          </a:xfrm>
          <a:prstGeom prst="rect">
            <a:avLst/>
          </a:prstGeom>
          <a:noFill/>
        </p:spPr>
        <p:txBody>
          <a:bodyPr wrap="none" rtlCol="0">
            <a:spAutoFit/>
          </a:bodyPr>
          <a:lstStyle/>
          <a:p>
            <a:r>
              <a:rPr lang="en-US" altLang="zh-CN" sz="3600" dirty="0" smtClean="0">
                <a:solidFill>
                  <a:schemeClr val="bg1"/>
                </a:solidFill>
              </a:rPr>
              <a:t>X</a:t>
            </a:r>
            <a:r>
              <a:rPr lang="zh-CN" altLang="en-US" sz="3600" dirty="0" smtClean="0">
                <a:solidFill>
                  <a:schemeClr val="bg1"/>
                </a:solidFill>
              </a:rPr>
              <a:t>学习方法真有用</a:t>
            </a:r>
            <a:endParaRPr lang="zh-CN" altLang="en-US" sz="3600" dirty="0">
              <a:solidFill>
                <a:schemeClr val="bg1"/>
              </a:solidFill>
            </a:endParaRPr>
          </a:p>
        </p:txBody>
      </p:sp>
      <p:sp>
        <p:nvSpPr>
          <p:cNvPr id="11" name="文本框 10"/>
          <p:cNvSpPr txBox="1"/>
          <p:nvPr/>
        </p:nvSpPr>
        <p:spPr>
          <a:xfrm>
            <a:off x="2000194" y="2017548"/>
            <a:ext cx="659155" cy="646331"/>
          </a:xfrm>
          <a:prstGeom prst="rect">
            <a:avLst/>
          </a:prstGeom>
          <a:noFill/>
        </p:spPr>
        <p:txBody>
          <a:bodyPr wrap="none" rtlCol="0">
            <a:spAutoFit/>
          </a:bodyPr>
          <a:lstStyle/>
          <a:p>
            <a:r>
              <a:rPr lang="en-US" altLang="zh-CN" sz="3600" dirty="0" smtClean="0">
                <a:solidFill>
                  <a:schemeClr val="bg1"/>
                </a:solidFill>
              </a:rPr>
              <a:t>90</a:t>
            </a:r>
            <a:endParaRPr lang="zh-CN" altLang="en-US" sz="3600" dirty="0">
              <a:solidFill>
                <a:schemeClr val="bg1"/>
              </a:solidFill>
            </a:endParaRPr>
          </a:p>
        </p:txBody>
      </p:sp>
      <p:sp>
        <p:nvSpPr>
          <p:cNvPr id="12" name="文本框 11"/>
          <p:cNvSpPr txBox="1"/>
          <p:nvPr/>
        </p:nvSpPr>
        <p:spPr>
          <a:xfrm>
            <a:off x="2105992" y="3610235"/>
            <a:ext cx="447558" cy="646331"/>
          </a:xfrm>
          <a:prstGeom prst="rect">
            <a:avLst/>
          </a:prstGeom>
          <a:noFill/>
        </p:spPr>
        <p:txBody>
          <a:bodyPr wrap="none" rtlCol="0">
            <a:spAutoFit/>
          </a:bodyPr>
          <a:lstStyle/>
          <a:p>
            <a:r>
              <a:rPr lang="en-US" altLang="zh-CN" sz="3600" dirty="0" smtClean="0">
                <a:solidFill>
                  <a:schemeClr val="bg1"/>
                </a:solidFill>
              </a:rPr>
              <a:t>X</a:t>
            </a:r>
            <a:endParaRPr lang="zh-CN" altLang="en-US" sz="3600" dirty="0">
              <a:solidFill>
                <a:schemeClr val="bg1"/>
              </a:solidFill>
            </a:endParaRPr>
          </a:p>
        </p:txBody>
      </p:sp>
      <p:sp>
        <p:nvSpPr>
          <p:cNvPr id="6" name="文本框 5"/>
          <p:cNvSpPr txBox="1"/>
          <p:nvPr/>
        </p:nvSpPr>
        <p:spPr>
          <a:xfrm>
            <a:off x="2000193" y="5177617"/>
            <a:ext cx="659155" cy="646331"/>
          </a:xfrm>
          <a:prstGeom prst="rect">
            <a:avLst/>
          </a:prstGeom>
          <a:noFill/>
        </p:spPr>
        <p:txBody>
          <a:bodyPr wrap="none" rtlCol="0">
            <a:spAutoFit/>
          </a:bodyPr>
          <a:lstStyle/>
          <a:p>
            <a:r>
              <a:rPr lang="en-US" altLang="zh-CN" sz="3600" dirty="0" smtClean="0">
                <a:solidFill>
                  <a:schemeClr val="bg1"/>
                </a:solidFill>
              </a:rPr>
              <a:t>80</a:t>
            </a:r>
            <a:endParaRPr lang="zh-CN" altLang="en-US" sz="3600" dirty="0">
              <a:solidFill>
                <a:schemeClr val="bg1"/>
              </a:solidFill>
            </a:endParaRPr>
          </a:p>
        </p:txBody>
      </p:sp>
      <p:sp>
        <p:nvSpPr>
          <p:cNvPr id="7" name="文本框 6"/>
          <p:cNvSpPr txBox="1"/>
          <p:nvPr/>
        </p:nvSpPr>
        <p:spPr>
          <a:xfrm>
            <a:off x="3491880" y="5126886"/>
            <a:ext cx="2996077" cy="1200329"/>
          </a:xfrm>
          <a:prstGeom prst="rect">
            <a:avLst/>
          </a:prstGeom>
          <a:noFill/>
        </p:spPr>
        <p:txBody>
          <a:bodyPr wrap="none" rtlCol="0">
            <a:spAutoFit/>
          </a:bodyPr>
          <a:lstStyle/>
          <a:p>
            <a:pPr algn="ctr"/>
            <a:r>
              <a:rPr lang="en-US" altLang="zh-CN" sz="3600" dirty="0" smtClean="0">
                <a:solidFill>
                  <a:schemeClr val="bg1"/>
                </a:solidFill>
              </a:rPr>
              <a:t>60/70</a:t>
            </a:r>
          </a:p>
          <a:p>
            <a:pPr algn="ctr"/>
            <a:r>
              <a:rPr lang="en-US" altLang="zh-CN" sz="3600" dirty="0" smtClean="0">
                <a:solidFill>
                  <a:schemeClr val="bg1"/>
                </a:solidFill>
              </a:rPr>
              <a:t>other students</a:t>
            </a:r>
            <a:endParaRPr lang="zh-CN" altLang="en-US" sz="3600" dirty="0">
              <a:solidFill>
                <a:schemeClr val="bg1"/>
              </a:solidFill>
            </a:endParaRPr>
          </a:p>
        </p:txBody>
      </p:sp>
      <p:sp>
        <p:nvSpPr>
          <p:cNvPr id="2" name="右箭头 1"/>
          <p:cNvSpPr/>
          <p:nvPr/>
        </p:nvSpPr>
        <p:spPr>
          <a:xfrm rot="5400000">
            <a:off x="1861719" y="3041514"/>
            <a:ext cx="936104" cy="216024"/>
          </a:xfrm>
          <a:prstGeom prst="right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右箭头 8"/>
          <p:cNvSpPr/>
          <p:nvPr/>
        </p:nvSpPr>
        <p:spPr>
          <a:xfrm rot="5400000">
            <a:off x="1861719" y="4632731"/>
            <a:ext cx="936104" cy="216024"/>
          </a:xfrm>
          <a:prstGeom prst="right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457804339"/>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11" grpId="0"/>
      <p:bldP spid="12" grpId="0"/>
      <p:bldP spid="6" grpId="0"/>
      <p:bldP spid="7" grpId="0"/>
      <p:bldP spid="2" grpId="0" animBg="1"/>
      <p:bldP spid="9"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a:xfrm>
            <a:off x="0" y="0"/>
            <a:ext cx="9144000" cy="6858000"/>
          </a:xfrm>
        </p:spPr>
        <p:txBody>
          <a:bodyPr/>
          <a:lstStyle/>
          <a:p>
            <a:pPr marL="0" indent="0"/>
            <a:r>
              <a:rPr lang="en-US" altLang="zh-CN" sz="3000" dirty="0" smtClean="0"/>
              <a:t>46 "Medical </a:t>
            </a:r>
            <a:r>
              <a:rPr lang="en-US" altLang="zh-CN" sz="3000" dirty="0"/>
              <a:t>experts say that only one-quarter of Corpora's citizens meet the current standards for adequate physical fitness, even though twenty years ago, one-half of all of Corpora's citizens met the standards as then defined. But these experts are mistaken when they suggest that spending too much time using computers has caused a decline in fitness. Since overall fitness levels are highest in regions of Corpora where levels of computer ownership are also highest, it is clear that using computers has not made citizens less physically fit. Instead, as shown by this year's unusually low expenditures on fitness-related products and services, the recent decline in the economy is most likely the cause, and fitness levels will improve when the economy does."</a:t>
            </a:r>
          </a:p>
          <a:p>
            <a:pPr marL="0" indent="0"/>
            <a:endParaRPr lang="zh-CN" altLang="en-US" sz="3000" dirty="0"/>
          </a:p>
        </p:txBody>
      </p:sp>
    </p:spTree>
    <p:extLst>
      <p:ext uri="{BB962C8B-B14F-4D97-AF65-F5344CB8AC3E}">
        <p14:creationId xmlns:p14="http://schemas.microsoft.com/office/powerpoint/2010/main" val="1880554458"/>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a:xfrm>
            <a:off x="0" y="0"/>
            <a:ext cx="9144000" cy="6858000"/>
          </a:xfrm>
        </p:spPr>
        <p:txBody>
          <a:bodyPr/>
          <a:lstStyle/>
          <a:p>
            <a:pPr marL="0" indent="0" algn="ctr"/>
            <a:r>
              <a:rPr lang="en-US" altLang="zh-CN" sz="2800" dirty="0" smtClean="0">
                <a:solidFill>
                  <a:srgbClr val="FFFF00"/>
                </a:solidFill>
              </a:rPr>
              <a:t>Sample</a:t>
            </a:r>
          </a:p>
          <a:p>
            <a:pPr marL="0" indent="0"/>
            <a:r>
              <a:rPr lang="en-US" altLang="zh-CN" sz="2800" dirty="0" smtClean="0"/>
              <a:t>The author provides the comparison between the region C with highest computer ownership as well as  fitness level and other regions. Although the comparison could partly indicate the fitness level of this particular region is higher than other regions</a:t>
            </a:r>
            <a:r>
              <a:rPr lang="en-US" altLang="zh-CN" sz="2800" dirty="0"/>
              <a:t>, , the variation of fitness level of </a:t>
            </a:r>
            <a:r>
              <a:rPr lang="en-US" altLang="zh-CN" sz="2800" dirty="0" smtClean="0"/>
              <a:t>C is </a:t>
            </a:r>
            <a:r>
              <a:rPr lang="en-US" altLang="zh-CN" sz="2800" dirty="0"/>
              <a:t>actually more convincing and </a:t>
            </a:r>
            <a:r>
              <a:rPr lang="en-US" altLang="zh-CN" sz="2800" dirty="0" smtClean="0"/>
              <a:t>necessary to demonstrate expert’s conclusion that consuming too much time using computers can deteriorate one’s health. </a:t>
            </a:r>
            <a:r>
              <a:rPr lang="en-US" altLang="zh-CN" sz="2800" dirty="0" smtClean="0">
                <a:solidFill>
                  <a:srgbClr val="FFFF00"/>
                </a:solidFill>
              </a:rPr>
              <a:t>It is very likely that compared with C in the past, the fitness has dropped dramatically because of long time use of computers. Moreover, people in other regions may spend more time using computers, making their fitness even worse</a:t>
            </a:r>
            <a:r>
              <a:rPr lang="en-US" altLang="zh-CN" sz="2800" dirty="0" smtClean="0"/>
              <a:t>. Lacking variation of this region C, we could not assess if spending time using computers can undermine one’s fitness level.</a:t>
            </a:r>
            <a:endParaRPr lang="zh-CN" altLang="en-US" sz="2800" dirty="0"/>
          </a:p>
        </p:txBody>
      </p:sp>
    </p:spTree>
    <p:extLst>
      <p:ext uri="{BB962C8B-B14F-4D97-AF65-F5344CB8AC3E}">
        <p14:creationId xmlns:p14="http://schemas.microsoft.com/office/powerpoint/2010/main" val="798267994"/>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pPr marL="0" indent="0" algn="ctr"/>
            <a:endParaRPr lang="en-US" altLang="zh-CN" sz="3600" dirty="0" smtClean="0">
              <a:solidFill>
                <a:srgbClr val="FFFF00"/>
              </a:solidFill>
            </a:endParaRPr>
          </a:p>
          <a:p>
            <a:pPr marL="0" indent="0" algn="ctr"/>
            <a:endParaRPr lang="en-US" altLang="zh-CN" sz="3600" dirty="0" smtClean="0">
              <a:solidFill>
                <a:srgbClr val="FFFF00"/>
              </a:solidFill>
            </a:endParaRPr>
          </a:p>
          <a:p>
            <a:pPr marL="0" indent="0" algn="ctr"/>
            <a:endParaRPr lang="en-US" altLang="zh-CN" sz="3600" dirty="0">
              <a:solidFill>
                <a:srgbClr val="FFFF00"/>
              </a:solidFill>
            </a:endParaRPr>
          </a:p>
          <a:p>
            <a:pPr marL="0" indent="0" algn="ctr"/>
            <a:endParaRPr lang="en-US" altLang="zh-CN" sz="3600" dirty="0">
              <a:solidFill>
                <a:srgbClr val="FFFF00"/>
              </a:solidFill>
            </a:endParaRPr>
          </a:p>
          <a:p>
            <a:pPr marL="0" indent="0" algn="ctr"/>
            <a:r>
              <a:rPr lang="en-US" altLang="zh-CN" sz="3600" dirty="0" smtClean="0">
                <a:solidFill>
                  <a:srgbClr val="FFFF00"/>
                </a:solidFill>
              </a:rPr>
              <a:t>2.3 </a:t>
            </a:r>
            <a:r>
              <a:rPr lang="zh-CN" altLang="zh-CN" sz="3600" dirty="0">
                <a:solidFill>
                  <a:srgbClr val="FFFF00"/>
                </a:solidFill>
              </a:rPr>
              <a:t>不全面</a:t>
            </a:r>
            <a:r>
              <a:rPr lang="en-US" altLang="zh-CN" sz="3600" dirty="0">
                <a:solidFill>
                  <a:srgbClr val="FFFF00"/>
                </a:solidFill>
              </a:rPr>
              <a:t>/</a:t>
            </a:r>
            <a:r>
              <a:rPr lang="zh-CN" altLang="zh-CN" sz="3600" dirty="0">
                <a:solidFill>
                  <a:srgbClr val="FFFF00"/>
                </a:solidFill>
              </a:rPr>
              <a:t>选择性</a:t>
            </a:r>
            <a:r>
              <a:rPr lang="zh-CN" altLang="zh-CN" sz="3600" dirty="0" smtClean="0">
                <a:solidFill>
                  <a:srgbClr val="FFFF00"/>
                </a:solidFill>
              </a:rPr>
              <a:t>对比</a:t>
            </a:r>
            <a:endParaRPr lang="en-US" altLang="zh-CN" sz="3600" dirty="0" smtClean="0">
              <a:solidFill>
                <a:srgbClr val="FFFF00"/>
              </a:solidFill>
            </a:endParaRPr>
          </a:p>
          <a:p>
            <a:pPr marL="0" indent="0" algn="ctr"/>
            <a:r>
              <a:rPr lang="en-US" altLang="zh-CN" sz="3600" dirty="0" smtClean="0">
                <a:solidFill>
                  <a:srgbClr val="FFFF00"/>
                </a:solidFill>
              </a:rPr>
              <a:t>(</a:t>
            </a:r>
            <a:r>
              <a:rPr lang="en-US" altLang="zh-CN" sz="3600" dirty="0">
                <a:solidFill>
                  <a:srgbClr val="FFFF00"/>
                </a:solidFill>
              </a:rPr>
              <a:t>Incomplete/Selective comparison</a:t>
            </a:r>
            <a:r>
              <a:rPr lang="en-US" altLang="zh-CN" sz="3600" dirty="0" smtClean="0">
                <a:solidFill>
                  <a:srgbClr val="FFFF00"/>
                </a:solidFill>
              </a:rPr>
              <a:t>)</a:t>
            </a:r>
            <a:endParaRPr lang="zh-CN" altLang="en-US" sz="3600" dirty="0"/>
          </a:p>
        </p:txBody>
      </p:sp>
    </p:spTree>
    <p:extLst>
      <p:ext uri="{BB962C8B-B14F-4D97-AF65-F5344CB8AC3E}">
        <p14:creationId xmlns:p14="http://schemas.microsoft.com/office/powerpoint/2010/main" val="2976115401"/>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a:xfrm>
            <a:off x="0" y="0"/>
            <a:ext cx="9144000" cy="6858000"/>
          </a:xfrm>
        </p:spPr>
        <p:txBody>
          <a:bodyPr/>
          <a:lstStyle/>
          <a:p>
            <a:pPr marL="0" indent="0"/>
            <a:r>
              <a:rPr lang="en-US" altLang="zh-CN" sz="3200" dirty="0" smtClean="0"/>
              <a:t>170 "The </a:t>
            </a:r>
            <a:r>
              <a:rPr lang="en-US" altLang="zh-CN" sz="3200" dirty="0"/>
              <a:t>surface of a section of Route 101, paved just two years ago by Good Intentions Roadways, is now badly cracked with a number of dangerous potholes. In another part of the state, a section of Route 40, paved by Appian Roadways more than four years ago, is still in good condition. In a demonstration of their continuing commitment to quality, Appian Roadways recently purchased state-of-the-art paving machinery and hired a new quality-control manager. Therefore, I recommend hiring Appian Roadways to construct the access roads for all our new shopping malls. I predict that our Appian access roads will not have to be repaired for at least four years."</a:t>
            </a:r>
            <a:endParaRPr lang="zh-CN" altLang="en-US" sz="3200" dirty="0"/>
          </a:p>
        </p:txBody>
      </p:sp>
    </p:spTree>
    <p:extLst>
      <p:ext uri="{BB962C8B-B14F-4D97-AF65-F5344CB8AC3E}">
        <p14:creationId xmlns:p14="http://schemas.microsoft.com/office/powerpoint/2010/main" val="3204283711"/>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713330" y="2564904"/>
            <a:ext cx="2133020" cy="1200329"/>
          </a:xfrm>
          <a:prstGeom prst="rect">
            <a:avLst/>
          </a:prstGeom>
          <a:noFill/>
        </p:spPr>
        <p:txBody>
          <a:bodyPr wrap="none" rtlCol="0">
            <a:spAutoFit/>
          </a:bodyPr>
          <a:lstStyle/>
          <a:p>
            <a:pPr algn="ctr"/>
            <a:r>
              <a:rPr lang="en-US" altLang="zh-CN" sz="3600" dirty="0" smtClean="0">
                <a:solidFill>
                  <a:schemeClr val="bg1"/>
                </a:solidFill>
              </a:rPr>
              <a:t>Route 101</a:t>
            </a:r>
          </a:p>
          <a:p>
            <a:pPr algn="ctr"/>
            <a:r>
              <a:rPr lang="en-US" altLang="zh-CN" sz="3600" dirty="0" smtClean="0">
                <a:solidFill>
                  <a:schemeClr val="bg1"/>
                </a:solidFill>
              </a:rPr>
              <a:t>Route 40</a:t>
            </a:r>
            <a:endParaRPr lang="zh-CN" altLang="en-US" sz="3600" dirty="0">
              <a:solidFill>
                <a:schemeClr val="bg1"/>
              </a:solidFill>
            </a:endParaRPr>
          </a:p>
        </p:txBody>
      </p:sp>
      <p:sp>
        <p:nvSpPr>
          <p:cNvPr id="4" name="文本框 3"/>
          <p:cNvSpPr txBox="1"/>
          <p:nvPr/>
        </p:nvSpPr>
        <p:spPr>
          <a:xfrm>
            <a:off x="3203848" y="1138400"/>
            <a:ext cx="3624903" cy="646331"/>
          </a:xfrm>
          <a:prstGeom prst="rect">
            <a:avLst/>
          </a:prstGeom>
          <a:noFill/>
        </p:spPr>
        <p:txBody>
          <a:bodyPr wrap="none" rtlCol="0">
            <a:spAutoFit/>
          </a:bodyPr>
          <a:lstStyle/>
          <a:p>
            <a:pPr marL="571500" indent="-571500">
              <a:buFont typeface="Wingdings" panose="05000000000000000000" pitchFamily="2" charset="2"/>
              <a:buChar char="ü"/>
            </a:pPr>
            <a:r>
              <a:rPr lang="en-US" altLang="zh-CN" sz="3600" dirty="0" smtClean="0">
                <a:solidFill>
                  <a:schemeClr val="bg1"/>
                </a:solidFill>
              </a:rPr>
              <a:t>strength in use</a:t>
            </a:r>
            <a:endParaRPr lang="zh-CN" altLang="en-US" sz="3600" dirty="0">
              <a:solidFill>
                <a:schemeClr val="bg1"/>
              </a:solidFill>
            </a:endParaRPr>
          </a:p>
        </p:txBody>
      </p:sp>
      <p:sp>
        <p:nvSpPr>
          <p:cNvPr id="6" name="文本框 5"/>
          <p:cNvSpPr txBox="1"/>
          <p:nvPr/>
        </p:nvSpPr>
        <p:spPr>
          <a:xfrm>
            <a:off x="3203848" y="2738971"/>
            <a:ext cx="2273379" cy="646331"/>
          </a:xfrm>
          <a:prstGeom prst="rect">
            <a:avLst/>
          </a:prstGeom>
          <a:noFill/>
        </p:spPr>
        <p:txBody>
          <a:bodyPr wrap="none" rtlCol="0">
            <a:spAutoFit/>
          </a:bodyPr>
          <a:lstStyle/>
          <a:p>
            <a:pPr marL="571500" indent="-571500">
              <a:buFont typeface="Wingdings" panose="05000000000000000000" pitchFamily="2" charset="2"/>
              <a:buChar char="ü"/>
            </a:pPr>
            <a:r>
              <a:rPr lang="en-US" altLang="zh-CN" sz="3600" dirty="0" smtClean="0">
                <a:solidFill>
                  <a:schemeClr val="bg1"/>
                </a:solidFill>
              </a:rPr>
              <a:t>car flow</a:t>
            </a:r>
            <a:endParaRPr lang="zh-CN" altLang="en-US" sz="3600" dirty="0">
              <a:solidFill>
                <a:schemeClr val="bg1"/>
              </a:solidFill>
            </a:endParaRPr>
          </a:p>
        </p:txBody>
      </p:sp>
      <p:sp>
        <p:nvSpPr>
          <p:cNvPr id="7" name="文本框 6"/>
          <p:cNvSpPr txBox="1"/>
          <p:nvPr/>
        </p:nvSpPr>
        <p:spPr>
          <a:xfrm>
            <a:off x="3203848" y="4221088"/>
            <a:ext cx="4909934" cy="646331"/>
          </a:xfrm>
          <a:prstGeom prst="rect">
            <a:avLst/>
          </a:prstGeom>
          <a:noFill/>
        </p:spPr>
        <p:txBody>
          <a:bodyPr wrap="none" rtlCol="0">
            <a:spAutoFit/>
          </a:bodyPr>
          <a:lstStyle/>
          <a:p>
            <a:pPr marL="571500" indent="-571500">
              <a:buFont typeface="Wingdings" panose="05000000000000000000" pitchFamily="2" charset="2"/>
              <a:buChar char="ü"/>
            </a:pPr>
            <a:r>
              <a:rPr lang="en-US" altLang="zh-CN" sz="3600" dirty="0" smtClean="0">
                <a:solidFill>
                  <a:schemeClr val="bg1"/>
                </a:solidFill>
              </a:rPr>
              <a:t>weather/temperature</a:t>
            </a:r>
            <a:endParaRPr lang="zh-CN" altLang="en-US" sz="3600" dirty="0">
              <a:solidFill>
                <a:schemeClr val="bg1"/>
              </a:solidFill>
            </a:endParaRPr>
          </a:p>
        </p:txBody>
      </p:sp>
    </p:spTree>
    <p:extLst>
      <p:ext uri="{BB962C8B-B14F-4D97-AF65-F5344CB8AC3E}">
        <p14:creationId xmlns:p14="http://schemas.microsoft.com/office/powerpoint/2010/main" val="309213684"/>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6" grpId="0"/>
      <p:bldP spid="7"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a:xfrm>
            <a:off x="0" y="0"/>
            <a:ext cx="9144000" cy="6858000"/>
          </a:xfrm>
        </p:spPr>
        <p:txBody>
          <a:bodyPr/>
          <a:lstStyle/>
          <a:p>
            <a:pPr marL="0" indent="0" algn="ctr"/>
            <a:r>
              <a:rPr lang="en-US" altLang="zh-CN" sz="2600" dirty="0" smtClean="0">
                <a:solidFill>
                  <a:srgbClr val="FFFF00"/>
                </a:solidFill>
              </a:rPr>
              <a:t>Sample</a:t>
            </a:r>
          </a:p>
          <a:p>
            <a:pPr marL="0" indent="0"/>
            <a:r>
              <a:rPr lang="en-US" altLang="zh-CN" sz="2600" dirty="0" smtClean="0"/>
              <a:t>The author hastily implies that AR is superior to GIR in road construction, but the comparison between them is incomplete. The author only compares condition and using time of different two routes</a:t>
            </a:r>
            <a:r>
              <a:rPr lang="en-US" altLang="zh-CN" sz="2600" dirty="0"/>
              <a:t>,</a:t>
            </a:r>
            <a:r>
              <a:rPr lang="en-US" altLang="zh-CN" sz="2600" dirty="0" smtClean="0"/>
              <a:t> Route 101 and Route 40. However, there are myriad of factors which would bring about totally different result for the comparison. To fully evaluate the quality of two companies, the author should provide more concrete evidence about other factors, which would influence the result while ignored by the author in the argument. For example, two routes might be different in strength in use, car flow, weather, and other geological conditions. If more heavy trucks go through Route 101, it is totally reasonable that the road damage is much more serious than Route 40. Therefore, it is not due to the building technique of GIT. Without any further consideration about these factors, the author could not convince us AR is better than GIR.</a:t>
            </a:r>
            <a:endParaRPr lang="zh-CN" altLang="en-US" sz="2600" dirty="0"/>
          </a:p>
        </p:txBody>
      </p:sp>
    </p:spTree>
    <p:extLst>
      <p:ext uri="{BB962C8B-B14F-4D97-AF65-F5344CB8AC3E}">
        <p14:creationId xmlns:p14="http://schemas.microsoft.com/office/powerpoint/2010/main" val="3603768383"/>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pPr marL="0" indent="0" algn="ctr"/>
            <a:endParaRPr lang="en-US" altLang="zh-CN" sz="3600" dirty="0" smtClean="0">
              <a:solidFill>
                <a:srgbClr val="FFFF00"/>
              </a:solidFill>
            </a:endParaRPr>
          </a:p>
          <a:p>
            <a:pPr marL="0" indent="0" algn="ctr"/>
            <a:endParaRPr lang="en-US" altLang="zh-CN" sz="3600" dirty="0" smtClean="0">
              <a:solidFill>
                <a:srgbClr val="FFFF00"/>
              </a:solidFill>
            </a:endParaRPr>
          </a:p>
          <a:p>
            <a:pPr marL="0" indent="0" algn="ctr"/>
            <a:endParaRPr lang="en-US" altLang="zh-CN" sz="3600" dirty="0">
              <a:solidFill>
                <a:srgbClr val="FFFF00"/>
              </a:solidFill>
            </a:endParaRPr>
          </a:p>
          <a:p>
            <a:pPr marL="0" indent="0" algn="ctr"/>
            <a:endParaRPr lang="en-US" altLang="zh-CN" sz="3600" dirty="0">
              <a:solidFill>
                <a:srgbClr val="FFFF00"/>
              </a:solidFill>
            </a:endParaRPr>
          </a:p>
          <a:p>
            <a:pPr marL="0" indent="0" algn="ctr"/>
            <a:r>
              <a:rPr lang="en-US" altLang="zh-CN" sz="3600" dirty="0" smtClean="0">
                <a:solidFill>
                  <a:srgbClr val="FFFF00"/>
                </a:solidFill>
              </a:rPr>
              <a:t>2.4 </a:t>
            </a:r>
            <a:r>
              <a:rPr lang="zh-CN" altLang="zh-CN" sz="3600" dirty="0">
                <a:solidFill>
                  <a:srgbClr val="FFFF00"/>
                </a:solidFill>
              </a:rPr>
              <a:t>草率推广</a:t>
            </a:r>
            <a:r>
              <a:rPr lang="en-US" altLang="zh-CN" sz="3600" dirty="0">
                <a:solidFill>
                  <a:srgbClr val="FFFF00"/>
                </a:solidFill>
              </a:rPr>
              <a:t>(Hasty Generalization)</a:t>
            </a:r>
            <a:endParaRPr lang="zh-CN" altLang="zh-CN" sz="3600" dirty="0">
              <a:solidFill>
                <a:srgbClr val="FFFF00"/>
              </a:solidFill>
            </a:endParaRPr>
          </a:p>
          <a:p>
            <a:pPr marL="0" indent="0" algn="ctr"/>
            <a:r>
              <a:rPr lang="en-US" altLang="zh-CN" sz="3600" dirty="0">
                <a:solidFill>
                  <a:srgbClr val="FFFF00"/>
                </a:solidFill>
              </a:rPr>
              <a:t>(1) </a:t>
            </a:r>
            <a:r>
              <a:rPr lang="zh-CN" altLang="zh-CN" sz="3600" dirty="0">
                <a:solidFill>
                  <a:srgbClr val="FFFF00"/>
                </a:solidFill>
              </a:rPr>
              <a:t>无关概念（</a:t>
            </a:r>
            <a:r>
              <a:rPr lang="en-US" altLang="zh-CN" sz="3600" dirty="0">
                <a:solidFill>
                  <a:srgbClr val="FFFF00"/>
                </a:solidFill>
              </a:rPr>
              <a:t>Unrelated concepts</a:t>
            </a:r>
            <a:r>
              <a:rPr lang="zh-CN" altLang="zh-CN" sz="3600" dirty="0" smtClean="0">
                <a:solidFill>
                  <a:srgbClr val="FFFF00"/>
                </a:solidFill>
              </a:rPr>
              <a:t>）</a:t>
            </a:r>
            <a:endParaRPr lang="zh-CN" altLang="en-US" sz="3600" dirty="0"/>
          </a:p>
        </p:txBody>
      </p:sp>
    </p:spTree>
    <p:extLst>
      <p:ext uri="{BB962C8B-B14F-4D97-AF65-F5344CB8AC3E}">
        <p14:creationId xmlns:p14="http://schemas.microsoft.com/office/powerpoint/2010/main" val="2476073010"/>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a:xfrm>
            <a:off x="0" y="0"/>
            <a:ext cx="9144000" cy="6858000"/>
          </a:xfrm>
        </p:spPr>
        <p:txBody>
          <a:bodyPr/>
          <a:lstStyle/>
          <a:p>
            <a:pPr marL="0" indent="0"/>
            <a:r>
              <a:rPr lang="en-US" altLang="zh-CN" sz="3600" dirty="0" smtClean="0"/>
              <a:t>75 "</a:t>
            </a:r>
            <a:r>
              <a:rPr lang="en-US" altLang="zh-CN" sz="3600" dirty="0"/>
              <a:t>The department of agriculture in Batavia reports that the number of dairy farms throughout the country is now 25 percent greater than it was 10 years ago. During this same time period, however, the price of milk at the local </a:t>
            </a:r>
            <a:r>
              <a:rPr lang="en-US" altLang="zh-CN" sz="3600" dirty="0" err="1"/>
              <a:t>Excello</a:t>
            </a:r>
            <a:r>
              <a:rPr lang="en-US" altLang="zh-CN" sz="3600" dirty="0"/>
              <a:t> Food Market has increased from $1.50 to over $3.00 per gallon. To prevent farmers from continuing to receive excessive profits on an apparently increased supply of milk, the Batavia government should begin to regulate retail milk prices. Such regulation is necessary to ensure fair prices for consumers</a:t>
            </a:r>
            <a:r>
              <a:rPr lang="en-US" altLang="zh-CN" sz="3600" dirty="0" smtClean="0"/>
              <a:t>.“</a:t>
            </a:r>
            <a:endParaRPr lang="zh-CN" altLang="en-US" sz="3600" dirty="0"/>
          </a:p>
        </p:txBody>
      </p:sp>
    </p:spTree>
    <p:extLst>
      <p:ext uri="{BB962C8B-B14F-4D97-AF65-F5344CB8AC3E}">
        <p14:creationId xmlns:p14="http://schemas.microsoft.com/office/powerpoint/2010/main" val="4111244346"/>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descr="C:\Users\bingf\AppData\Roaming\Tencent\Users\530374990\QQ\WinTemp\RichOle\}[E3U]5T4]1[55C1A41T@6W.png"/>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p:spPr>
      </p:pic>
    </p:spTree>
    <p:extLst>
      <p:ext uri="{BB962C8B-B14F-4D97-AF65-F5344CB8AC3E}">
        <p14:creationId xmlns:p14="http://schemas.microsoft.com/office/powerpoint/2010/main" val="1240929337"/>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323528" y="1760632"/>
            <a:ext cx="6183680" cy="646331"/>
          </a:xfrm>
          <a:prstGeom prst="rect">
            <a:avLst/>
          </a:prstGeom>
          <a:noFill/>
        </p:spPr>
        <p:txBody>
          <a:bodyPr wrap="none" rtlCol="0">
            <a:spAutoFit/>
          </a:bodyPr>
          <a:lstStyle/>
          <a:p>
            <a:r>
              <a:rPr lang="en-US" altLang="zh-CN" sz="3600" dirty="0" smtClean="0">
                <a:solidFill>
                  <a:schemeClr val="bg1"/>
                </a:solidFill>
              </a:rPr>
              <a:t># of dairy farms↑=milk supply</a:t>
            </a:r>
            <a:r>
              <a:rPr lang="en-US" altLang="zh-CN" sz="3600" dirty="0">
                <a:solidFill>
                  <a:schemeClr val="bg1"/>
                </a:solidFill>
              </a:rPr>
              <a:t> </a:t>
            </a:r>
            <a:r>
              <a:rPr lang="en-US" altLang="zh-CN" sz="3600" dirty="0" smtClean="0">
                <a:solidFill>
                  <a:schemeClr val="bg1"/>
                </a:solidFill>
              </a:rPr>
              <a:t>↑</a:t>
            </a:r>
            <a:endParaRPr lang="zh-CN" altLang="en-US" sz="3600" dirty="0">
              <a:solidFill>
                <a:schemeClr val="bg1"/>
              </a:solidFill>
            </a:endParaRPr>
          </a:p>
        </p:txBody>
      </p:sp>
      <p:sp>
        <p:nvSpPr>
          <p:cNvPr id="4" name="文本框 3"/>
          <p:cNvSpPr txBox="1"/>
          <p:nvPr/>
        </p:nvSpPr>
        <p:spPr>
          <a:xfrm>
            <a:off x="323528" y="2820811"/>
            <a:ext cx="4437690" cy="646331"/>
          </a:xfrm>
          <a:prstGeom prst="rect">
            <a:avLst/>
          </a:prstGeom>
          <a:noFill/>
        </p:spPr>
        <p:txBody>
          <a:bodyPr wrap="none" rtlCol="0">
            <a:spAutoFit/>
          </a:bodyPr>
          <a:lstStyle/>
          <a:p>
            <a:pPr marL="571500" indent="-571500">
              <a:buFont typeface="Wingdings" panose="05000000000000000000" pitchFamily="2" charset="2"/>
              <a:buChar char="ü"/>
            </a:pPr>
            <a:r>
              <a:rPr lang="en-US" altLang="zh-CN" sz="3600" dirty="0" smtClean="0">
                <a:solidFill>
                  <a:srgbClr val="FFFF00"/>
                </a:solidFill>
              </a:rPr>
              <a:t>scale of each farm↓</a:t>
            </a:r>
            <a:endParaRPr lang="zh-CN" altLang="en-US" sz="3600" dirty="0">
              <a:solidFill>
                <a:srgbClr val="FFFF00"/>
              </a:solidFill>
            </a:endParaRPr>
          </a:p>
        </p:txBody>
      </p:sp>
      <p:sp>
        <p:nvSpPr>
          <p:cNvPr id="11" name="文本框 10"/>
          <p:cNvSpPr txBox="1"/>
          <p:nvPr/>
        </p:nvSpPr>
        <p:spPr>
          <a:xfrm>
            <a:off x="344010" y="3880990"/>
            <a:ext cx="5568319" cy="646331"/>
          </a:xfrm>
          <a:prstGeom prst="rect">
            <a:avLst/>
          </a:prstGeom>
          <a:noFill/>
        </p:spPr>
        <p:txBody>
          <a:bodyPr wrap="none" rtlCol="0">
            <a:spAutoFit/>
          </a:bodyPr>
          <a:lstStyle/>
          <a:p>
            <a:pPr marL="571500" indent="-571500">
              <a:buFont typeface="Wingdings" panose="05000000000000000000" pitchFamily="2" charset="2"/>
              <a:buChar char="ü"/>
            </a:pPr>
            <a:r>
              <a:rPr lang="en-US" altLang="zh-CN" sz="3600" dirty="0" smtClean="0">
                <a:solidFill>
                  <a:srgbClr val="FFFF00"/>
                </a:solidFill>
              </a:rPr>
              <a:t>export to other countries</a:t>
            </a:r>
            <a:endParaRPr lang="zh-CN" altLang="en-US" sz="3600" dirty="0">
              <a:solidFill>
                <a:srgbClr val="FFFF00"/>
              </a:solidFill>
            </a:endParaRPr>
          </a:p>
        </p:txBody>
      </p:sp>
      <p:sp>
        <p:nvSpPr>
          <p:cNvPr id="12" name="文本框 11"/>
          <p:cNvSpPr txBox="1"/>
          <p:nvPr/>
        </p:nvSpPr>
        <p:spPr>
          <a:xfrm>
            <a:off x="344010" y="4941168"/>
            <a:ext cx="6014532" cy="646331"/>
          </a:xfrm>
          <a:prstGeom prst="rect">
            <a:avLst/>
          </a:prstGeom>
          <a:noFill/>
        </p:spPr>
        <p:txBody>
          <a:bodyPr wrap="none" rtlCol="0">
            <a:spAutoFit/>
          </a:bodyPr>
          <a:lstStyle/>
          <a:p>
            <a:pPr marL="571500" indent="-571500">
              <a:buFont typeface="Wingdings" panose="05000000000000000000" pitchFamily="2" charset="2"/>
              <a:buChar char="ü"/>
            </a:pPr>
            <a:r>
              <a:rPr lang="en-US" altLang="zh-CN" sz="3600" dirty="0" smtClean="0">
                <a:solidFill>
                  <a:srgbClr val="FFFF00"/>
                </a:solidFill>
              </a:rPr>
              <a:t>other forms, cheese, yogurt</a:t>
            </a:r>
            <a:endParaRPr lang="zh-CN" altLang="en-US" sz="3600" dirty="0">
              <a:solidFill>
                <a:srgbClr val="FFFF00"/>
              </a:solidFill>
            </a:endParaRPr>
          </a:p>
        </p:txBody>
      </p:sp>
      <p:sp>
        <p:nvSpPr>
          <p:cNvPr id="6" name="矩形 5"/>
          <p:cNvSpPr/>
          <p:nvPr/>
        </p:nvSpPr>
        <p:spPr>
          <a:xfrm>
            <a:off x="6660232" y="1676343"/>
            <a:ext cx="583814" cy="707886"/>
          </a:xfrm>
          <a:prstGeom prst="rect">
            <a:avLst/>
          </a:prstGeom>
        </p:spPr>
        <p:txBody>
          <a:bodyPr wrap="none">
            <a:spAutoFit/>
          </a:bodyPr>
          <a:lstStyle/>
          <a:p>
            <a:r>
              <a:rPr lang="en-US" altLang="zh-CN" sz="4000" dirty="0">
                <a:solidFill>
                  <a:srgbClr val="FF3399"/>
                </a:solidFill>
                <a:latin typeface="Arial Black" panose="020B0A04020102020204" pitchFamily="34" charset="0"/>
              </a:rPr>
              <a:t>X</a:t>
            </a:r>
            <a:endParaRPr lang="zh-CN" altLang="en-US" sz="4000" dirty="0">
              <a:latin typeface="Arial Black" panose="020B0A04020102020204" pitchFamily="34" charset="0"/>
            </a:endParaRPr>
          </a:p>
        </p:txBody>
      </p:sp>
    </p:spTree>
    <p:extLst>
      <p:ext uri="{BB962C8B-B14F-4D97-AF65-F5344CB8AC3E}">
        <p14:creationId xmlns:p14="http://schemas.microsoft.com/office/powerpoint/2010/main" val="1222820019"/>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11" grpId="0"/>
      <p:bldP spid="12" grpId="0"/>
      <p:bldP spid="6"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a:xfrm>
            <a:off x="0" y="0"/>
            <a:ext cx="9144000" cy="6858000"/>
          </a:xfrm>
        </p:spPr>
        <p:txBody>
          <a:bodyPr/>
          <a:lstStyle/>
          <a:p>
            <a:pPr marL="0" indent="0" algn="ctr"/>
            <a:r>
              <a:rPr lang="en-US" altLang="zh-CN" sz="2700" dirty="0" smtClean="0">
                <a:solidFill>
                  <a:srgbClr val="FFFF00"/>
                </a:solidFill>
              </a:rPr>
              <a:t>Sample</a:t>
            </a:r>
          </a:p>
          <a:p>
            <a:pPr marL="0" indent="0"/>
            <a:r>
              <a:rPr lang="en-US" altLang="zh-CN" sz="2700" dirty="0" smtClean="0"/>
              <a:t>In illustrating the assumption that the more dairy farms will produce more milk, the author commits a fallacy of hasty generalization. The author mentions the amount of dairy farms is 25 percent greater than it was 10 years ago. However, the increased farms is not a good indication of the increased supply of milk</a:t>
            </a:r>
            <a:r>
              <a:rPr lang="en-US" altLang="zh-CN" sz="2700" dirty="0" smtClean="0">
                <a:solidFill>
                  <a:srgbClr val="FFFF00"/>
                </a:solidFill>
              </a:rPr>
              <a:t>. Probably, even though the number of farms is increasing, the scale of each dairy farm is becoming smaller; therefore, the total milk production is declining. Besides, some parts of the milk production can also be exported to other countries or manufactured into other </a:t>
            </a:r>
            <a:r>
              <a:rPr lang="en-US" altLang="zh-CN" sz="2700" dirty="0">
                <a:solidFill>
                  <a:srgbClr val="FFFF00"/>
                </a:solidFill>
              </a:rPr>
              <a:t>dairy </a:t>
            </a:r>
            <a:r>
              <a:rPr lang="en-US" altLang="zh-CN" sz="2700" dirty="0" smtClean="0">
                <a:solidFill>
                  <a:srgbClr val="FFFF00"/>
                </a:solidFill>
              </a:rPr>
              <a:t>products such as yogurt and they did not put all the volume into the market. </a:t>
            </a:r>
            <a:r>
              <a:rPr lang="en-US" altLang="zh-CN" sz="2700" dirty="0" smtClean="0"/>
              <a:t>The author ought to make careful and clear differentiation between the amount of dairy farms and the amount of supply of milk before we could evaluate if the inference is justified.</a:t>
            </a:r>
            <a:endParaRPr lang="zh-CN" altLang="en-US" sz="2700" dirty="0"/>
          </a:p>
        </p:txBody>
      </p:sp>
    </p:spTree>
    <p:extLst>
      <p:ext uri="{BB962C8B-B14F-4D97-AF65-F5344CB8AC3E}">
        <p14:creationId xmlns:p14="http://schemas.microsoft.com/office/powerpoint/2010/main" val="1749238239"/>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pPr marL="0" indent="0" algn="ctr"/>
            <a:endParaRPr lang="en-US" altLang="zh-CN" sz="3600" dirty="0" smtClean="0">
              <a:solidFill>
                <a:srgbClr val="FFFF00"/>
              </a:solidFill>
            </a:endParaRPr>
          </a:p>
          <a:p>
            <a:pPr marL="0" indent="0" algn="ctr"/>
            <a:endParaRPr lang="en-US" altLang="zh-CN" sz="3600" dirty="0">
              <a:solidFill>
                <a:srgbClr val="FFFF00"/>
              </a:solidFill>
            </a:endParaRPr>
          </a:p>
          <a:p>
            <a:pPr marL="0" indent="0" algn="ctr"/>
            <a:endParaRPr lang="en-US" altLang="zh-CN" sz="3600" dirty="0" smtClean="0">
              <a:solidFill>
                <a:srgbClr val="FFFF00"/>
              </a:solidFill>
            </a:endParaRPr>
          </a:p>
          <a:p>
            <a:pPr marL="0" indent="0" algn="ctr"/>
            <a:endParaRPr lang="en-US" altLang="zh-CN" sz="3600" dirty="0" smtClean="0">
              <a:solidFill>
                <a:srgbClr val="FFFF00"/>
              </a:solidFill>
            </a:endParaRPr>
          </a:p>
          <a:p>
            <a:pPr marL="0" indent="0" algn="ctr"/>
            <a:r>
              <a:rPr lang="en-US" altLang="zh-CN" sz="3600" dirty="0" smtClean="0">
                <a:solidFill>
                  <a:srgbClr val="FFFF00"/>
                </a:solidFill>
              </a:rPr>
              <a:t>(</a:t>
            </a:r>
            <a:r>
              <a:rPr lang="en-US" altLang="zh-CN" sz="3600" dirty="0">
                <a:solidFill>
                  <a:srgbClr val="FFFF00"/>
                </a:solidFill>
              </a:rPr>
              <a:t>2) </a:t>
            </a:r>
            <a:r>
              <a:rPr lang="zh-CN" altLang="zh-CN" sz="3600" dirty="0">
                <a:solidFill>
                  <a:srgbClr val="FFFF00"/>
                </a:solidFill>
              </a:rPr>
              <a:t>范围变化（</a:t>
            </a:r>
            <a:r>
              <a:rPr lang="en-US" altLang="zh-CN" sz="3600" dirty="0">
                <a:solidFill>
                  <a:srgbClr val="FFFF00"/>
                </a:solidFill>
              </a:rPr>
              <a:t>Changing scopes</a:t>
            </a:r>
            <a:r>
              <a:rPr lang="zh-CN" altLang="zh-CN" sz="3600" dirty="0" smtClean="0">
                <a:solidFill>
                  <a:srgbClr val="FFFF00"/>
                </a:solidFill>
              </a:rPr>
              <a:t>）</a:t>
            </a:r>
            <a:endParaRPr lang="zh-CN" altLang="en-US" sz="3600" dirty="0"/>
          </a:p>
        </p:txBody>
      </p:sp>
    </p:spTree>
    <p:extLst>
      <p:ext uri="{BB962C8B-B14F-4D97-AF65-F5344CB8AC3E}">
        <p14:creationId xmlns:p14="http://schemas.microsoft.com/office/powerpoint/2010/main" val="3818354290"/>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2555776" y="1412776"/>
            <a:ext cx="4435445" cy="646331"/>
          </a:xfrm>
          <a:prstGeom prst="rect">
            <a:avLst/>
          </a:prstGeom>
          <a:noFill/>
        </p:spPr>
        <p:txBody>
          <a:bodyPr wrap="none" rtlCol="0">
            <a:spAutoFit/>
          </a:bodyPr>
          <a:lstStyle/>
          <a:p>
            <a:r>
              <a:rPr lang="en-US" altLang="zh-CN" sz="3600" dirty="0">
                <a:solidFill>
                  <a:schemeClr val="bg1"/>
                </a:solidFill>
              </a:rPr>
              <a:t>X city-&gt;whole country</a:t>
            </a:r>
            <a:endParaRPr lang="zh-CN" altLang="en-US" sz="3600" dirty="0">
              <a:solidFill>
                <a:schemeClr val="bg1"/>
              </a:solidFill>
            </a:endParaRPr>
          </a:p>
        </p:txBody>
      </p:sp>
      <p:sp>
        <p:nvSpPr>
          <p:cNvPr id="7" name="文本框 6"/>
          <p:cNvSpPr txBox="1"/>
          <p:nvPr/>
        </p:nvSpPr>
        <p:spPr>
          <a:xfrm>
            <a:off x="2555776" y="2780928"/>
            <a:ext cx="4484433" cy="646331"/>
          </a:xfrm>
          <a:prstGeom prst="rect">
            <a:avLst/>
          </a:prstGeom>
          <a:noFill/>
        </p:spPr>
        <p:txBody>
          <a:bodyPr wrap="none" rtlCol="0">
            <a:spAutoFit/>
          </a:bodyPr>
          <a:lstStyle/>
          <a:p>
            <a:r>
              <a:rPr lang="en-US" altLang="zh-CN" sz="3600" dirty="0">
                <a:solidFill>
                  <a:schemeClr val="bg1"/>
                </a:solidFill>
              </a:rPr>
              <a:t>Whole country-&gt;X city</a:t>
            </a:r>
            <a:endParaRPr lang="zh-CN" altLang="en-US" sz="3600" dirty="0">
              <a:solidFill>
                <a:schemeClr val="bg1"/>
              </a:solidFill>
            </a:endParaRPr>
          </a:p>
        </p:txBody>
      </p:sp>
      <p:sp>
        <p:nvSpPr>
          <p:cNvPr id="8" name="文本框 7"/>
          <p:cNvSpPr txBox="1"/>
          <p:nvPr/>
        </p:nvSpPr>
        <p:spPr>
          <a:xfrm>
            <a:off x="2419424" y="3717032"/>
            <a:ext cx="4757136" cy="1754326"/>
          </a:xfrm>
          <a:prstGeom prst="rect">
            <a:avLst/>
          </a:prstGeom>
          <a:noFill/>
        </p:spPr>
        <p:txBody>
          <a:bodyPr wrap="none" rtlCol="0">
            <a:spAutoFit/>
          </a:bodyPr>
          <a:lstStyle/>
          <a:p>
            <a:pPr algn="ctr"/>
            <a:r>
              <a:rPr lang="en-US" altLang="zh-CN" sz="3600" dirty="0" smtClean="0">
                <a:solidFill>
                  <a:srgbClr val="FFFF00"/>
                </a:solidFill>
              </a:rPr>
              <a:t>(</a:t>
            </a:r>
            <a:r>
              <a:rPr lang="zh-CN" altLang="en-US" sz="3600" dirty="0">
                <a:solidFill>
                  <a:srgbClr val="FFFF00"/>
                </a:solidFill>
              </a:rPr>
              <a:t>标志词</a:t>
            </a:r>
            <a:r>
              <a:rPr lang="en-US" altLang="zh-CN" sz="3600" dirty="0" smtClean="0">
                <a:solidFill>
                  <a:srgbClr val="FFFF00"/>
                </a:solidFill>
              </a:rPr>
              <a:t>)</a:t>
            </a:r>
          </a:p>
          <a:p>
            <a:pPr algn="ctr"/>
            <a:r>
              <a:rPr lang="en-US" altLang="zh-CN" sz="3600" dirty="0" smtClean="0">
                <a:solidFill>
                  <a:srgbClr val="FFFF00"/>
                </a:solidFill>
              </a:rPr>
              <a:t>nationwide</a:t>
            </a:r>
          </a:p>
          <a:p>
            <a:pPr algn="ctr"/>
            <a:r>
              <a:rPr lang="en-US" altLang="zh-CN" sz="3600" dirty="0" smtClean="0">
                <a:solidFill>
                  <a:srgbClr val="FFFF00"/>
                </a:solidFill>
              </a:rPr>
              <a:t>throughout the country</a:t>
            </a:r>
            <a:endParaRPr lang="zh-CN" altLang="en-US" sz="3600" dirty="0">
              <a:solidFill>
                <a:srgbClr val="FFFF00"/>
              </a:solidFill>
            </a:endParaRPr>
          </a:p>
        </p:txBody>
      </p:sp>
    </p:spTree>
    <p:extLst>
      <p:ext uri="{BB962C8B-B14F-4D97-AF65-F5344CB8AC3E}">
        <p14:creationId xmlns:p14="http://schemas.microsoft.com/office/powerpoint/2010/main" val="4118654122"/>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pPr marL="0" indent="0"/>
            <a:r>
              <a:rPr lang="en-US" altLang="zh-CN" sz="3200" dirty="0" smtClean="0"/>
              <a:t>63 "Throughout </a:t>
            </a:r>
            <a:r>
              <a:rPr lang="en-US" altLang="zh-CN" sz="3200" dirty="0"/>
              <a:t>the country last year, as more and more children below the age of nine participated in youth-league sports, over 40,000 of these young players suffered injuries. When interviewed for a recent study, youth-league soccer players in several major cities also reported psychological pressure exerted by coaches and parents to win games. Furthermore, education experts say that long practice sessions for these sports take away time that could be used for academic activities. Since the disadvantages outweigh any advantages, we in Parkville should discontinue organized athletic competition for children under nine."</a:t>
            </a:r>
            <a:endParaRPr lang="zh-CN" altLang="en-US" sz="3200" dirty="0"/>
          </a:p>
        </p:txBody>
      </p:sp>
    </p:spTree>
    <p:extLst>
      <p:ext uri="{BB962C8B-B14F-4D97-AF65-F5344CB8AC3E}">
        <p14:creationId xmlns:p14="http://schemas.microsoft.com/office/powerpoint/2010/main" val="2804340621"/>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323528" y="1760632"/>
            <a:ext cx="3709029" cy="646331"/>
          </a:xfrm>
          <a:prstGeom prst="rect">
            <a:avLst/>
          </a:prstGeom>
          <a:noFill/>
        </p:spPr>
        <p:txBody>
          <a:bodyPr wrap="none" rtlCol="0">
            <a:spAutoFit/>
          </a:bodyPr>
          <a:lstStyle/>
          <a:p>
            <a:r>
              <a:rPr lang="en-US" altLang="zh-CN" sz="3600" dirty="0" smtClean="0">
                <a:solidFill>
                  <a:schemeClr val="bg1"/>
                </a:solidFill>
              </a:rPr>
              <a:t>country-&gt;Parkville</a:t>
            </a:r>
            <a:endParaRPr lang="zh-CN" altLang="en-US" sz="3600" dirty="0">
              <a:solidFill>
                <a:schemeClr val="bg1"/>
              </a:solidFill>
            </a:endParaRPr>
          </a:p>
        </p:txBody>
      </p:sp>
      <p:sp>
        <p:nvSpPr>
          <p:cNvPr id="4" name="文本框 3"/>
          <p:cNvSpPr txBox="1"/>
          <p:nvPr/>
        </p:nvSpPr>
        <p:spPr>
          <a:xfrm>
            <a:off x="447062" y="2820811"/>
            <a:ext cx="5204373" cy="646331"/>
          </a:xfrm>
          <a:prstGeom prst="rect">
            <a:avLst/>
          </a:prstGeom>
          <a:noFill/>
        </p:spPr>
        <p:txBody>
          <a:bodyPr wrap="none" rtlCol="0">
            <a:spAutoFit/>
          </a:bodyPr>
          <a:lstStyle/>
          <a:p>
            <a:pPr marL="571500" indent="-571500">
              <a:buFont typeface="Wingdings" panose="05000000000000000000" pitchFamily="2" charset="2"/>
              <a:buChar char="ü"/>
            </a:pPr>
            <a:r>
              <a:rPr lang="en-US" altLang="zh-CN" sz="3600" dirty="0" smtClean="0">
                <a:solidFill>
                  <a:srgbClr val="FFFF00"/>
                </a:solidFill>
              </a:rPr>
              <a:t>better protection gears</a:t>
            </a:r>
            <a:endParaRPr lang="zh-CN" altLang="en-US" sz="3600" dirty="0">
              <a:solidFill>
                <a:srgbClr val="FFFF00"/>
              </a:solidFill>
            </a:endParaRPr>
          </a:p>
        </p:txBody>
      </p:sp>
      <p:sp>
        <p:nvSpPr>
          <p:cNvPr id="11" name="文本框 10"/>
          <p:cNvSpPr txBox="1"/>
          <p:nvPr/>
        </p:nvSpPr>
        <p:spPr>
          <a:xfrm>
            <a:off x="467544" y="3880990"/>
            <a:ext cx="4852675" cy="646331"/>
          </a:xfrm>
          <a:prstGeom prst="rect">
            <a:avLst/>
          </a:prstGeom>
          <a:noFill/>
        </p:spPr>
        <p:txBody>
          <a:bodyPr wrap="none" rtlCol="0">
            <a:spAutoFit/>
          </a:bodyPr>
          <a:lstStyle/>
          <a:p>
            <a:pPr marL="571500" indent="-571500">
              <a:buFont typeface="Wingdings" panose="05000000000000000000" pitchFamily="2" charset="2"/>
              <a:buChar char="ü"/>
            </a:pPr>
            <a:r>
              <a:rPr lang="en-US" altLang="zh-CN" sz="3600" dirty="0" smtClean="0">
                <a:solidFill>
                  <a:srgbClr val="FFFF00"/>
                </a:solidFill>
              </a:rPr>
              <a:t>better training courts</a:t>
            </a:r>
            <a:endParaRPr lang="zh-CN" altLang="en-US" sz="3600" dirty="0">
              <a:solidFill>
                <a:srgbClr val="FFFF00"/>
              </a:solidFill>
            </a:endParaRPr>
          </a:p>
        </p:txBody>
      </p:sp>
      <p:sp>
        <p:nvSpPr>
          <p:cNvPr id="12" name="文本框 11"/>
          <p:cNvSpPr txBox="1"/>
          <p:nvPr/>
        </p:nvSpPr>
        <p:spPr>
          <a:xfrm>
            <a:off x="467544" y="4941168"/>
            <a:ext cx="5865324" cy="646331"/>
          </a:xfrm>
          <a:prstGeom prst="rect">
            <a:avLst/>
          </a:prstGeom>
          <a:noFill/>
        </p:spPr>
        <p:txBody>
          <a:bodyPr wrap="none" rtlCol="0">
            <a:spAutoFit/>
          </a:bodyPr>
          <a:lstStyle/>
          <a:p>
            <a:pPr marL="571500" indent="-571500">
              <a:buFont typeface="Wingdings" panose="05000000000000000000" pitchFamily="2" charset="2"/>
              <a:buChar char="ü"/>
            </a:pPr>
            <a:r>
              <a:rPr lang="en-US" altLang="zh-CN" sz="3600" dirty="0" smtClean="0">
                <a:solidFill>
                  <a:srgbClr val="FFFF00"/>
                </a:solidFill>
              </a:rPr>
              <a:t>more professional coaches</a:t>
            </a:r>
            <a:endParaRPr lang="zh-CN" altLang="en-US" sz="3600" dirty="0">
              <a:solidFill>
                <a:srgbClr val="FFFF00"/>
              </a:solidFill>
            </a:endParaRPr>
          </a:p>
        </p:txBody>
      </p:sp>
      <p:sp>
        <p:nvSpPr>
          <p:cNvPr id="6" name="矩形 5"/>
          <p:cNvSpPr/>
          <p:nvPr/>
        </p:nvSpPr>
        <p:spPr>
          <a:xfrm>
            <a:off x="4211960" y="1699077"/>
            <a:ext cx="583814" cy="707886"/>
          </a:xfrm>
          <a:prstGeom prst="rect">
            <a:avLst/>
          </a:prstGeom>
        </p:spPr>
        <p:txBody>
          <a:bodyPr wrap="none">
            <a:spAutoFit/>
          </a:bodyPr>
          <a:lstStyle/>
          <a:p>
            <a:r>
              <a:rPr lang="en-US" altLang="zh-CN" sz="4000" dirty="0">
                <a:solidFill>
                  <a:srgbClr val="FF3399"/>
                </a:solidFill>
                <a:latin typeface="Arial Black" panose="020B0A04020102020204" pitchFamily="34" charset="0"/>
              </a:rPr>
              <a:t>X</a:t>
            </a:r>
            <a:endParaRPr lang="zh-CN" altLang="en-US" sz="4000" dirty="0">
              <a:latin typeface="Arial Black" panose="020B0A04020102020204" pitchFamily="34" charset="0"/>
            </a:endParaRPr>
          </a:p>
        </p:txBody>
      </p:sp>
    </p:spTree>
    <p:extLst>
      <p:ext uri="{BB962C8B-B14F-4D97-AF65-F5344CB8AC3E}">
        <p14:creationId xmlns:p14="http://schemas.microsoft.com/office/powerpoint/2010/main" val="2644556730"/>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11" grpId="0"/>
      <p:bldP spid="12" grpId="0"/>
      <p:bldP spid="6"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a:xfrm>
            <a:off x="0" y="0"/>
            <a:ext cx="9144000" cy="6858000"/>
          </a:xfrm>
        </p:spPr>
        <p:txBody>
          <a:bodyPr/>
          <a:lstStyle/>
          <a:p>
            <a:pPr marL="0" indent="0" algn="ctr"/>
            <a:r>
              <a:rPr lang="en-US" altLang="zh-CN" sz="2700" dirty="0" smtClean="0">
                <a:solidFill>
                  <a:srgbClr val="FFFF00"/>
                </a:solidFill>
              </a:rPr>
              <a:t>Sample</a:t>
            </a:r>
          </a:p>
          <a:p>
            <a:pPr marL="0" indent="0"/>
            <a:r>
              <a:rPr lang="en-US" altLang="zh-CN" sz="2700" dirty="0" smtClean="0"/>
              <a:t>To thoroughly evaluate the argument, we may well ask whether the condition of the whole country could sufficiently illustrate the condition of Parkville. Although the author’s inference that children under </a:t>
            </a:r>
            <a:r>
              <a:rPr lang="en-US" altLang="zh-CN" sz="2700" dirty="0"/>
              <a:t>nine </a:t>
            </a:r>
            <a:r>
              <a:rPr lang="en-US" altLang="zh-CN" sz="2700" dirty="0" smtClean="0"/>
              <a:t>will be injured might be true for some cities where the report was conducted, this is not true for Parkville. </a:t>
            </a:r>
            <a:r>
              <a:rPr lang="en-US" altLang="zh-CN" sz="2700" dirty="0" smtClean="0">
                <a:solidFill>
                  <a:srgbClr val="FFFF00"/>
                </a:solidFill>
              </a:rPr>
              <a:t>For example, parents in Parkville are much wealthier and can spend more money on buying more advanced protection equipment for their children. Besides, athletics court is equipped with better protecting facilities. The soccer court might be paved by real grass rather plastic grass. In addition, children in Parkville are trained by more professional coaches.</a:t>
            </a:r>
            <a:r>
              <a:rPr lang="en-US" altLang="zh-CN" sz="2700" dirty="0" smtClean="0"/>
              <a:t> Unless the author can demonstrate that the condition of Parkville is similar to the condition of the whole country, the conclusion cannot be reached based on nationwide average cases.</a:t>
            </a:r>
            <a:endParaRPr lang="zh-CN" altLang="en-US" sz="2700" dirty="0"/>
          </a:p>
        </p:txBody>
      </p:sp>
    </p:spTree>
    <p:extLst>
      <p:ext uri="{BB962C8B-B14F-4D97-AF65-F5344CB8AC3E}">
        <p14:creationId xmlns:p14="http://schemas.microsoft.com/office/powerpoint/2010/main" val="4250570267"/>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pPr marL="0" indent="0" algn="ctr"/>
            <a:endParaRPr lang="en-US" altLang="zh-CN" sz="3600" dirty="0" smtClean="0">
              <a:solidFill>
                <a:srgbClr val="FFFF00"/>
              </a:solidFill>
            </a:endParaRPr>
          </a:p>
          <a:p>
            <a:pPr marL="0" indent="0" algn="ctr"/>
            <a:endParaRPr lang="en-US" altLang="zh-CN" sz="3600" dirty="0">
              <a:solidFill>
                <a:srgbClr val="FFFF00"/>
              </a:solidFill>
            </a:endParaRPr>
          </a:p>
          <a:p>
            <a:pPr marL="0" indent="0" algn="ctr"/>
            <a:endParaRPr lang="en-US" altLang="zh-CN" sz="3600" dirty="0" smtClean="0">
              <a:solidFill>
                <a:srgbClr val="FFFF00"/>
              </a:solidFill>
            </a:endParaRPr>
          </a:p>
          <a:p>
            <a:pPr marL="0" indent="0" algn="ctr"/>
            <a:endParaRPr lang="en-US" altLang="zh-CN" sz="3600" dirty="0" smtClean="0">
              <a:solidFill>
                <a:srgbClr val="FFFF00"/>
              </a:solidFill>
            </a:endParaRPr>
          </a:p>
          <a:p>
            <a:pPr marL="0" indent="0" algn="ctr"/>
            <a:r>
              <a:rPr lang="en-US" altLang="zh-CN" sz="3600" dirty="0" smtClean="0">
                <a:solidFill>
                  <a:srgbClr val="FFFF00"/>
                </a:solidFill>
              </a:rPr>
              <a:t>(</a:t>
            </a:r>
            <a:r>
              <a:rPr lang="en-US" altLang="zh-CN" sz="3600" dirty="0">
                <a:solidFill>
                  <a:srgbClr val="FFFF00"/>
                </a:solidFill>
              </a:rPr>
              <a:t>3) </a:t>
            </a:r>
            <a:r>
              <a:rPr lang="zh-CN" altLang="zh-CN" sz="3600" dirty="0">
                <a:solidFill>
                  <a:srgbClr val="FFFF00"/>
                </a:solidFill>
              </a:rPr>
              <a:t>时间</a:t>
            </a:r>
            <a:r>
              <a:rPr lang="zh-CN" altLang="zh-CN" sz="3600" dirty="0" smtClean="0">
                <a:solidFill>
                  <a:srgbClr val="FFFF00"/>
                </a:solidFill>
              </a:rPr>
              <a:t>外推</a:t>
            </a:r>
            <a:endParaRPr lang="en-US" altLang="zh-CN" sz="3600" dirty="0" smtClean="0">
              <a:solidFill>
                <a:srgbClr val="FFFF00"/>
              </a:solidFill>
            </a:endParaRPr>
          </a:p>
          <a:p>
            <a:pPr marL="0" indent="0" algn="ctr"/>
            <a:r>
              <a:rPr lang="zh-CN" altLang="zh-CN" sz="3600" dirty="0" smtClean="0">
                <a:solidFill>
                  <a:srgbClr val="FFFF00"/>
                </a:solidFill>
              </a:rPr>
              <a:t>（</a:t>
            </a:r>
            <a:r>
              <a:rPr lang="en-US" altLang="zh-CN" sz="3600" dirty="0">
                <a:solidFill>
                  <a:srgbClr val="FFFF00"/>
                </a:solidFill>
              </a:rPr>
              <a:t>Inferring the future from the past</a:t>
            </a:r>
            <a:r>
              <a:rPr lang="zh-CN" altLang="zh-CN" sz="3600" dirty="0" smtClean="0">
                <a:solidFill>
                  <a:srgbClr val="FFFF00"/>
                </a:solidFill>
              </a:rPr>
              <a:t>）</a:t>
            </a:r>
            <a:endParaRPr lang="zh-CN" altLang="en-US" sz="3600" dirty="0"/>
          </a:p>
        </p:txBody>
      </p:sp>
    </p:spTree>
    <p:extLst>
      <p:ext uri="{BB962C8B-B14F-4D97-AF65-F5344CB8AC3E}">
        <p14:creationId xmlns:p14="http://schemas.microsoft.com/office/powerpoint/2010/main" val="1925905018"/>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a:xfrm>
            <a:off x="0" y="0"/>
            <a:ext cx="9144000" cy="6858000"/>
          </a:xfrm>
        </p:spPr>
        <p:txBody>
          <a:bodyPr/>
          <a:lstStyle/>
          <a:p>
            <a:pPr marL="0" indent="0"/>
            <a:r>
              <a:rPr lang="en-US" altLang="zh-CN" sz="3200" dirty="0"/>
              <a:t>66 </a:t>
            </a:r>
            <a:r>
              <a:rPr lang="en-US" altLang="zh-CN" sz="3200" dirty="0" smtClean="0"/>
              <a:t>"</a:t>
            </a:r>
            <a:r>
              <a:rPr lang="en-US" altLang="zh-CN" sz="3200" dirty="0"/>
              <a:t>For many years all the stores in our chain have stocked a wide variety of both domestic and imported cheeses. Last year, however, all of the five best-selling cheeses at our newest store were domestic cheddar cheeses from Wisconsin. Furthermore, a recent survey by Cheeses of the World magazine indicates an increasing preference for domestic cheeses among its subscribers. Since our company can reduce expenses by limiting inventory, the best way to improve profits in all of our stores is to discontinue stocking many of our varieties of imported cheese and concentrate primarily on domestic cheeses."</a:t>
            </a:r>
            <a:endParaRPr lang="zh-CN" altLang="en-US" sz="3200" dirty="0"/>
          </a:p>
        </p:txBody>
      </p:sp>
    </p:spTree>
    <p:extLst>
      <p:ext uri="{BB962C8B-B14F-4D97-AF65-F5344CB8AC3E}">
        <p14:creationId xmlns:p14="http://schemas.microsoft.com/office/powerpoint/2010/main" val="28060443"/>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323528" y="260648"/>
            <a:ext cx="5232843" cy="646331"/>
          </a:xfrm>
          <a:prstGeom prst="rect">
            <a:avLst/>
          </a:prstGeom>
          <a:noFill/>
        </p:spPr>
        <p:txBody>
          <a:bodyPr wrap="none" rtlCol="0">
            <a:spAutoFit/>
          </a:bodyPr>
          <a:lstStyle/>
          <a:p>
            <a:r>
              <a:rPr lang="en-US" altLang="zh-CN" sz="3600" dirty="0" smtClean="0">
                <a:solidFill>
                  <a:schemeClr val="bg1"/>
                </a:solidFill>
              </a:rPr>
              <a:t>last year domestic cheese</a:t>
            </a:r>
            <a:endParaRPr lang="zh-CN" altLang="en-US" sz="3600" dirty="0">
              <a:solidFill>
                <a:schemeClr val="bg1"/>
              </a:solidFill>
            </a:endParaRPr>
          </a:p>
        </p:txBody>
      </p:sp>
      <p:sp>
        <p:nvSpPr>
          <p:cNvPr id="4" name="文本框 3"/>
          <p:cNvSpPr txBox="1"/>
          <p:nvPr/>
        </p:nvSpPr>
        <p:spPr>
          <a:xfrm>
            <a:off x="323528" y="3012343"/>
            <a:ext cx="8362097" cy="646331"/>
          </a:xfrm>
          <a:prstGeom prst="rect">
            <a:avLst/>
          </a:prstGeom>
          <a:noFill/>
        </p:spPr>
        <p:txBody>
          <a:bodyPr wrap="none" rtlCol="0">
            <a:spAutoFit/>
          </a:bodyPr>
          <a:lstStyle/>
          <a:p>
            <a:pPr marL="571500" indent="-571500">
              <a:buFont typeface="Wingdings" panose="05000000000000000000" pitchFamily="2" charset="2"/>
              <a:buChar char="ü"/>
            </a:pPr>
            <a:r>
              <a:rPr lang="en-US" altLang="zh-CN" sz="3600" dirty="0" smtClean="0">
                <a:solidFill>
                  <a:srgbClr val="FFFF00"/>
                </a:solidFill>
              </a:rPr>
              <a:t>Imported cheese more ads in the future</a:t>
            </a:r>
            <a:endParaRPr lang="zh-CN" altLang="en-US" sz="3600" dirty="0">
              <a:solidFill>
                <a:srgbClr val="FFFF00"/>
              </a:solidFill>
            </a:endParaRPr>
          </a:p>
        </p:txBody>
      </p:sp>
      <p:sp>
        <p:nvSpPr>
          <p:cNvPr id="11" name="文本框 10"/>
          <p:cNvSpPr txBox="1"/>
          <p:nvPr/>
        </p:nvSpPr>
        <p:spPr>
          <a:xfrm>
            <a:off x="323528" y="3880990"/>
            <a:ext cx="6060313" cy="1200329"/>
          </a:xfrm>
          <a:prstGeom prst="rect">
            <a:avLst/>
          </a:prstGeom>
          <a:noFill/>
        </p:spPr>
        <p:txBody>
          <a:bodyPr wrap="none" rtlCol="0">
            <a:spAutoFit/>
          </a:bodyPr>
          <a:lstStyle/>
          <a:p>
            <a:pPr marL="571500" indent="-571500">
              <a:buFont typeface="Wingdings" panose="05000000000000000000" pitchFamily="2" charset="2"/>
              <a:buChar char="ü"/>
            </a:pPr>
            <a:r>
              <a:rPr lang="en-US" altLang="zh-CN" sz="3600" dirty="0" smtClean="0">
                <a:solidFill>
                  <a:srgbClr val="FFFF00"/>
                </a:solidFill>
              </a:rPr>
              <a:t>economy is declining</a:t>
            </a:r>
          </a:p>
          <a:p>
            <a:r>
              <a:rPr lang="en-US" altLang="zh-CN" sz="3600" dirty="0">
                <a:solidFill>
                  <a:srgbClr val="FFFF00"/>
                </a:solidFill>
              </a:rPr>
              <a:t> </a:t>
            </a:r>
            <a:r>
              <a:rPr lang="en-US" altLang="zh-CN" sz="3600" dirty="0" smtClean="0">
                <a:solidFill>
                  <a:srgbClr val="FFFF00"/>
                </a:solidFill>
              </a:rPr>
              <a:t>     local company go bankrupt</a:t>
            </a:r>
            <a:endParaRPr lang="zh-CN" altLang="en-US" sz="3600" dirty="0">
              <a:solidFill>
                <a:srgbClr val="FFFF00"/>
              </a:solidFill>
            </a:endParaRPr>
          </a:p>
        </p:txBody>
      </p:sp>
      <p:sp>
        <p:nvSpPr>
          <p:cNvPr id="2" name="下箭头 1"/>
          <p:cNvSpPr/>
          <p:nvPr/>
        </p:nvSpPr>
        <p:spPr>
          <a:xfrm>
            <a:off x="2483768" y="1129294"/>
            <a:ext cx="236716" cy="792088"/>
          </a:xfrm>
          <a:prstGeom prst="down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323528" y="2143697"/>
            <a:ext cx="4670061" cy="646331"/>
          </a:xfrm>
          <a:prstGeom prst="rect">
            <a:avLst/>
          </a:prstGeom>
          <a:noFill/>
        </p:spPr>
        <p:txBody>
          <a:bodyPr wrap="none" rtlCol="0">
            <a:spAutoFit/>
          </a:bodyPr>
          <a:lstStyle/>
          <a:p>
            <a:r>
              <a:rPr lang="en-US" altLang="zh-CN" sz="3600" dirty="0" smtClean="0">
                <a:solidFill>
                  <a:schemeClr val="bg1"/>
                </a:solidFill>
              </a:rPr>
              <a:t>future domestic cheese</a:t>
            </a:r>
            <a:endParaRPr lang="zh-CN" altLang="en-US" sz="3600" dirty="0">
              <a:solidFill>
                <a:schemeClr val="bg1"/>
              </a:solidFill>
            </a:endParaRPr>
          </a:p>
        </p:txBody>
      </p:sp>
      <p:sp>
        <p:nvSpPr>
          <p:cNvPr id="7" name="矩形 6"/>
          <p:cNvSpPr/>
          <p:nvPr/>
        </p:nvSpPr>
        <p:spPr>
          <a:xfrm>
            <a:off x="3203848" y="1175487"/>
            <a:ext cx="583814" cy="707886"/>
          </a:xfrm>
          <a:prstGeom prst="rect">
            <a:avLst/>
          </a:prstGeom>
        </p:spPr>
        <p:txBody>
          <a:bodyPr wrap="none">
            <a:spAutoFit/>
          </a:bodyPr>
          <a:lstStyle/>
          <a:p>
            <a:r>
              <a:rPr lang="en-US" altLang="zh-CN" sz="4000" dirty="0">
                <a:solidFill>
                  <a:srgbClr val="FF3399"/>
                </a:solidFill>
                <a:latin typeface="Arial Black" panose="020B0A04020102020204" pitchFamily="34" charset="0"/>
              </a:rPr>
              <a:t>X</a:t>
            </a:r>
            <a:endParaRPr lang="zh-CN" altLang="en-US" sz="4000" dirty="0">
              <a:latin typeface="Arial Black" panose="020B0A04020102020204" pitchFamily="34" charset="0"/>
            </a:endParaRPr>
          </a:p>
        </p:txBody>
      </p:sp>
    </p:spTree>
    <p:extLst>
      <p:ext uri="{BB962C8B-B14F-4D97-AF65-F5344CB8AC3E}">
        <p14:creationId xmlns:p14="http://schemas.microsoft.com/office/powerpoint/2010/main" val="3971017840"/>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11" grpId="0"/>
      <p:bldP spid="2" grpId="0" animBg="1"/>
      <p:bldP spid="6" grpId="0"/>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descr="C:\Users\bingf\AppData\Roaming\Tencent\Users\530374990\QQ\WinTemp\RichOle\3K)0IY6@`FCRZS@2]CVW2O5.png"/>
          <p:cNvPicPr/>
          <p:nvPr/>
        </p:nvPicPr>
        <p:blipFill rotWithShape="1">
          <a:blip r:embed="rId2">
            <a:extLst>
              <a:ext uri="{28A0092B-C50C-407E-A947-70E740481C1C}">
                <a14:useLocalDpi xmlns:a14="http://schemas.microsoft.com/office/drawing/2010/main" val="0"/>
              </a:ext>
            </a:extLst>
          </a:blip>
          <a:srcRect l="8017" r="8809"/>
          <a:stretch/>
        </p:blipFill>
        <p:spPr bwMode="auto">
          <a:xfrm>
            <a:off x="2555776" y="1268760"/>
            <a:ext cx="4032448" cy="4204498"/>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738393098"/>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a:xfrm>
            <a:off x="0" y="0"/>
            <a:ext cx="9144000" cy="6858000"/>
          </a:xfrm>
        </p:spPr>
        <p:txBody>
          <a:bodyPr/>
          <a:lstStyle/>
          <a:p>
            <a:pPr marL="0" indent="0" algn="ctr"/>
            <a:r>
              <a:rPr lang="en-US" altLang="zh-CN" sz="2700" dirty="0" smtClean="0">
                <a:solidFill>
                  <a:srgbClr val="FFFF00"/>
                </a:solidFill>
              </a:rPr>
              <a:t>Sample</a:t>
            </a:r>
          </a:p>
          <a:p>
            <a:pPr marL="0" indent="0"/>
            <a:r>
              <a:rPr lang="en-US" altLang="zh-CN" sz="2700" dirty="0" smtClean="0"/>
              <a:t>The author suggests that chain stores can improve profits through concentrating on domestic cheeses which was successful in the past year. A hidden assumption behind the argument is that all conditions and factors upon which the effectiveness of popularity of domestic cheeses depends have remained unchanged during the past. </a:t>
            </a:r>
            <a:r>
              <a:rPr lang="en-US" altLang="zh-CN" sz="2700" dirty="0" smtClean="0">
                <a:solidFill>
                  <a:srgbClr val="FFFF00"/>
                </a:solidFill>
              </a:rPr>
              <a:t>However, many factors could have changed. For instance, people’s preference will change from domestic chees to imported cheese due to growing advertisements of the imported cheese companies. Furthermore, it is likely that local economy may decline resulting in </a:t>
            </a:r>
            <a:r>
              <a:rPr lang="en-US" altLang="zh-CN" sz="2700" dirty="0">
                <a:solidFill>
                  <a:srgbClr val="FFFF00"/>
                </a:solidFill>
              </a:rPr>
              <a:t>the bankruptcy </a:t>
            </a:r>
            <a:r>
              <a:rPr lang="en-US" altLang="zh-CN" sz="2700" dirty="0" smtClean="0">
                <a:solidFill>
                  <a:srgbClr val="FFFF00"/>
                </a:solidFill>
              </a:rPr>
              <a:t>of many domestic cheese company. </a:t>
            </a:r>
            <a:r>
              <a:rPr lang="en-US" altLang="zh-CN" sz="2700" dirty="0" smtClean="0"/>
              <a:t>Without taking into account all these changing factors, the author could not convince us that the concentrating on domestic cheeses in the future.</a:t>
            </a:r>
            <a:endParaRPr lang="zh-CN" altLang="en-US" sz="2700" dirty="0"/>
          </a:p>
        </p:txBody>
      </p:sp>
    </p:spTree>
    <p:extLst>
      <p:ext uri="{BB962C8B-B14F-4D97-AF65-F5344CB8AC3E}">
        <p14:creationId xmlns:p14="http://schemas.microsoft.com/office/powerpoint/2010/main" val="1081859932"/>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pPr marL="0" indent="0" algn="ctr"/>
            <a:endParaRPr lang="en-US" altLang="zh-CN" sz="3600" dirty="0" smtClean="0">
              <a:solidFill>
                <a:srgbClr val="FFFF00"/>
              </a:solidFill>
            </a:endParaRPr>
          </a:p>
          <a:p>
            <a:pPr marL="0" indent="0" algn="ctr"/>
            <a:endParaRPr lang="en-US" altLang="zh-CN" sz="3600" dirty="0">
              <a:solidFill>
                <a:srgbClr val="FFFF00"/>
              </a:solidFill>
            </a:endParaRPr>
          </a:p>
          <a:p>
            <a:pPr marL="0" indent="0" algn="ctr"/>
            <a:endParaRPr lang="en-US" altLang="zh-CN" sz="3600" dirty="0" smtClean="0">
              <a:solidFill>
                <a:srgbClr val="FFFF00"/>
              </a:solidFill>
            </a:endParaRPr>
          </a:p>
          <a:p>
            <a:pPr marL="0" indent="0" algn="ctr"/>
            <a:endParaRPr lang="en-US" altLang="zh-CN" sz="3600" dirty="0" smtClean="0">
              <a:solidFill>
                <a:srgbClr val="FFFF00"/>
              </a:solidFill>
            </a:endParaRPr>
          </a:p>
          <a:p>
            <a:pPr marL="0" indent="0" algn="ctr"/>
            <a:r>
              <a:rPr lang="en-US" altLang="zh-CN" sz="3600" dirty="0" smtClean="0">
                <a:solidFill>
                  <a:srgbClr val="FFFF00"/>
                </a:solidFill>
              </a:rPr>
              <a:t>2.5 </a:t>
            </a:r>
            <a:r>
              <a:rPr lang="zh-CN" altLang="zh-CN" sz="3600" dirty="0">
                <a:solidFill>
                  <a:srgbClr val="FFFF00"/>
                </a:solidFill>
              </a:rPr>
              <a:t>因果关系问题</a:t>
            </a:r>
            <a:r>
              <a:rPr lang="en-US" altLang="zh-CN" sz="3600" dirty="0">
                <a:solidFill>
                  <a:srgbClr val="FFFF00"/>
                </a:solidFill>
              </a:rPr>
              <a:t>(Cause-effect fallacies)</a:t>
            </a:r>
            <a:endParaRPr lang="zh-CN" altLang="zh-CN" sz="3600" dirty="0">
              <a:solidFill>
                <a:srgbClr val="FFFF00"/>
              </a:solidFill>
            </a:endParaRPr>
          </a:p>
          <a:p>
            <a:pPr marL="0" indent="0" algn="ctr"/>
            <a:r>
              <a:rPr lang="en-US" altLang="zh-CN" sz="3600" dirty="0">
                <a:solidFill>
                  <a:srgbClr val="FFFF00"/>
                </a:solidFill>
              </a:rPr>
              <a:t>(1) </a:t>
            </a:r>
            <a:r>
              <a:rPr lang="zh-CN" altLang="zh-CN" sz="3600" dirty="0">
                <a:solidFill>
                  <a:srgbClr val="FFFF00"/>
                </a:solidFill>
              </a:rPr>
              <a:t>普通无因果（</a:t>
            </a:r>
            <a:r>
              <a:rPr lang="en-US" altLang="zh-CN" sz="3600" dirty="0">
                <a:solidFill>
                  <a:srgbClr val="FFFF00"/>
                </a:solidFill>
              </a:rPr>
              <a:t>Non-causal relationship</a:t>
            </a:r>
            <a:r>
              <a:rPr lang="zh-CN" altLang="zh-CN" sz="3600" dirty="0" smtClean="0">
                <a:solidFill>
                  <a:srgbClr val="FFFF00"/>
                </a:solidFill>
              </a:rPr>
              <a:t>）</a:t>
            </a:r>
            <a:endParaRPr lang="zh-CN" altLang="en-US" sz="3600" dirty="0"/>
          </a:p>
        </p:txBody>
      </p:sp>
    </p:spTree>
    <p:extLst>
      <p:ext uri="{BB962C8B-B14F-4D97-AF65-F5344CB8AC3E}">
        <p14:creationId xmlns:p14="http://schemas.microsoft.com/office/powerpoint/2010/main" val="2986807838"/>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a:xfrm>
            <a:off x="0" y="0"/>
            <a:ext cx="9144000" cy="6858000"/>
          </a:xfrm>
        </p:spPr>
        <p:txBody>
          <a:bodyPr/>
          <a:lstStyle/>
          <a:p>
            <a:pPr marL="0" indent="0"/>
            <a:r>
              <a:rPr lang="en-US" altLang="zh-CN" sz="3100" dirty="0" smtClean="0"/>
              <a:t>55 "Although </a:t>
            </a:r>
            <a:r>
              <a:rPr lang="en-US" altLang="zh-CN" sz="3100" dirty="0"/>
              <a:t>the sales of Whirlwind video games have declined over the past two years, a recent survey of video-game players suggests that this sales trend is about to be reversed. The survey asked video-game players what features they thought were most important in a video game. According to the survey, players prefer games that provide lifelike graphics, which require the most up-to-date computers. Whirlwind has just introduced several such games with an extensive advertising campaign directed at people ten to twenty-five years old, the age-group most likely to play video games. It follows, then, that the sales of Whirlwind video games are likely to increase dramatically in the next few months."</a:t>
            </a:r>
            <a:endParaRPr lang="zh-CN" altLang="en-US" sz="3100" dirty="0"/>
          </a:p>
        </p:txBody>
      </p:sp>
    </p:spTree>
    <p:extLst>
      <p:ext uri="{BB962C8B-B14F-4D97-AF65-F5344CB8AC3E}">
        <p14:creationId xmlns:p14="http://schemas.microsoft.com/office/powerpoint/2010/main" val="2164329806"/>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043608" y="982469"/>
            <a:ext cx="2866490" cy="646331"/>
          </a:xfrm>
          <a:prstGeom prst="rect">
            <a:avLst/>
          </a:prstGeom>
          <a:noFill/>
        </p:spPr>
        <p:txBody>
          <a:bodyPr wrap="none" rtlCol="0">
            <a:spAutoFit/>
          </a:bodyPr>
          <a:lstStyle/>
          <a:p>
            <a:r>
              <a:rPr lang="en-US" altLang="zh-CN" sz="3600" dirty="0">
                <a:solidFill>
                  <a:schemeClr val="bg1"/>
                </a:solidFill>
              </a:rPr>
              <a:t>video games↓</a:t>
            </a:r>
            <a:endParaRPr lang="zh-CN" altLang="en-US" sz="3600" dirty="0">
              <a:solidFill>
                <a:schemeClr val="bg1"/>
              </a:solidFill>
            </a:endParaRPr>
          </a:p>
        </p:txBody>
      </p:sp>
      <p:sp>
        <p:nvSpPr>
          <p:cNvPr id="4" name="文本框 3"/>
          <p:cNvSpPr txBox="1"/>
          <p:nvPr/>
        </p:nvSpPr>
        <p:spPr>
          <a:xfrm>
            <a:off x="3779912" y="980267"/>
            <a:ext cx="4608512" cy="646331"/>
          </a:xfrm>
          <a:prstGeom prst="rect">
            <a:avLst/>
          </a:prstGeom>
          <a:noFill/>
        </p:spPr>
        <p:txBody>
          <a:bodyPr wrap="square" rtlCol="0">
            <a:spAutoFit/>
          </a:bodyPr>
          <a:lstStyle/>
          <a:p>
            <a:r>
              <a:rPr lang="en-US" altLang="zh-CN" sz="3600" dirty="0" smtClean="0">
                <a:solidFill>
                  <a:schemeClr val="bg1"/>
                </a:solidFill>
              </a:rPr>
              <a:t>&lt;- X lifelike graphics</a:t>
            </a:r>
            <a:endParaRPr lang="zh-CN" altLang="en-US" sz="3600" dirty="0">
              <a:solidFill>
                <a:schemeClr val="bg1"/>
              </a:solidFill>
            </a:endParaRPr>
          </a:p>
        </p:txBody>
      </p:sp>
      <p:sp>
        <p:nvSpPr>
          <p:cNvPr id="6" name="文本框 5"/>
          <p:cNvSpPr txBox="1"/>
          <p:nvPr/>
        </p:nvSpPr>
        <p:spPr>
          <a:xfrm>
            <a:off x="3758428" y="2204864"/>
            <a:ext cx="4550733" cy="646331"/>
          </a:xfrm>
          <a:prstGeom prst="rect">
            <a:avLst/>
          </a:prstGeom>
          <a:noFill/>
        </p:spPr>
        <p:txBody>
          <a:bodyPr wrap="none" rtlCol="0">
            <a:spAutoFit/>
          </a:bodyPr>
          <a:lstStyle/>
          <a:p>
            <a:pPr marL="571500" indent="-571500">
              <a:buFont typeface="Wingdings" panose="05000000000000000000" pitchFamily="2" charset="2"/>
              <a:buChar char="ü"/>
            </a:pPr>
            <a:r>
              <a:rPr lang="en-US" altLang="zh-CN" sz="3600" dirty="0" smtClean="0">
                <a:solidFill>
                  <a:srgbClr val="FFFF00"/>
                </a:solidFill>
              </a:rPr>
              <a:t>economic recession</a:t>
            </a:r>
            <a:endParaRPr lang="zh-CN" altLang="en-US" sz="3600" dirty="0">
              <a:solidFill>
                <a:srgbClr val="FFFF00"/>
              </a:solidFill>
            </a:endParaRPr>
          </a:p>
        </p:txBody>
      </p:sp>
      <p:sp>
        <p:nvSpPr>
          <p:cNvPr id="7" name="文本框 6"/>
          <p:cNvSpPr txBox="1"/>
          <p:nvPr/>
        </p:nvSpPr>
        <p:spPr>
          <a:xfrm>
            <a:off x="3779912" y="3212976"/>
            <a:ext cx="1927451" cy="646331"/>
          </a:xfrm>
          <a:prstGeom prst="rect">
            <a:avLst/>
          </a:prstGeom>
          <a:noFill/>
        </p:spPr>
        <p:txBody>
          <a:bodyPr wrap="none" rtlCol="0">
            <a:spAutoFit/>
          </a:bodyPr>
          <a:lstStyle/>
          <a:p>
            <a:pPr marL="571500" indent="-571500">
              <a:buFont typeface="Wingdings" panose="05000000000000000000" pitchFamily="2" charset="2"/>
              <a:buChar char="ü"/>
            </a:pPr>
            <a:r>
              <a:rPr lang="en-US" altLang="zh-CN" sz="3600" dirty="0" smtClean="0">
                <a:solidFill>
                  <a:srgbClr val="FFFF00"/>
                </a:solidFill>
              </a:rPr>
              <a:t>policy</a:t>
            </a:r>
            <a:endParaRPr lang="zh-CN" altLang="en-US" sz="3600" dirty="0">
              <a:solidFill>
                <a:srgbClr val="FFFF00"/>
              </a:solidFill>
            </a:endParaRPr>
          </a:p>
        </p:txBody>
      </p:sp>
      <p:sp>
        <p:nvSpPr>
          <p:cNvPr id="8" name="文本框 7"/>
          <p:cNvSpPr txBox="1"/>
          <p:nvPr/>
        </p:nvSpPr>
        <p:spPr>
          <a:xfrm>
            <a:off x="3779912" y="4221088"/>
            <a:ext cx="2894126" cy="646331"/>
          </a:xfrm>
          <a:prstGeom prst="rect">
            <a:avLst/>
          </a:prstGeom>
          <a:noFill/>
        </p:spPr>
        <p:txBody>
          <a:bodyPr wrap="none" rtlCol="0">
            <a:spAutoFit/>
          </a:bodyPr>
          <a:lstStyle/>
          <a:p>
            <a:pPr marL="571500" indent="-571500">
              <a:buFont typeface="Wingdings" panose="05000000000000000000" pitchFamily="2" charset="2"/>
              <a:buChar char="ü"/>
            </a:pPr>
            <a:r>
              <a:rPr lang="en-US" altLang="zh-CN" sz="3600" dirty="0" smtClean="0">
                <a:solidFill>
                  <a:srgbClr val="FFFF00"/>
                </a:solidFill>
              </a:rPr>
              <a:t>many bugs</a:t>
            </a:r>
            <a:endParaRPr lang="zh-CN" altLang="en-US" sz="3600" dirty="0">
              <a:solidFill>
                <a:srgbClr val="FFFF00"/>
              </a:solidFill>
            </a:endParaRPr>
          </a:p>
        </p:txBody>
      </p:sp>
      <p:sp>
        <p:nvSpPr>
          <p:cNvPr id="9" name="文本框 8"/>
          <p:cNvSpPr txBox="1"/>
          <p:nvPr/>
        </p:nvSpPr>
        <p:spPr>
          <a:xfrm>
            <a:off x="3779912" y="5085184"/>
            <a:ext cx="4462825" cy="646331"/>
          </a:xfrm>
          <a:prstGeom prst="rect">
            <a:avLst/>
          </a:prstGeom>
          <a:noFill/>
        </p:spPr>
        <p:txBody>
          <a:bodyPr wrap="none" rtlCol="0">
            <a:spAutoFit/>
          </a:bodyPr>
          <a:lstStyle/>
          <a:p>
            <a:pPr marL="571500" indent="-571500">
              <a:buFont typeface="Wingdings" panose="05000000000000000000" pitchFamily="2" charset="2"/>
              <a:buChar char="ü"/>
            </a:pPr>
            <a:r>
              <a:rPr lang="en-US" altLang="zh-CN" sz="3600" dirty="0" smtClean="0">
                <a:solidFill>
                  <a:srgbClr val="FFFF00"/>
                </a:solidFill>
              </a:rPr>
              <a:t>expensive software</a:t>
            </a:r>
            <a:endParaRPr lang="zh-CN" altLang="en-US" sz="3600" dirty="0">
              <a:solidFill>
                <a:srgbClr val="FFFF00"/>
              </a:solidFill>
            </a:endParaRPr>
          </a:p>
        </p:txBody>
      </p:sp>
      <p:sp>
        <p:nvSpPr>
          <p:cNvPr id="10" name="矩形 9"/>
          <p:cNvSpPr/>
          <p:nvPr/>
        </p:nvSpPr>
        <p:spPr>
          <a:xfrm>
            <a:off x="7804610" y="980267"/>
            <a:ext cx="583814" cy="707886"/>
          </a:xfrm>
          <a:prstGeom prst="rect">
            <a:avLst/>
          </a:prstGeom>
        </p:spPr>
        <p:txBody>
          <a:bodyPr wrap="none">
            <a:spAutoFit/>
          </a:bodyPr>
          <a:lstStyle/>
          <a:p>
            <a:r>
              <a:rPr lang="en-US" altLang="zh-CN" sz="4000" dirty="0">
                <a:solidFill>
                  <a:srgbClr val="FF3399"/>
                </a:solidFill>
                <a:latin typeface="Arial Black" panose="020B0A04020102020204" pitchFamily="34" charset="0"/>
              </a:rPr>
              <a:t>X</a:t>
            </a:r>
            <a:endParaRPr lang="zh-CN" altLang="en-US" sz="4000" dirty="0">
              <a:latin typeface="Arial Black" panose="020B0A04020102020204" pitchFamily="34" charset="0"/>
            </a:endParaRPr>
          </a:p>
        </p:txBody>
      </p:sp>
    </p:spTree>
    <p:extLst>
      <p:ext uri="{BB962C8B-B14F-4D97-AF65-F5344CB8AC3E}">
        <p14:creationId xmlns:p14="http://schemas.microsoft.com/office/powerpoint/2010/main" val="2063605720"/>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6" grpId="0"/>
      <p:bldP spid="7" grpId="0"/>
      <p:bldP spid="8" grpId="0"/>
      <p:bldP spid="9" grpId="0"/>
      <p:bldP spid="10"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a:xfrm>
            <a:off x="0" y="-99392"/>
            <a:ext cx="9144000" cy="6957392"/>
          </a:xfrm>
        </p:spPr>
        <p:txBody>
          <a:bodyPr/>
          <a:lstStyle/>
          <a:p>
            <a:pPr marL="0" indent="0" algn="ctr"/>
            <a:r>
              <a:rPr lang="en-US" altLang="zh-CN" sz="2800" dirty="0" smtClean="0">
                <a:solidFill>
                  <a:srgbClr val="FFFF00"/>
                </a:solidFill>
              </a:rPr>
              <a:t>Sample</a:t>
            </a:r>
          </a:p>
          <a:p>
            <a:pPr marL="0" indent="0"/>
            <a:r>
              <a:rPr lang="en-US" altLang="zh-CN" sz="2800" dirty="0" smtClean="0"/>
              <a:t>The author unfairly assumes that it is the lack of lifelike graphics in the video games that resulted in the decline of the sales of Whirlwind video games. But we find no concrete evidence to substantiate the inevitable relationship between them. Other reasons can also contribute to the decline. </a:t>
            </a:r>
            <a:r>
              <a:rPr lang="en-US" altLang="zh-CN" sz="2800" dirty="0" smtClean="0">
                <a:solidFill>
                  <a:srgbClr val="FFFF00"/>
                </a:solidFill>
              </a:rPr>
              <a:t>For example, the decline is due to the shrinking market environment. Government’s new policy to restrict the development of video games companies or parents urge their children to focus on study because of the fiercer studying environment. Besides, it is also likely that there are many bugs in the games such as game crash, leading to the poor satisfaction.</a:t>
            </a:r>
            <a:r>
              <a:rPr lang="en-US" altLang="zh-CN" sz="2800" dirty="0" smtClean="0"/>
              <a:t> In short, they author could not hastily conclude that the lack of lifelike graphics is the only possible reason for the dropping before taking above factors into account.</a:t>
            </a:r>
            <a:endParaRPr lang="zh-CN" altLang="en-US" sz="2800" dirty="0"/>
          </a:p>
        </p:txBody>
      </p:sp>
    </p:spTree>
    <p:extLst>
      <p:ext uri="{BB962C8B-B14F-4D97-AF65-F5344CB8AC3E}">
        <p14:creationId xmlns:p14="http://schemas.microsoft.com/office/powerpoint/2010/main" val="692813515"/>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pPr marL="0" indent="0" algn="ctr"/>
            <a:endParaRPr lang="en-US" altLang="zh-CN" sz="3600" dirty="0" smtClean="0">
              <a:solidFill>
                <a:srgbClr val="FFFF00"/>
              </a:solidFill>
            </a:endParaRPr>
          </a:p>
          <a:p>
            <a:pPr marL="0" indent="0" algn="ctr"/>
            <a:endParaRPr lang="en-US" altLang="zh-CN" sz="3600" dirty="0">
              <a:solidFill>
                <a:srgbClr val="FFFF00"/>
              </a:solidFill>
            </a:endParaRPr>
          </a:p>
          <a:p>
            <a:pPr marL="0" indent="0" algn="ctr"/>
            <a:endParaRPr lang="en-US" altLang="zh-CN" sz="3600" dirty="0" smtClean="0">
              <a:solidFill>
                <a:srgbClr val="FFFF00"/>
              </a:solidFill>
            </a:endParaRPr>
          </a:p>
          <a:p>
            <a:pPr marL="0" indent="0" algn="ctr"/>
            <a:endParaRPr lang="en-US" altLang="zh-CN" sz="3600" dirty="0" smtClean="0">
              <a:solidFill>
                <a:srgbClr val="FFFF00"/>
              </a:solidFill>
            </a:endParaRPr>
          </a:p>
          <a:p>
            <a:pPr marL="0" indent="0" algn="ctr"/>
            <a:r>
              <a:rPr lang="en-US" altLang="zh-CN" sz="3600" dirty="0" smtClean="0">
                <a:solidFill>
                  <a:srgbClr val="FFFF00"/>
                </a:solidFill>
              </a:rPr>
              <a:t>(</a:t>
            </a:r>
            <a:r>
              <a:rPr lang="en-US" altLang="zh-CN" sz="3600" dirty="0">
                <a:solidFill>
                  <a:srgbClr val="FFFF00"/>
                </a:solidFill>
              </a:rPr>
              <a:t>2)</a:t>
            </a:r>
            <a:r>
              <a:rPr lang="zh-CN" altLang="zh-CN" sz="3600" dirty="0">
                <a:solidFill>
                  <a:srgbClr val="FFFF00"/>
                </a:solidFill>
              </a:rPr>
              <a:t>将同时发生的事件混淆为因果关系 （</a:t>
            </a:r>
            <a:r>
              <a:rPr lang="en-US" altLang="zh-CN" sz="3600" dirty="0">
                <a:solidFill>
                  <a:srgbClr val="FFFF00"/>
                </a:solidFill>
              </a:rPr>
              <a:t>Confusing concurrence with causality</a:t>
            </a:r>
            <a:r>
              <a:rPr lang="zh-CN" altLang="zh-CN" sz="3600" dirty="0" smtClean="0">
                <a:solidFill>
                  <a:srgbClr val="FFFF00"/>
                </a:solidFill>
              </a:rPr>
              <a:t>）</a:t>
            </a:r>
            <a:endParaRPr lang="zh-CN" altLang="zh-CN" sz="3600" dirty="0">
              <a:solidFill>
                <a:srgbClr val="FFFF00"/>
              </a:solidFill>
            </a:endParaRPr>
          </a:p>
        </p:txBody>
      </p:sp>
    </p:spTree>
    <p:extLst>
      <p:ext uri="{BB962C8B-B14F-4D97-AF65-F5344CB8AC3E}">
        <p14:creationId xmlns:p14="http://schemas.microsoft.com/office/powerpoint/2010/main" val="2336069976"/>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pPr marL="0" indent="0"/>
            <a:r>
              <a:rPr lang="en-US" altLang="zh-CN" sz="3200" dirty="0" smtClean="0"/>
              <a:t>36 "An </a:t>
            </a:r>
            <a:r>
              <a:rPr lang="en-US" altLang="zh-CN" sz="3200" dirty="0"/>
              <a:t>innovative treatment has come to our attention that promises to significantly reduce absenteeism in our schools and workplaces. A study reports that in nearby East </a:t>
            </a:r>
            <a:r>
              <a:rPr lang="en-US" altLang="zh-CN" sz="3200" dirty="0" err="1"/>
              <a:t>Meria</a:t>
            </a:r>
            <a:r>
              <a:rPr lang="en-US" altLang="zh-CN" sz="3200" dirty="0"/>
              <a:t>, where fish consumption is very high, people visit the doctor only once or twice per year for the treatment of colds. Clearly, eating a substantial amount of fish can prevent colds. Since colds represent the most frequently given reason for absences from school and work, we recommend the daily use of </a:t>
            </a:r>
            <a:r>
              <a:rPr lang="en-US" altLang="zh-CN" sz="3200" dirty="0" err="1"/>
              <a:t>Ichthaid</a:t>
            </a:r>
            <a:r>
              <a:rPr lang="en-US" altLang="zh-CN" sz="3200" dirty="0"/>
              <a:t>—a nutritional supplement derived from fish oil—as a good way to prevent colds and lower absenteeism."</a:t>
            </a:r>
            <a:endParaRPr lang="zh-CN" altLang="en-US" sz="3200" dirty="0"/>
          </a:p>
        </p:txBody>
      </p:sp>
    </p:spTree>
    <p:extLst>
      <p:ext uri="{BB962C8B-B14F-4D97-AF65-F5344CB8AC3E}">
        <p14:creationId xmlns:p14="http://schemas.microsoft.com/office/powerpoint/2010/main" val="2508048116"/>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163227" y="1220559"/>
            <a:ext cx="2184637" cy="646331"/>
          </a:xfrm>
          <a:prstGeom prst="rect">
            <a:avLst/>
          </a:prstGeom>
          <a:noFill/>
        </p:spPr>
        <p:txBody>
          <a:bodyPr wrap="none" rtlCol="0">
            <a:spAutoFit/>
          </a:bodyPr>
          <a:lstStyle/>
          <a:p>
            <a:r>
              <a:rPr lang="en-US" altLang="zh-CN" sz="3600" dirty="0" smtClean="0">
                <a:solidFill>
                  <a:schemeClr val="bg1"/>
                </a:solidFill>
              </a:rPr>
              <a:t>fewer cold</a:t>
            </a:r>
            <a:endParaRPr lang="zh-CN" altLang="en-US" sz="3600" dirty="0">
              <a:solidFill>
                <a:schemeClr val="bg1"/>
              </a:solidFill>
            </a:endParaRPr>
          </a:p>
        </p:txBody>
      </p:sp>
      <p:sp>
        <p:nvSpPr>
          <p:cNvPr id="4" name="文本框 3"/>
          <p:cNvSpPr txBox="1"/>
          <p:nvPr/>
        </p:nvSpPr>
        <p:spPr>
          <a:xfrm>
            <a:off x="3347864" y="1218357"/>
            <a:ext cx="4608512" cy="646331"/>
          </a:xfrm>
          <a:prstGeom prst="rect">
            <a:avLst/>
          </a:prstGeom>
          <a:noFill/>
        </p:spPr>
        <p:txBody>
          <a:bodyPr wrap="square" rtlCol="0">
            <a:spAutoFit/>
          </a:bodyPr>
          <a:lstStyle/>
          <a:p>
            <a:r>
              <a:rPr lang="en-US" altLang="zh-CN" sz="3600" dirty="0" smtClean="0">
                <a:solidFill>
                  <a:schemeClr val="bg1"/>
                </a:solidFill>
              </a:rPr>
              <a:t>&lt;- fish consumption</a:t>
            </a:r>
            <a:endParaRPr lang="zh-CN" altLang="en-US" sz="3600" dirty="0">
              <a:solidFill>
                <a:schemeClr val="bg1"/>
              </a:solidFill>
            </a:endParaRPr>
          </a:p>
        </p:txBody>
      </p:sp>
      <p:sp>
        <p:nvSpPr>
          <p:cNvPr id="6" name="文本框 5"/>
          <p:cNvSpPr txBox="1"/>
          <p:nvPr/>
        </p:nvSpPr>
        <p:spPr>
          <a:xfrm>
            <a:off x="3326380" y="2442954"/>
            <a:ext cx="3773662" cy="646331"/>
          </a:xfrm>
          <a:prstGeom prst="rect">
            <a:avLst/>
          </a:prstGeom>
          <a:noFill/>
        </p:spPr>
        <p:txBody>
          <a:bodyPr wrap="none" rtlCol="0">
            <a:spAutoFit/>
          </a:bodyPr>
          <a:lstStyle/>
          <a:p>
            <a:pPr marL="571500" indent="-571500">
              <a:buFont typeface="Wingdings" panose="05000000000000000000" pitchFamily="2" charset="2"/>
              <a:buChar char="ü"/>
            </a:pPr>
            <a:r>
              <a:rPr lang="en-US" altLang="zh-CN" sz="3600" dirty="0" smtClean="0">
                <a:solidFill>
                  <a:srgbClr val="FFFF00"/>
                </a:solidFill>
              </a:rPr>
              <a:t>regular exercise</a:t>
            </a:r>
            <a:endParaRPr lang="zh-CN" altLang="en-US" sz="3600" dirty="0">
              <a:solidFill>
                <a:srgbClr val="FFFF00"/>
              </a:solidFill>
            </a:endParaRPr>
          </a:p>
        </p:txBody>
      </p:sp>
      <p:sp>
        <p:nvSpPr>
          <p:cNvPr id="7" name="文本框 6"/>
          <p:cNvSpPr txBox="1"/>
          <p:nvPr/>
        </p:nvSpPr>
        <p:spPr>
          <a:xfrm>
            <a:off x="3347864" y="3451066"/>
            <a:ext cx="3358933" cy="1200329"/>
          </a:xfrm>
          <a:prstGeom prst="rect">
            <a:avLst/>
          </a:prstGeom>
          <a:noFill/>
        </p:spPr>
        <p:txBody>
          <a:bodyPr wrap="none" rtlCol="0">
            <a:spAutoFit/>
          </a:bodyPr>
          <a:lstStyle/>
          <a:p>
            <a:pPr marL="571500" indent="-571500">
              <a:buFont typeface="Wingdings" panose="05000000000000000000" pitchFamily="2" charset="2"/>
              <a:buChar char="ü"/>
            </a:pPr>
            <a:r>
              <a:rPr lang="en-US" altLang="zh-CN" sz="3600" dirty="0" smtClean="0">
                <a:solidFill>
                  <a:srgbClr val="FFFF00"/>
                </a:solidFill>
              </a:rPr>
              <a:t>better living</a:t>
            </a:r>
          </a:p>
          <a:p>
            <a:r>
              <a:rPr lang="en-US" altLang="zh-CN" sz="3600" dirty="0">
                <a:solidFill>
                  <a:srgbClr val="FFFF00"/>
                </a:solidFill>
              </a:rPr>
              <a:t> </a:t>
            </a:r>
            <a:r>
              <a:rPr lang="en-US" altLang="zh-CN" sz="3600" dirty="0" smtClean="0">
                <a:solidFill>
                  <a:srgbClr val="FFFF00"/>
                </a:solidFill>
              </a:rPr>
              <a:t>     environment</a:t>
            </a:r>
            <a:endParaRPr lang="zh-CN" altLang="en-US" sz="3600" dirty="0">
              <a:solidFill>
                <a:srgbClr val="FFFF00"/>
              </a:solidFill>
            </a:endParaRPr>
          </a:p>
        </p:txBody>
      </p:sp>
      <p:sp>
        <p:nvSpPr>
          <p:cNvPr id="8" name="文本框 7"/>
          <p:cNvSpPr txBox="1"/>
          <p:nvPr/>
        </p:nvSpPr>
        <p:spPr>
          <a:xfrm>
            <a:off x="3347864" y="5013176"/>
            <a:ext cx="4327275" cy="646331"/>
          </a:xfrm>
          <a:prstGeom prst="rect">
            <a:avLst/>
          </a:prstGeom>
          <a:noFill/>
        </p:spPr>
        <p:txBody>
          <a:bodyPr wrap="none" rtlCol="0">
            <a:spAutoFit/>
          </a:bodyPr>
          <a:lstStyle/>
          <a:p>
            <a:pPr marL="571500" indent="-571500">
              <a:buFont typeface="Wingdings" panose="05000000000000000000" pitchFamily="2" charset="2"/>
              <a:buChar char="ü"/>
            </a:pPr>
            <a:r>
              <a:rPr lang="en-US" altLang="zh-CN" sz="3600" dirty="0" smtClean="0">
                <a:solidFill>
                  <a:srgbClr val="FFFF00"/>
                </a:solidFill>
              </a:rPr>
              <a:t>less working stress</a:t>
            </a:r>
            <a:endParaRPr lang="zh-CN" altLang="en-US" sz="3600" dirty="0">
              <a:solidFill>
                <a:srgbClr val="FFFF00"/>
              </a:solidFill>
            </a:endParaRPr>
          </a:p>
        </p:txBody>
      </p:sp>
      <p:sp>
        <p:nvSpPr>
          <p:cNvPr id="10" name="矩形 9"/>
          <p:cNvSpPr/>
          <p:nvPr/>
        </p:nvSpPr>
        <p:spPr>
          <a:xfrm>
            <a:off x="7675139" y="1187579"/>
            <a:ext cx="583814" cy="707886"/>
          </a:xfrm>
          <a:prstGeom prst="rect">
            <a:avLst/>
          </a:prstGeom>
        </p:spPr>
        <p:txBody>
          <a:bodyPr wrap="none">
            <a:spAutoFit/>
          </a:bodyPr>
          <a:lstStyle/>
          <a:p>
            <a:r>
              <a:rPr lang="en-US" altLang="zh-CN" sz="4000" dirty="0">
                <a:solidFill>
                  <a:srgbClr val="FF3399"/>
                </a:solidFill>
                <a:latin typeface="Arial Black" panose="020B0A04020102020204" pitchFamily="34" charset="0"/>
              </a:rPr>
              <a:t>X</a:t>
            </a:r>
            <a:endParaRPr lang="zh-CN" altLang="en-US" sz="4000" dirty="0">
              <a:latin typeface="Arial Black" panose="020B0A04020102020204" pitchFamily="34" charset="0"/>
            </a:endParaRPr>
          </a:p>
        </p:txBody>
      </p:sp>
    </p:spTree>
    <p:extLst>
      <p:ext uri="{BB962C8B-B14F-4D97-AF65-F5344CB8AC3E}">
        <p14:creationId xmlns:p14="http://schemas.microsoft.com/office/powerpoint/2010/main" val="2296576120"/>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6" grpId="0"/>
      <p:bldP spid="7" grpId="0"/>
      <p:bldP spid="8" grpId="0"/>
      <p:bldP spid="10"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a:xfrm>
            <a:off x="0" y="0"/>
            <a:ext cx="9144000" cy="6758608"/>
          </a:xfrm>
        </p:spPr>
        <p:txBody>
          <a:bodyPr/>
          <a:lstStyle/>
          <a:p>
            <a:pPr marL="0" indent="0" algn="ctr"/>
            <a:r>
              <a:rPr lang="en-US" altLang="zh-CN" sz="2800" dirty="0" smtClean="0">
                <a:solidFill>
                  <a:srgbClr val="FFFF00"/>
                </a:solidFill>
              </a:rPr>
              <a:t>Sample</a:t>
            </a:r>
          </a:p>
          <a:p>
            <a:pPr marL="0" indent="0"/>
            <a:r>
              <a:rPr lang="en-US" altLang="zh-CN" sz="2800" dirty="0" smtClean="0"/>
              <a:t>The author rests on an underlying assumption that it is the large consumption of fish that resulted in the low incident of colds in East </a:t>
            </a:r>
            <a:r>
              <a:rPr lang="en-US" altLang="zh-CN" sz="2800" dirty="0" err="1" smtClean="0"/>
              <a:t>Meria</a:t>
            </a:r>
            <a:r>
              <a:rPr lang="en-US" altLang="zh-CN" sz="2800" dirty="0" smtClean="0"/>
              <a:t>. The author only points out that the two events occurred during the same period. However, merely a coincidence of two events could not sufficiently demonstrate a causal relationship between them. Many other factors could also lead to the fewer people getting colds, which might include </a:t>
            </a:r>
            <a:r>
              <a:rPr lang="en-US" altLang="zh-CN" sz="2800" dirty="0" smtClean="0">
                <a:solidFill>
                  <a:srgbClr val="FFFF00"/>
                </a:solidFill>
              </a:rPr>
              <a:t>local residents have more nutritional and fresher vegetables and fruits. Besides, it is still likely that people pay more attention to daily exercise like jogging, swimming or their working stress is much lower than other cities, producing metal health. </a:t>
            </a:r>
            <a:r>
              <a:rPr lang="en-US" altLang="zh-CN" sz="2800" dirty="0" smtClean="0"/>
              <a:t>Without ruling out such factors, we could not be convinced that eating a large amount of fish is the actual cause of low rate of getting colds.</a:t>
            </a:r>
            <a:endParaRPr lang="zh-CN" altLang="en-US" sz="2800" dirty="0"/>
          </a:p>
        </p:txBody>
      </p:sp>
    </p:spTree>
    <p:extLst>
      <p:ext uri="{BB962C8B-B14F-4D97-AF65-F5344CB8AC3E}">
        <p14:creationId xmlns:p14="http://schemas.microsoft.com/office/powerpoint/2010/main" val="487719928"/>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a:xfrm>
            <a:off x="0" y="0"/>
            <a:ext cx="9144000" cy="6669360"/>
          </a:xfrm>
        </p:spPr>
        <p:txBody>
          <a:bodyPr/>
          <a:lstStyle/>
          <a:p>
            <a:pPr marL="0" indent="0" algn="ctr"/>
            <a:endParaRPr lang="en-US" altLang="zh-CN" sz="3600" dirty="0" smtClean="0">
              <a:solidFill>
                <a:srgbClr val="FFFF00"/>
              </a:solidFill>
            </a:endParaRPr>
          </a:p>
          <a:p>
            <a:pPr marL="0" indent="0" algn="ctr"/>
            <a:endParaRPr lang="en-US" altLang="zh-CN" sz="3600" dirty="0">
              <a:solidFill>
                <a:srgbClr val="FFFF00"/>
              </a:solidFill>
            </a:endParaRPr>
          </a:p>
          <a:p>
            <a:pPr marL="0" indent="0" algn="ctr"/>
            <a:endParaRPr lang="en-US" altLang="zh-CN" sz="3600" dirty="0" smtClean="0">
              <a:solidFill>
                <a:srgbClr val="FFFF00"/>
              </a:solidFill>
            </a:endParaRPr>
          </a:p>
          <a:p>
            <a:pPr marL="0" indent="0" algn="ctr"/>
            <a:endParaRPr lang="en-US" altLang="zh-CN" sz="3600" dirty="0" smtClean="0">
              <a:solidFill>
                <a:srgbClr val="FFFF00"/>
              </a:solidFill>
            </a:endParaRPr>
          </a:p>
          <a:p>
            <a:pPr marL="0" indent="0" algn="ctr"/>
            <a:r>
              <a:rPr lang="en-US" altLang="zh-CN" sz="3600" dirty="0" smtClean="0">
                <a:solidFill>
                  <a:srgbClr val="FFFF00"/>
                </a:solidFill>
              </a:rPr>
              <a:t>(</a:t>
            </a:r>
            <a:r>
              <a:rPr lang="en-US" altLang="zh-CN" sz="3600" dirty="0">
                <a:solidFill>
                  <a:srgbClr val="FFFF00"/>
                </a:solidFill>
              </a:rPr>
              <a:t>3)</a:t>
            </a:r>
            <a:r>
              <a:rPr lang="zh-CN" altLang="zh-CN" sz="3600" dirty="0">
                <a:solidFill>
                  <a:srgbClr val="FFFF00"/>
                </a:solidFill>
              </a:rPr>
              <a:t>将先后发生的事件混淆为因果关系 </a:t>
            </a:r>
            <a:endParaRPr lang="en-US" altLang="zh-CN" sz="3600" dirty="0" smtClean="0">
              <a:solidFill>
                <a:srgbClr val="FFFF00"/>
              </a:solidFill>
            </a:endParaRPr>
          </a:p>
          <a:p>
            <a:pPr marL="0" indent="0" algn="ctr"/>
            <a:r>
              <a:rPr lang="zh-CN" altLang="zh-CN" sz="3600" dirty="0" smtClean="0">
                <a:solidFill>
                  <a:srgbClr val="FFFF00"/>
                </a:solidFill>
              </a:rPr>
              <a:t>（</a:t>
            </a:r>
            <a:r>
              <a:rPr lang="en-US" altLang="zh-CN" sz="3600" dirty="0">
                <a:solidFill>
                  <a:srgbClr val="FFFF00"/>
                </a:solidFill>
              </a:rPr>
              <a:t>After this, therefore because of this</a:t>
            </a:r>
            <a:r>
              <a:rPr lang="zh-CN" altLang="zh-CN" sz="3600" dirty="0" smtClean="0">
                <a:solidFill>
                  <a:srgbClr val="FFFF00"/>
                </a:solidFill>
              </a:rPr>
              <a:t>）</a:t>
            </a:r>
            <a:endParaRPr lang="zh-CN" altLang="zh-CN" sz="3600" dirty="0">
              <a:solidFill>
                <a:srgbClr val="FFFF00"/>
              </a:solidFill>
            </a:endParaRPr>
          </a:p>
        </p:txBody>
      </p:sp>
    </p:spTree>
    <p:extLst>
      <p:ext uri="{BB962C8B-B14F-4D97-AF65-F5344CB8AC3E}">
        <p14:creationId xmlns:p14="http://schemas.microsoft.com/office/powerpoint/2010/main" val="200066844"/>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endParaRPr lang="en-US" altLang="zh-CN" sz="3600" dirty="0" smtClean="0">
              <a:solidFill>
                <a:srgbClr val="FFFF00"/>
              </a:solidFill>
            </a:endParaRPr>
          </a:p>
          <a:p>
            <a:endParaRPr lang="en-US" altLang="zh-CN" sz="3600" dirty="0">
              <a:solidFill>
                <a:srgbClr val="FFFF00"/>
              </a:solidFill>
            </a:endParaRPr>
          </a:p>
          <a:p>
            <a:r>
              <a:rPr lang="en-US" altLang="zh-CN" sz="3600" dirty="0" smtClean="0">
                <a:solidFill>
                  <a:srgbClr val="FFFF00"/>
                </a:solidFill>
              </a:rPr>
              <a:t>1.Evidence</a:t>
            </a:r>
            <a:r>
              <a:rPr lang="zh-CN" altLang="zh-CN" sz="3600" dirty="0">
                <a:solidFill>
                  <a:srgbClr val="FFFF00"/>
                </a:solidFill>
              </a:rPr>
              <a:t>的逻辑错误</a:t>
            </a:r>
          </a:p>
          <a:p>
            <a:endParaRPr lang="en-US" altLang="zh-CN" sz="3600" dirty="0" smtClean="0"/>
          </a:p>
          <a:p>
            <a:pPr marL="457200" indent="-457200">
              <a:buAutoNum type="arabicPeriod"/>
            </a:pPr>
            <a:r>
              <a:rPr lang="en-US" altLang="zh-CN" sz="3600" dirty="0" smtClean="0">
                <a:solidFill>
                  <a:srgbClr val="FFFF00"/>
                </a:solidFill>
              </a:rPr>
              <a:t>1 </a:t>
            </a:r>
            <a:r>
              <a:rPr lang="zh-CN" altLang="zh-CN" sz="3600" dirty="0" smtClean="0">
                <a:solidFill>
                  <a:srgbClr val="FFFF00"/>
                </a:solidFill>
              </a:rPr>
              <a:t>调查</a:t>
            </a:r>
            <a:r>
              <a:rPr lang="zh-CN" altLang="zh-CN" sz="3600" dirty="0">
                <a:solidFill>
                  <a:srgbClr val="FFFF00"/>
                </a:solidFill>
              </a:rPr>
              <a:t>类</a:t>
            </a:r>
            <a:r>
              <a:rPr lang="zh-CN" altLang="zh-CN" sz="3600" dirty="0" smtClean="0">
                <a:solidFill>
                  <a:srgbClr val="FFFF00"/>
                </a:solidFill>
              </a:rPr>
              <a:t>错误</a:t>
            </a:r>
            <a:endParaRPr lang="en-US" altLang="zh-CN" sz="3600" dirty="0" smtClean="0">
              <a:solidFill>
                <a:srgbClr val="FFFF00"/>
              </a:solidFill>
            </a:endParaRPr>
          </a:p>
        </p:txBody>
      </p:sp>
    </p:spTree>
    <p:extLst>
      <p:ext uri="{BB962C8B-B14F-4D97-AF65-F5344CB8AC3E}">
        <p14:creationId xmlns:p14="http://schemas.microsoft.com/office/powerpoint/2010/main" val="3230402946"/>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a:xfrm>
            <a:off x="0" y="0"/>
            <a:ext cx="9144000" cy="6858000"/>
          </a:xfrm>
        </p:spPr>
        <p:txBody>
          <a:bodyPr/>
          <a:lstStyle/>
          <a:p>
            <a:pPr marL="0" indent="0"/>
            <a:r>
              <a:rPr lang="en-US" altLang="zh-CN" sz="2700" dirty="0" smtClean="0"/>
              <a:t>71 "Traffic </a:t>
            </a:r>
            <a:r>
              <a:rPr lang="en-US" altLang="zh-CN" sz="2700" dirty="0"/>
              <a:t>here in </a:t>
            </a:r>
            <a:r>
              <a:rPr lang="en-US" altLang="zh-CN" sz="2700" dirty="0" err="1"/>
              <a:t>Waymarsh</a:t>
            </a:r>
            <a:r>
              <a:rPr lang="en-US" altLang="zh-CN" sz="2700" dirty="0"/>
              <a:t> is becoming a problem. Although just three years ago a state traffic survey showed that the typical driving commuter took 20 minutes to get to work, the commute now takes closer to 40 minutes, according to the survey just completed. Members of the town council already have suggested more road building to address the problem, but as well as being expensive, the new construction will surely disrupt some of our residential neighborhoods. It would be better to follow the example of the nearby city of </a:t>
            </a:r>
            <a:r>
              <a:rPr lang="en-US" altLang="zh-CN" sz="2700" dirty="0" err="1"/>
              <a:t>Garville</a:t>
            </a:r>
            <a:r>
              <a:rPr lang="en-US" altLang="zh-CN" sz="2700" dirty="0"/>
              <a:t>. Last year </a:t>
            </a:r>
            <a:r>
              <a:rPr lang="en-US" altLang="zh-CN" sz="2700" dirty="0" err="1"/>
              <a:t>Garville</a:t>
            </a:r>
            <a:r>
              <a:rPr lang="en-US" altLang="zh-CN" sz="2700" dirty="0"/>
              <a:t> implemented a policy that rewards people who share rides to work, giving them coupons for free gas. Pollution levels in </a:t>
            </a:r>
            <a:r>
              <a:rPr lang="en-US" altLang="zh-CN" sz="2700" dirty="0" err="1"/>
              <a:t>Garville</a:t>
            </a:r>
            <a:r>
              <a:rPr lang="en-US" altLang="zh-CN" sz="2700" dirty="0"/>
              <a:t> have dropped since the policy was implemented, and people from </a:t>
            </a:r>
            <a:r>
              <a:rPr lang="en-US" altLang="zh-CN" sz="2700" dirty="0" err="1"/>
              <a:t>Garville</a:t>
            </a:r>
            <a:r>
              <a:rPr lang="en-US" altLang="zh-CN" sz="2700" dirty="0"/>
              <a:t> tell me that commuting times have fallen considerably. There is no reason why a policy like </a:t>
            </a:r>
            <a:r>
              <a:rPr lang="en-US" altLang="zh-CN" sz="2700" dirty="0" err="1"/>
              <a:t>Garville's</a:t>
            </a:r>
            <a:r>
              <a:rPr lang="en-US" altLang="zh-CN" sz="2700" dirty="0"/>
              <a:t> shouldn't work equally well in </a:t>
            </a:r>
            <a:r>
              <a:rPr lang="en-US" altLang="zh-CN" sz="2700" dirty="0" err="1"/>
              <a:t>Waymarsh</a:t>
            </a:r>
            <a:r>
              <a:rPr lang="en-US" altLang="zh-CN" sz="2700" dirty="0"/>
              <a:t>."</a:t>
            </a:r>
            <a:endParaRPr lang="zh-CN" altLang="en-US" sz="2700" dirty="0"/>
          </a:p>
        </p:txBody>
      </p:sp>
    </p:spTree>
    <p:extLst>
      <p:ext uri="{BB962C8B-B14F-4D97-AF65-F5344CB8AC3E}">
        <p14:creationId xmlns:p14="http://schemas.microsoft.com/office/powerpoint/2010/main" val="1011969675"/>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28238" y="744761"/>
            <a:ext cx="2271776" cy="646331"/>
          </a:xfrm>
          <a:prstGeom prst="rect">
            <a:avLst/>
          </a:prstGeom>
          <a:noFill/>
        </p:spPr>
        <p:txBody>
          <a:bodyPr wrap="none" rtlCol="0">
            <a:spAutoFit/>
          </a:bodyPr>
          <a:lstStyle/>
          <a:p>
            <a:r>
              <a:rPr lang="en-US" altLang="zh-CN" sz="3600" dirty="0" smtClean="0">
                <a:solidFill>
                  <a:schemeClr val="bg1"/>
                </a:solidFill>
              </a:rPr>
              <a:t>pollution</a:t>
            </a:r>
            <a:r>
              <a:rPr lang="en-US" altLang="zh-CN" sz="3600" dirty="0">
                <a:solidFill>
                  <a:schemeClr val="bg1"/>
                </a:solidFill>
              </a:rPr>
              <a:t> ↓</a:t>
            </a:r>
            <a:endParaRPr lang="zh-CN" altLang="en-US" sz="3600" dirty="0">
              <a:solidFill>
                <a:schemeClr val="bg1"/>
              </a:solidFill>
            </a:endParaRPr>
          </a:p>
        </p:txBody>
      </p:sp>
      <p:sp>
        <p:nvSpPr>
          <p:cNvPr id="4" name="文本框 3"/>
          <p:cNvSpPr txBox="1"/>
          <p:nvPr/>
        </p:nvSpPr>
        <p:spPr>
          <a:xfrm>
            <a:off x="2399546" y="744761"/>
            <a:ext cx="6420926" cy="646331"/>
          </a:xfrm>
          <a:prstGeom prst="rect">
            <a:avLst/>
          </a:prstGeom>
          <a:noFill/>
        </p:spPr>
        <p:txBody>
          <a:bodyPr wrap="square" rtlCol="0">
            <a:spAutoFit/>
          </a:bodyPr>
          <a:lstStyle/>
          <a:p>
            <a:r>
              <a:rPr lang="en-US" altLang="zh-CN" sz="3600" dirty="0" smtClean="0">
                <a:solidFill>
                  <a:schemeClr val="bg1"/>
                </a:solidFill>
              </a:rPr>
              <a:t>&lt;- share rides/give free coupons</a:t>
            </a:r>
            <a:endParaRPr lang="zh-CN" altLang="en-US" sz="3600" dirty="0">
              <a:solidFill>
                <a:schemeClr val="bg1"/>
              </a:solidFill>
            </a:endParaRPr>
          </a:p>
        </p:txBody>
      </p:sp>
      <p:sp>
        <p:nvSpPr>
          <p:cNvPr id="6" name="文本框 5"/>
          <p:cNvSpPr txBox="1"/>
          <p:nvPr/>
        </p:nvSpPr>
        <p:spPr>
          <a:xfrm>
            <a:off x="2030236" y="1844824"/>
            <a:ext cx="5980420" cy="646331"/>
          </a:xfrm>
          <a:prstGeom prst="rect">
            <a:avLst/>
          </a:prstGeom>
          <a:noFill/>
        </p:spPr>
        <p:txBody>
          <a:bodyPr wrap="none" rtlCol="0">
            <a:spAutoFit/>
          </a:bodyPr>
          <a:lstStyle/>
          <a:p>
            <a:pPr marL="571500" indent="-571500">
              <a:buFont typeface="Wingdings" panose="05000000000000000000" pitchFamily="2" charset="2"/>
              <a:buChar char="ü"/>
            </a:pPr>
            <a:r>
              <a:rPr lang="en-US" altLang="zh-CN" sz="3600" dirty="0" smtClean="0">
                <a:solidFill>
                  <a:srgbClr val="FFFF00"/>
                </a:solidFill>
              </a:rPr>
              <a:t>chemical enterprise moved</a:t>
            </a:r>
            <a:endParaRPr lang="zh-CN" altLang="en-US" sz="3600" dirty="0">
              <a:solidFill>
                <a:srgbClr val="FFFF00"/>
              </a:solidFill>
            </a:endParaRPr>
          </a:p>
        </p:txBody>
      </p:sp>
      <p:sp>
        <p:nvSpPr>
          <p:cNvPr id="7" name="文本框 6"/>
          <p:cNvSpPr txBox="1"/>
          <p:nvPr/>
        </p:nvSpPr>
        <p:spPr>
          <a:xfrm>
            <a:off x="2051720" y="2852936"/>
            <a:ext cx="5537029" cy="1200329"/>
          </a:xfrm>
          <a:prstGeom prst="rect">
            <a:avLst/>
          </a:prstGeom>
          <a:noFill/>
        </p:spPr>
        <p:txBody>
          <a:bodyPr wrap="none" rtlCol="0">
            <a:spAutoFit/>
          </a:bodyPr>
          <a:lstStyle/>
          <a:p>
            <a:pPr marL="571500" indent="-571500">
              <a:buFont typeface="Wingdings" panose="05000000000000000000" pitchFamily="2" charset="2"/>
              <a:buChar char="ü"/>
            </a:pPr>
            <a:r>
              <a:rPr lang="en-US" altLang="zh-CN" sz="3600" dirty="0" smtClean="0">
                <a:solidFill>
                  <a:srgbClr val="FFFF00"/>
                </a:solidFill>
              </a:rPr>
              <a:t>new energy automobiles</a:t>
            </a:r>
          </a:p>
          <a:p>
            <a:r>
              <a:rPr lang="en-US" altLang="zh-CN" sz="3600" dirty="0">
                <a:solidFill>
                  <a:srgbClr val="FFFF00"/>
                </a:solidFill>
              </a:rPr>
              <a:t> </a:t>
            </a:r>
            <a:r>
              <a:rPr lang="en-US" altLang="zh-CN" sz="3600" dirty="0" smtClean="0">
                <a:solidFill>
                  <a:srgbClr val="FFFF00"/>
                </a:solidFill>
              </a:rPr>
              <a:t>     hybrid/pure electric</a:t>
            </a:r>
            <a:endParaRPr lang="zh-CN" altLang="en-US" sz="3600" dirty="0">
              <a:solidFill>
                <a:srgbClr val="FFFF00"/>
              </a:solidFill>
            </a:endParaRPr>
          </a:p>
        </p:txBody>
      </p:sp>
      <p:sp>
        <p:nvSpPr>
          <p:cNvPr id="10" name="矩形 9"/>
          <p:cNvSpPr/>
          <p:nvPr/>
        </p:nvSpPr>
        <p:spPr>
          <a:xfrm>
            <a:off x="8560186" y="713983"/>
            <a:ext cx="583814" cy="707886"/>
          </a:xfrm>
          <a:prstGeom prst="rect">
            <a:avLst/>
          </a:prstGeom>
        </p:spPr>
        <p:txBody>
          <a:bodyPr wrap="none">
            <a:spAutoFit/>
          </a:bodyPr>
          <a:lstStyle/>
          <a:p>
            <a:r>
              <a:rPr lang="en-US" altLang="zh-CN" sz="4000" dirty="0">
                <a:solidFill>
                  <a:srgbClr val="FF3399"/>
                </a:solidFill>
                <a:latin typeface="Arial Black" panose="020B0A04020102020204" pitchFamily="34" charset="0"/>
              </a:rPr>
              <a:t>X</a:t>
            </a:r>
            <a:endParaRPr lang="zh-CN" altLang="en-US" sz="4000" dirty="0">
              <a:latin typeface="Arial Black" panose="020B0A04020102020204" pitchFamily="34" charset="0"/>
            </a:endParaRPr>
          </a:p>
        </p:txBody>
      </p:sp>
    </p:spTree>
    <p:extLst>
      <p:ext uri="{BB962C8B-B14F-4D97-AF65-F5344CB8AC3E}">
        <p14:creationId xmlns:p14="http://schemas.microsoft.com/office/powerpoint/2010/main" val="2670116003"/>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6" grpId="0"/>
      <p:bldP spid="7" grpId="0"/>
      <p:bldP spid="10"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403648" y="1580795"/>
            <a:ext cx="6420926" cy="646331"/>
          </a:xfrm>
          <a:prstGeom prst="rect">
            <a:avLst/>
          </a:prstGeom>
          <a:noFill/>
        </p:spPr>
        <p:txBody>
          <a:bodyPr wrap="square" rtlCol="0">
            <a:spAutoFit/>
          </a:bodyPr>
          <a:lstStyle/>
          <a:p>
            <a:r>
              <a:rPr lang="en-US" altLang="zh-CN" sz="3600" dirty="0" smtClean="0">
                <a:solidFill>
                  <a:schemeClr val="bg1"/>
                </a:solidFill>
              </a:rPr>
              <a:t>&lt;- share rides/give free coupons</a:t>
            </a:r>
            <a:endParaRPr lang="zh-CN" altLang="en-US" sz="3600" dirty="0">
              <a:solidFill>
                <a:schemeClr val="bg1"/>
              </a:solidFill>
            </a:endParaRPr>
          </a:p>
        </p:txBody>
      </p:sp>
      <p:sp>
        <p:nvSpPr>
          <p:cNvPr id="9" name="文本框 8"/>
          <p:cNvSpPr txBox="1"/>
          <p:nvPr/>
        </p:nvSpPr>
        <p:spPr>
          <a:xfrm>
            <a:off x="1259632" y="476672"/>
            <a:ext cx="3742178" cy="646331"/>
          </a:xfrm>
          <a:prstGeom prst="rect">
            <a:avLst/>
          </a:prstGeom>
          <a:noFill/>
        </p:spPr>
        <p:txBody>
          <a:bodyPr wrap="none" rtlCol="0">
            <a:spAutoFit/>
          </a:bodyPr>
          <a:lstStyle/>
          <a:p>
            <a:r>
              <a:rPr lang="en-US" altLang="zh-CN" sz="3600" dirty="0">
                <a:solidFill>
                  <a:schemeClr val="bg1"/>
                </a:solidFill>
              </a:rPr>
              <a:t>commuting time ↓</a:t>
            </a:r>
            <a:endParaRPr lang="zh-CN" altLang="en-US" sz="3600" dirty="0">
              <a:solidFill>
                <a:schemeClr val="bg1"/>
              </a:solidFill>
            </a:endParaRPr>
          </a:p>
        </p:txBody>
      </p:sp>
      <p:sp>
        <p:nvSpPr>
          <p:cNvPr id="11" name="文本框 10"/>
          <p:cNvSpPr txBox="1"/>
          <p:nvPr/>
        </p:nvSpPr>
        <p:spPr>
          <a:xfrm>
            <a:off x="1382164" y="2684918"/>
            <a:ext cx="5691045" cy="646331"/>
          </a:xfrm>
          <a:prstGeom prst="rect">
            <a:avLst/>
          </a:prstGeom>
          <a:noFill/>
        </p:spPr>
        <p:txBody>
          <a:bodyPr wrap="none" rtlCol="0">
            <a:spAutoFit/>
          </a:bodyPr>
          <a:lstStyle/>
          <a:p>
            <a:pPr marL="571500" indent="-571500">
              <a:buFont typeface="Wingdings" panose="05000000000000000000" pitchFamily="2" charset="2"/>
              <a:buChar char="ü"/>
            </a:pPr>
            <a:r>
              <a:rPr lang="en-US" altLang="zh-CN" sz="3600" dirty="0" smtClean="0">
                <a:solidFill>
                  <a:srgbClr val="FFFF00"/>
                </a:solidFill>
              </a:rPr>
              <a:t>highway, subway finished</a:t>
            </a:r>
            <a:endParaRPr lang="zh-CN" altLang="en-US" sz="3600" dirty="0">
              <a:solidFill>
                <a:srgbClr val="FFFF00"/>
              </a:solidFill>
            </a:endParaRPr>
          </a:p>
        </p:txBody>
      </p:sp>
      <p:sp>
        <p:nvSpPr>
          <p:cNvPr id="12" name="文本框 11"/>
          <p:cNvSpPr txBox="1"/>
          <p:nvPr/>
        </p:nvSpPr>
        <p:spPr>
          <a:xfrm>
            <a:off x="1403648" y="3789040"/>
            <a:ext cx="5334922" cy="1200329"/>
          </a:xfrm>
          <a:prstGeom prst="rect">
            <a:avLst/>
          </a:prstGeom>
          <a:noFill/>
        </p:spPr>
        <p:txBody>
          <a:bodyPr wrap="none" rtlCol="0">
            <a:spAutoFit/>
          </a:bodyPr>
          <a:lstStyle/>
          <a:p>
            <a:pPr marL="571500" indent="-571500">
              <a:buFont typeface="Wingdings" panose="05000000000000000000" pitchFamily="2" charset="2"/>
              <a:buChar char="ü"/>
            </a:pPr>
            <a:r>
              <a:rPr lang="en-US" altLang="zh-CN" sz="3600" dirty="0" smtClean="0">
                <a:solidFill>
                  <a:srgbClr val="FFFF00"/>
                </a:solidFill>
              </a:rPr>
              <a:t>new guiding App, avoid</a:t>
            </a:r>
          </a:p>
          <a:p>
            <a:r>
              <a:rPr lang="en-US" altLang="zh-CN" sz="3600" dirty="0">
                <a:solidFill>
                  <a:srgbClr val="FFFF00"/>
                </a:solidFill>
              </a:rPr>
              <a:t> </a:t>
            </a:r>
            <a:r>
              <a:rPr lang="en-US" altLang="zh-CN" sz="3600" dirty="0" smtClean="0">
                <a:solidFill>
                  <a:srgbClr val="FFFF00"/>
                </a:solidFill>
              </a:rPr>
              <a:t>     congestion</a:t>
            </a:r>
            <a:endParaRPr lang="zh-CN" altLang="en-US" sz="3600" dirty="0">
              <a:solidFill>
                <a:srgbClr val="FFFF00"/>
              </a:solidFill>
            </a:endParaRPr>
          </a:p>
        </p:txBody>
      </p:sp>
      <p:sp>
        <p:nvSpPr>
          <p:cNvPr id="13" name="矩形 12"/>
          <p:cNvSpPr/>
          <p:nvPr/>
        </p:nvSpPr>
        <p:spPr>
          <a:xfrm>
            <a:off x="6372200" y="769060"/>
            <a:ext cx="583814" cy="707886"/>
          </a:xfrm>
          <a:prstGeom prst="rect">
            <a:avLst/>
          </a:prstGeom>
        </p:spPr>
        <p:txBody>
          <a:bodyPr wrap="none">
            <a:spAutoFit/>
          </a:bodyPr>
          <a:lstStyle/>
          <a:p>
            <a:r>
              <a:rPr lang="en-US" altLang="zh-CN" sz="4000" dirty="0">
                <a:solidFill>
                  <a:srgbClr val="FF3399"/>
                </a:solidFill>
                <a:latin typeface="Arial Black" panose="020B0A04020102020204" pitchFamily="34" charset="0"/>
              </a:rPr>
              <a:t>X</a:t>
            </a:r>
            <a:endParaRPr lang="zh-CN" altLang="en-US" sz="4000" dirty="0">
              <a:latin typeface="Arial Black" panose="020B0A04020102020204" pitchFamily="34" charset="0"/>
            </a:endParaRPr>
          </a:p>
        </p:txBody>
      </p:sp>
    </p:spTree>
    <p:extLst>
      <p:ext uri="{BB962C8B-B14F-4D97-AF65-F5344CB8AC3E}">
        <p14:creationId xmlns:p14="http://schemas.microsoft.com/office/powerpoint/2010/main" val="733385702"/>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9" grpId="0"/>
      <p:bldP spid="11" grpId="0"/>
      <p:bldP spid="12" grpId="0"/>
      <p:bldP spid="13"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a:xfrm>
            <a:off x="0" y="0"/>
            <a:ext cx="9144000" cy="6858000"/>
          </a:xfrm>
        </p:spPr>
        <p:txBody>
          <a:bodyPr/>
          <a:lstStyle/>
          <a:p>
            <a:pPr marL="0" indent="0" algn="ctr"/>
            <a:r>
              <a:rPr lang="en-US" altLang="zh-CN" sz="2700" dirty="0" smtClean="0">
                <a:solidFill>
                  <a:srgbClr val="FFFF00"/>
                </a:solidFill>
              </a:rPr>
              <a:t>Sample</a:t>
            </a:r>
          </a:p>
          <a:p>
            <a:pPr marL="0" indent="0"/>
            <a:r>
              <a:rPr lang="en-US" altLang="zh-CN" sz="2700" dirty="0" smtClean="0"/>
              <a:t>The author assumes that the policy that rewards people who shares rides to work and gives coupons is responsible for the drop of pollution levels and smoother traffic basing on the mere fact that the benefits occurred after the policy was implemented. However, the sequence of the two events does not sufficiently prove that the former caused the later one. Many other factors can make this happen. </a:t>
            </a:r>
            <a:r>
              <a:rPr lang="en-US" altLang="zh-CN" sz="2700" dirty="0" smtClean="0">
                <a:solidFill>
                  <a:srgbClr val="FFFF00"/>
                </a:solidFill>
              </a:rPr>
              <a:t>For example, chemical </a:t>
            </a:r>
            <a:r>
              <a:rPr lang="en-US" altLang="zh-CN" sz="2700" dirty="0">
                <a:solidFill>
                  <a:srgbClr val="FFFF00"/>
                </a:solidFill>
              </a:rPr>
              <a:t>enterprises </a:t>
            </a:r>
            <a:r>
              <a:rPr lang="en-US" altLang="zh-CN" sz="2700" dirty="0" smtClean="0">
                <a:solidFill>
                  <a:srgbClr val="FFFF00"/>
                </a:solidFill>
              </a:rPr>
              <a:t>happened to move out of </a:t>
            </a:r>
            <a:r>
              <a:rPr lang="en-US" altLang="zh-CN" sz="2700" dirty="0" err="1" smtClean="0">
                <a:solidFill>
                  <a:srgbClr val="FFFF00"/>
                </a:solidFill>
              </a:rPr>
              <a:t>Garveille</a:t>
            </a:r>
            <a:r>
              <a:rPr lang="en-US" altLang="zh-CN" sz="2700" dirty="0" smtClean="0">
                <a:solidFill>
                  <a:srgbClr val="FFFF00"/>
                </a:solidFill>
              </a:rPr>
              <a:t>, greatly reducing pollution. Besides, the government might encourage to replace with electric vehicle. It is also possible that newly built highway or subway significantly reduced the congested traffic flow in the past. </a:t>
            </a:r>
            <a:r>
              <a:rPr lang="en-US" altLang="zh-CN" sz="2700" dirty="0" smtClean="0"/>
              <a:t>Without ruling out these possible scenarios, the author could not establish a causal relationship between the implementation of the policy and the drop of pollution levels and local traffic.</a:t>
            </a:r>
            <a:endParaRPr lang="zh-CN" altLang="en-US" sz="2700" dirty="0"/>
          </a:p>
        </p:txBody>
      </p:sp>
    </p:spTree>
    <p:extLst>
      <p:ext uri="{BB962C8B-B14F-4D97-AF65-F5344CB8AC3E}">
        <p14:creationId xmlns:p14="http://schemas.microsoft.com/office/powerpoint/2010/main" val="3856302296"/>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pPr marL="0" indent="0" algn="ctr"/>
            <a:endParaRPr lang="en-US" altLang="zh-CN" sz="3600" dirty="0" smtClean="0">
              <a:solidFill>
                <a:srgbClr val="FFFF00"/>
              </a:solidFill>
            </a:endParaRPr>
          </a:p>
          <a:p>
            <a:pPr marL="0" indent="0" algn="ctr"/>
            <a:endParaRPr lang="en-US" altLang="zh-CN" sz="3600" dirty="0">
              <a:solidFill>
                <a:srgbClr val="FFFF00"/>
              </a:solidFill>
            </a:endParaRPr>
          </a:p>
          <a:p>
            <a:pPr marL="0" indent="0" algn="ctr"/>
            <a:endParaRPr lang="en-US" altLang="zh-CN" sz="3600" dirty="0">
              <a:solidFill>
                <a:srgbClr val="FFFF00"/>
              </a:solidFill>
            </a:endParaRPr>
          </a:p>
          <a:p>
            <a:pPr marL="0" indent="0" algn="ctr"/>
            <a:r>
              <a:rPr lang="en-US" altLang="zh-CN" sz="3600" dirty="0" smtClean="0">
                <a:solidFill>
                  <a:srgbClr val="FFFF00"/>
                </a:solidFill>
              </a:rPr>
              <a:t>2.6 </a:t>
            </a:r>
            <a:r>
              <a:rPr lang="zh-CN" altLang="zh-CN" sz="3600" dirty="0" smtClean="0">
                <a:solidFill>
                  <a:srgbClr val="FFFF00"/>
                </a:solidFill>
              </a:rPr>
              <a:t>没有权衡正负得失</a:t>
            </a:r>
            <a:endParaRPr lang="en-US" altLang="zh-CN" sz="3600" dirty="0" smtClean="0">
              <a:solidFill>
                <a:srgbClr val="FFFF00"/>
              </a:solidFill>
            </a:endParaRPr>
          </a:p>
          <a:p>
            <a:pPr marL="0" indent="0" algn="ctr"/>
            <a:r>
              <a:rPr lang="en-US" altLang="zh-CN" sz="3600" dirty="0" smtClean="0">
                <a:solidFill>
                  <a:srgbClr val="FFFF00"/>
                </a:solidFill>
              </a:rPr>
              <a:t>(Failing to weigh the pros and cons thoroughly)</a:t>
            </a:r>
            <a:endParaRPr lang="zh-CN" altLang="zh-CN" sz="3600" dirty="0" smtClean="0">
              <a:solidFill>
                <a:srgbClr val="FFFF00"/>
              </a:solidFill>
            </a:endParaRPr>
          </a:p>
        </p:txBody>
      </p:sp>
    </p:spTree>
    <p:extLst>
      <p:ext uri="{BB962C8B-B14F-4D97-AF65-F5344CB8AC3E}">
        <p14:creationId xmlns:p14="http://schemas.microsoft.com/office/powerpoint/2010/main" val="3818857187"/>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a:xfrm>
            <a:off x="0" y="0"/>
            <a:ext cx="9144000" cy="6858000"/>
          </a:xfrm>
        </p:spPr>
        <p:txBody>
          <a:bodyPr/>
          <a:lstStyle/>
          <a:p>
            <a:pPr marL="0" indent="0"/>
            <a:r>
              <a:rPr lang="en-US" altLang="zh-CN" sz="3600" dirty="0" smtClean="0"/>
              <a:t>75 "</a:t>
            </a:r>
            <a:r>
              <a:rPr lang="en-US" altLang="zh-CN" sz="3600" dirty="0"/>
              <a:t>The department of agriculture in Batavia reports that the number of dairy farms throughout the country is now 25 percent greater than it was 10 years ago. During this same time period, however, the price of milk at the local </a:t>
            </a:r>
            <a:r>
              <a:rPr lang="en-US" altLang="zh-CN" sz="3600" dirty="0" err="1"/>
              <a:t>Excello</a:t>
            </a:r>
            <a:r>
              <a:rPr lang="en-US" altLang="zh-CN" sz="3600" dirty="0"/>
              <a:t> Food Market has increased from $1.50 to over $3.00 per gallon. To prevent farmers from continuing to receive excessive profits on an apparently increased supply of milk, the Batavia government should begin to regulate retail milk prices. Such regulation is necessary to ensure fair prices for consumers."</a:t>
            </a:r>
            <a:endParaRPr lang="zh-CN" altLang="en-US" sz="3600" dirty="0"/>
          </a:p>
        </p:txBody>
      </p:sp>
    </p:spTree>
    <p:extLst>
      <p:ext uri="{BB962C8B-B14F-4D97-AF65-F5344CB8AC3E}">
        <p14:creationId xmlns:p14="http://schemas.microsoft.com/office/powerpoint/2010/main" val="1023342494"/>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2403" y="1513587"/>
            <a:ext cx="6420926" cy="646331"/>
          </a:xfrm>
          <a:prstGeom prst="rect">
            <a:avLst/>
          </a:prstGeom>
          <a:noFill/>
        </p:spPr>
        <p:txBody>
          <a:bodyPr wrap="square" rtlCol="0">
            <a:spAutoFit/>
          </a:bodyPr>
          <a:lstStyle/>
          <a:p>
            <a:pPr marL="571500" indent="-571500">
              <a:buFont typeface="Wingdings" panose="05000000000000000000" pitchFamily="2" charset="2"/>
              <a:buChar char="Ø"/>
            </a:pPr>
            <a:r>
              <a:rPr lang="en-US" altLang="zh-CN" sz="3600" dirty="0" smtClean="0">
                <a:solidFill>
                  <a:schemeClr val="bg1"/>
                </a:solidFill>
              </a:rPr>
              <a:t>dampen farmers’ initiatives</a:t>
            </a:r>
            <a:endParaRPr lang="zh-CN" altLang="en-US" sz="3600" dirty="0">
              <a:solidFill>
                <a:schemeClr val="bg1"/>
              </a:solidFill>
            </a:endParaRPr>
          </a:p>
        </p:txBody>
      </p:sp>
      <p:sp>
        <p:nvSpPr>
          <p:cNvPr id="9" name="文本框 8"/>
          <p:cNvSpPr txBox="1"/>
          <p:nvPr/>
        </p:nvSpPr>
        <p:spPr>
          <a:xfrm>
            <a:off x="-12403" y="476672"/>
            <a:ext cx="2615524" cy="646331"/>
          </a:xfrm>
          <a:prstGeom prst="rect">
            <a:avLst/>
          </a:prstGeom>
          <a:noFill/>
        </p:spPr>
        <p:txBody>
          <a:bodyPr wrap="none" rtlCol="0">
            <a:spAutoFit/>
          </a:bodyPr>
          <a:lstStyle/>
          <a:p>
            <a:pPr marL="571500" indent="-571500">
              <a:buFont typeface="Wingdings" panose="05000000000000000000" pitchFamily="2" charset="2"/>
              <a:buChar char="Ø"/>
            </a:pPr>
            <a:r>
              <a:rPr lang="en-US" altLang="zh-CN" sz="3600" dirty="0" smtClean="0">
                <a:solidFill>
                  <a:schemeClr val="bg1"/>
                </a:solidFill>
              </a:rPr>
              <a:t>fair prices</a:t>
            </a:r>
            <a:endParaRPr lang="zh-CN" altLang="en-US" sz="3600" dirty="0">
              <a:solidFill>
                <a:schemeClr val="bg1"/>
              </a:solidFill>
            </a:endParaRPr>
          </a:p>
        </p:txBody>
      </p:sp>
      <p:sp>
        <p:nvSpPr>
          <p:cNvPr id="11" name="文本框 10"/>
          <p:cNvSpPr txBox="1"/>
          <p:nvPr/>
        </p:nvSpPr>
        <p:spPr>
          <a:xfrm>
            <a:off x="-12403" y="2550502"/>
            <a:ext cx="8855822" cy="646331"/>
          </a:xfrm>
          <a:prstGeom prst="rect">
            <a:avLst/>
          </a:prstGeom>
          <a:noFill/>
        </p:spPr>
        <p:txBody>
          <a:bodyPr wrap="none" rtlCol="0">
            <a:spAutoFit/>
          </a:bodyPr>
          <a:lstStyle/>
          <a:p>
            <a:pPr marL="571500" indent="-571500">
              <a:buFont typeface="Wingdings" panose="05000000000000000000" pitchFamily="2" charset="2"/>
              <a:buChar char="Ø"/>
            </a:pPr>
            <a:r>
              <a:rPr lang="en-US" altLang="zh-CN" sz="3600" dirty="0" smtClean="0">
                <a:solidFill>
                  <a:schemeClr val="bg1"/>
                </a:solidFill>
              </a:rPr>
              <a:t>reduce scale(cows), invest in new business</a:t>
            </a:r>
            <a:endParaRPr lang="zh-CN" altLang="en-US" sz="3600" dirty="0">
              <a:solidFill>
                <a:schemeClr val="bg1"/>
              </a:solidFill>
            </a:endParaRPr>
          </a:p>
        </p:txBody>
      </p:sp>
      <p:sp>
        <p:nvSpPr>
          <p:cNvPr id="12" name="文本框 11"/>
          <p:cNvSpPr txBox="1"/>
          <p:nvPr/>
        </p:nvSpPr>
        <p:spPr>
          <a:xfrm>
            <a:off x="-12403" y="3587417"/>
            <a:ext cx="3198311" cy="646331"/>
          </a:xfrm>
          <a:prstGeom prst="rect">
            <a:avLst/>
          </a:prstGeom>
          <a:noFill/>
        </p:spPr>
        <p:txBody>
          <a:bodyPr wrap="none" rtlCol="0">
            <a:spAutoFit/>
          </a:bodyPr>
          <a:lstStyle/>
          <a:p>
            <a:pPr marL="571500" indent="-571500">
              <a:buFont typeface="Wingdings" panose="05000000000000000000" pitchFamily="2" charset="2"/>
              <a:buChar char="Ø"/>
            </a:pPr>
            <a:r>
              <a:rPr lang="en-US" altLang="zh-CN" sz="3600" dirty="0">
                <a:solidFill>
                  <a:schemeClr val="bg1"/>
                </a:solidFill>
              </a:rPr>
              <a:t>milk supply↓</a:t>
            </a:r>
            <a:endParaRPr lang="zh-CN" altLang="en-US" sz="3600" dirty="0">
              <a:solidFill>
                <a:schemeClr val="bg1"/>
              </a:solidFill>
            </a:endParaRPr>
          </a:p>
        </p:txBody>
      </p:sp>
      <p:sp>
        <p:nvSpPr>
          <p:cNvPr id="7" name="文本框 6"/>
          <p:cNvSpPr txBox="1"/>
          <p:nvPr/>
        </p:nvSpPr>
        <p:spPr>
          <a:xfrm>
            <a:off x="-12403" y="4624332"/>
            <a:ext cx="6754734" cy="646331"/>
          </a:xfrm>
          <a:prstGeom prst="rect">
            <a:avLst/>
          </a:prstGeom>
          <a:noFill/>
        </p:spPr>
        <p:txBody>
          <a:bodyPr wrap="none" rtlCol="0">
            <a:spAutoFit/>
          </a:bodyPr>
          <a:lstStyle/>
          <a:p>
            <a:pPr marL="571500" indent="-571500">
              <a:buFont typeface="Wingdings" panose="05000000000000000000" pitchFamily="2" charset="2"/>
              <a:buChar char="Ø"/>
            </a:pPr>
            <a:r>
              <a:rPr lang="en-US" altLang="zh-CN" sz="3600" dirty="0" smtClean="0">
                <a:solidFill>
                  <a:schemeClr val="bg1"/>
                </a:solidFill>
              </a:rPr>
              <a:t>out of stock in the supermarket</a:t>
            </a:r>
            <a:endParaRPr lang="zh-CN" altLang="en-US" sz="3600" dirty="0">
              <a:solidFill>
                <a:schemeClr val="bg1"/>
              </a:solidFill>
            </a:endParaRPr>
          </a:p>
        </p:txBody>
      </p:sp>
      <p:sp>
        <p:nvSpPr>
          <p:cNvPr id="8" name="文本框 7"/>
          <p:cNvSpPr txBox="1"/>
          <p:nvPr/>
        </p:nvSpPr>
        <p:spPr>
          <a:xfrm>
            <a:off x="-12403" y="5661248"/>
            <a:ext cx="7761997" cy="646331"/>
          </a:xfrm>
          <a:prstGeom prst="rect">
            <a:avLst/>
          </a:prstGeom>
          <a:noFill/>
        </p:spPr>
        <p:txBody>
          <a:bodyPr wrap="none" rtlCol="0">
            <a:spAutoFit/>
          </a:bodyPr>
          <a:lstStyle/>
          <a:p>
            <a:pPr marL="571500" indent="-571500">
              <a:buFont typeface="Wingdings" panose="05000000000000000000" pitchFamily="2" charset="2"/>
              <a:buChar char="Ø"/>
            </a:pPr>
            <a:r>
              <a:rPr lang="en-US" altLang="zh-CN" sz="3600" dirty="0" smtClean="0">
                <a:solidFill>
                  <a:schemeClr val="bg1"/>
                </a:solidFill>
              </a:rPr>
              <a:t>higher price(only the rich can afford)</a:t>
            </a:r>
            <a:endParaRPr lang="zh-CN" altLang="en-US" sz="3600" dirty="0">
              <a:solidFill>
                <a:schemeClr val="bg1"/>
              </a:solidFill>
            </a:endParaRPr>
          </a:p>
        </p:txBody>
      </p:sp>
      <p:sp>
        <p:nvSpPr>
          <p:cNvPr id="2" name="下箭头 1"/>
          <p:cNvSpPr/>
          <p:nvPr/>
        </p:nvSpPr>
        <p:spPr>
          <a:xfrm>
            <a:off x="1475656" y="994259"/>
            <a:ext cx="288032" cy="648072"/>
          </a:xfrm>
          <a:prstGeom prst="down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下箭头 9"/>
          <p:cNvSpPr/>
          <p:nvPr/>
        </p:nvSpPr>
        <p:spPr>
          <a:xfrm>
            <a:off x="1475656" y="2044587"/>
            <a:ext cx="288032" cy="648072"/>
          </a:xfrm>
          <a:prstGeom prst="down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下箭头 13"/>
          <p:cNvSpPr/>
          <p:nvPr/>
        </p:nvSpPr>
        <p:spPr>
          <a:xfrm>
            <a:off x="1475656" y="3068089"/>
            <a:ext cx="288032" cy="648072"/>
          </a:xfrm>
          <a:prstGeom prst="down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下箭头 14"/>
          <p:cNvSpPr/>
          <p:nvPr/>
        </p:nvSpPr>
        <p:spPr>
          <a:xfrm>
            <a:off x="1475656" y="4120158"/>
            <a:ext cx="288032" cy="648072"/>
          </a:xfrm>
          <a:prstGeom prst="down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下箭头 15"/>
          <p:cNvSpPr/>
          <p:nvPr/>
        </p:nvSpPr>
        <p:spPr>
          <a:xfrm>
            <a:off x="1475656" y="5141920"/>
            <a:ext cx="288032" cy="648072"/>
          </a:xfrm>
          <a:prstGeom prst="down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885435457"/>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9" grpId="0"/>
      <p:bldP spid="11" grpId="0"/>
      <p:bldP spid="12" grpId="0"/>
      <p:bldP spid="7" grpId="0"/>
      <p:bldP spid="8" grpId="0"/>
      <p:bldP spid="2" grpId="0" animBg="1"/>
      <p:bldP spid="10" grpId="0" animBg="1"/>
      <p:bldP spid="14" grpId="0" animBg="1"/>
      <p:bldP spid="15" grpId="0" animBg="1"/>
      <p:bldP spid="16"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a:xfrm>
            <a:off x="0" y="0"/>
            <a:ext cx="9144000" cy="6858000"/>
          </a:xfrm>
        </p:spPr>
        <p:txBody>
          <a:bodyPr/>
          <a:lstStyle/>
          <a:p>
            <a:pPr marL="0" indent="0" algn="ctr"/>
            <a:r>
              <a:rPr lang="en-US" altLang="zh-CN" sz="2700" dirty="0" smtClean="0">
                <a:solidFill>
                  <a:srgbClr val="FFFF00"/>
                </a:solidFill>
              </a:rPr>
              <a:t>Sample</a:t>
            </a:r>
          </a:p>
          <a:p>
            <a:pPr marL="0" indent="0"/>
            <a:r>
              <a:rPr lang="en-US" altLang="zh-CN" sz="2700" dirty="0" smtClean="0"/>
              <a:t>In claiming that the B government should begin to regulate retail milk pries, the author needs to do comprehensive research on both positive and negative effects of the proposal. Although the proposal could maintain the milk prices to a certain degree, this may actually bring about more harmful effects. </a:t>
            </a:r>
            <a:r>
              <a:rPr lang="en-US" altLang="zh-CN" sz="2700" dirty="0" smtClean="0">
                <a:solidFill>
                  <a:srgbClr val="FFFF00"/>
                </a:solidFill>
              </a:rPr>
              <a:t>It is entirely possible that this policy will dampen farmers’ initiative to run dairy farms. Therefore, they will start to greatly reduce the number of cows and utilize the saved funding to develop new business area. But the supply of milk will drop tremendously while citizens’ demand remain the same. </a:t>
            </a:r>
            <a:r>
              <a:rPr lang="en-US" altLang="zh-CN" sz="2700" dirty="0" smtClean="0"/>
              <a:t>This will make citizens pay more money to buy milk. Making only wealthy people can afford milk, and this will introduce more complicated social instability. Under such scenario, adopting the author’s proposal would harm, rather than benefit local residents.</a:t>
            </a:r>
            <a:endParaRPr lang="zh-CN" altLang="en-US" sz="2700" dirty="0"/>
          </a:p>
        </p:txBody>
      </p:sp>
    </p:spTree>
    <p:extLst>
      <p:ext uri="{BB962C8B-B14F-4D97-AF65-F5344CB8AC3E}">
        <p14:creationId xmlns:p14="http://schemas.microsoft.com/office/powerpoint/2010/main" val="2511903699"/>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pPr marL="0" indent="0" algn="ctr"/>
            <a:endParaRPr lang="en-US" altLang="zh-CN" sz="3600" dirty="0" smtClean="0">
              <a:solidFill>
                <a:srgbClr val="FFFF00"/>
              </a:solidFill>
            </a:endParaRPr>
          </a:p>
          <a:p>
            <a:pPr marL="0" indent="0" algn="ctr"/>
            <a:endParaRPr lang="en-US" altLang="zh-CN" sz="3600" dirty="0">
              <a:solidFill>
                <a:srgbClr val="FFFF00"/>
              </a:solidFill>
            </a:endParaRPr>
          </a:p>
          <a:p>
            <a:pPr marL="0" indent="0" algn="ctr"/>
            <a:endParaRPr lang="en-US" altLang="zh-CN" sz="3600" dirty="0" smtClean="0">
              <a:solidFill>
                <a:srgbClr val="FFFF00"/>
              </a:solidFill>
            </a:endParaRPr>
          </a:p>
          <a:p>
            <a:pPr marL="0" indent="0" algn="ctr"/>
            <a:endParaRPr lang="en-US" altLang="zh-CN" sz="3600" dirty="0">
              <a:solidFill>
                <a:srgbClr val="FFFF00"/>
              </a:solidFill>
            </a:endParaRPr>
          </a:p>
          <a:p>
            <a:pPr marL="0" indent="0" algn="ctr"/>
            <a:r>
              <a:rPr lang="en-US" altLang="zh-CN" sz="3600" dirty="0" smtClean="0">
                <a:solidFill>
                  <a:srgbClr val="FFFF00"/>
                </a:solidFill>
              </a:rPr>
              <a:t>2.7 </a:t>
            </a:r>
            <a:r>
              <a:rPr lang="zh-CN" altLang="en-US" sz="3600" dirty="0">
                <a:solidFill>
                  <a:srgbClr val="FFFF00"/>
                </a:solidFill>
              </a:rPr>
              <a:t>非此即彼问题</a:t>
            </a:r>
            <a:r>
              <a:rPr lang="en-US" altLang="zh-CN" sz="3600" dirty="0">
                <a:solidFill>
                  <a:srgbClr val="FFFF00"/>
                </a:solidFill>
              </a:rPr>
              <a:t>(False dilemma</a:t>
            </a:r>
            <a:r>
              <a:rPr lang="en-US" altLang="zh-CN" sz="3600" dirty="0" smtClean="0">
                <a:solidFill>
                  <a:srgbClr val="FFFF00"/>
                </a:solidFill>
              </a:rPr>
              <a:t>)</a:t>
            </a:r>
            <a:endParaRPr lang="zh-CN" altLang="en-US" sz="3600" dirty="0"/>
          </a:p>
        </p:txBody>
      </p:sp>
    </p:spTree>
    <p:extLst>
      <p:ext uri="{BB962C8B-B14F-4D97-AF65-F5344CB8AC3E}">
        <p14:creationId xmlns:p14="http://schemas.microsoft.com/office/powerpoint/2010/main" val="731992267"/>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a:xfrm>
            <a:off x="0" y="0"/>
            <a:ext cx="9144000" cy="6858000"/>
          </a:xfrm>
        </p:spPr>
        <p:txBody>
          <a:bodyPr/>
          <a:lstStyle/>
          <a:p>
            <a:pPr marL="0" indent="0"/>
            <a:r>
              <a:rPr lang="en-US" altLang="zh-CN" sz="3000" dirty="0" smtClean="0"/>
              <a:t>133 "Butter </a:t>
            </a:r>
            <a:r>
              <a:rPr lang="en-US" altLang="zh-CN" sz="3000" dirty="0"/>
              <a:t>has now been replaced by margarine in Happy Pancake House restaurants throughout the southwestern United States. Only about 2 percent of customers have complained, indicating that an average of 98 people out of 100 are happy with the change. Furthermore, many servers have reported that a number of customers who ask for butter do not complain when they are given margarine instead. Clearly, either these customers cannot distinguish butter from margarine or they use the term 'butter' to refer to either butter or margarine. Thus, to avoid the expense of purchasing butter and to increase profitability, the Happy Pancake House should extend this cost-saving change to its restaurants in the southeast and northeast as well."</a:t>
            </a:r>
            <a:endParaRPr lang="zh-CN" altLang="en-US" sz="3000" dirty="0"/>
          </a:p>
        </p:txBody>
      </p:sp>
    </p:spTree>
    <p:extLst>
      <p:ext uri="{BB962C8B-B14F-4D97-AF65-F5344CB8AC3E}">
        <p14:creationId xmlns:p14="http://schemas.microsoft.com/office/powerpoint/2010/main" val="1771042985"/>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pPr marL="457200" indent="-457200" algn="ctr">
              <a:buAutoNum type="arabicPeriod"/>
            </a:pPr>
            <a:endParaRPr lang="en-US" altLang="zh-CN" sz="3600" dirty="0" smtClean="0"/>
          </a:p>
          <a:p>
            <a:pPr marL="457200" indent="-457200" algn="ctr">
              <a:buAutoNum type="arabicPeriod"/>
            </a:pPr>
            <a:endParaRPr lang="en-US" altLang="zh-CN" sz="3600" dirty="0"/>
          </a:p>
          <a:p>
            <a:pPr marL="457200" indent="-457200" algn="ctr">
              <a:buAutoNum type="arabicPeriod"/>
            </a:pPr>
            <a:endParaRPr lang="en-US" altLang="zh-CN" sz="3600" dirty="0" smtClean="0"/>
          </a:p>
          <a:p>
            <a:pPr marL="0" indent="0" algn="ctr"/>
            <a:endParaRPr lang="en-US" altLang="zh-CN" sz="3600" dirty="0"/>
          </a:p>
          <a:p>
            <a:pPr algn="ctr"/>
            <a:r>
              <a:rPr lang="zh-CN" altLang="zh-CN" sz="3600" dirty="0">
                <a:solidFill>
                  <a:srgbClr val="FFFF00"/>
                </a:solidFill>
              </a:rPr>
              <a:t>（</a:t>
            </a:r>
            <a:r>
              <a:rPr lang="en-US" altLang="zh-CN" sz="3600" dirty="0">
                <a:solidFill>
                  <a:srgbClr val="FFFF00"/>
                </a:solidFill>
              </a:rPr>
              <a:t>1</a:t>
            </a:r>
            <a:r>
              <a:rPr lang="zh-CN" altLang="zh-CN" sz="3600" dirty="0">
                <a:solidFill>
                  <a:srgbClr val="FFFF00"/>
                </a:solidFill>
              </a:rPr>
              <a:t>） 选择性</a:t>
            </a:r>
            <a:r>
              <a:rPr lang="zh-CN" altLang="zh-CN" sz="3600" dirty="0" smtClean="0">
                <a:solidFill>
                  <a:srgbClr val="FFFF00"/>
                </a:solidFill>
              </a:rPr>
              <a:t>样本</a:t>
            </a:r>
            <a:endParaRPr lang="zh-CN" altLang="en-US" sz="3600" dirty="0"/>
          </a:p>
          <a:p>
            <a:pPr algn="ctr"/>
            <a:endParaRPr lang="zh-CN" altLang="en-US" sz="3600" dirty="0"/>
          </a:p>
        </p:txBody>
      </p:sp>
    </p:spTree>
    <p:extLst>
      <p:ext uri="{BB962C8B-B14F-4D97-AF65-F5344CB8AC3E}">
        <p14:creationId xmlns:p14="http://schemas.microsoft.com/office/powerpoint/2010/main" val="264410647"/>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443147" y="1140523"/>
            <a:ext cx="1313180" cy="646331"/>
          </a:xfrm>
          <a:prstGeom prst="rect">
            <a:avLst/>
          </a:prstGeom>
          <a:noFill/>
        </p:spPr>
        <p:txBody>
          <a:bodyPr wrap="none" rtlCol="0">
            <a:spAutoFit/>
          </a:bodyPr>
          <a:lstStyle/>
          <a:p>
            <a:r>
              <a:rPr lang="en-US" altLang="zh-CN" sz="3600" dirty="0" smtClean="0">
                <a:solidFill>
                  <a:schemeClr val="bg1"/>
                </a:solidFill>
              </a:rPr>
              <a:t>either</a:t>
            </a:r>
            <a:endParaRPr lang="zh-CN" altLang="en-US" sz="3600" dirty="0">
              <a:solidFill>
                <a:schemeClr val="bg1"/>
              </a:solidFill>
            </a:endParaRPr>
          </a:p>
        </p:txBody>
      </p:sp>
      <p:sp>
        <p:nvSpPr>
          <p:cNvPr id="4" name="文本框 3"/>
          <p:cNvSpPr txBox="1"/>
          <p:nvPr/>
        </p:nvSpPr>
        <p:spPr>
          <a:xfrm>
            <a:off x="2570219" y="1140523"/>
            <a:ext cx="864096" cy="646331"/>
          </a:xfrm>
          <a:prstGeom prst="rect">
            <a:avLst/>
          </a:prstGeom>
          <a:noFill/>
        </p:spPr>
        <p:txBody>
          <a:bodyPr wrap="square" rtlCol="0">
            <a:spAutoFit/>
          </a:bodyPr>
          <a:lstStyle/>
          <a:p>
            <a:r>
              <a:rPr lang="en-US" altLang="zh-CN" sz="3600" dirty="0" smtClean="0">
                <a:solidFill>
                  <a:schemeClr val="bg1"/>
                </a:solidFill>
              </a:rPr>
              <a:t>2% </a:t>
            </a:r>
            <a:endParaRPr lang="zh-CN" altLang="en-US" sz="3600" dirty="0">
              <a:solidFill>
                <a:schemeClr val="bg1"/>
              </a:solidFill>
            </a:endParaRPr>
          </a:p>
        </p:txBody>
      </p:sp>
      <p:sp>
        <p:nvSpPr>
          <p:cNvPr id="6" name="文本框 5"/>
          <p:cNvSpPr txBox="1"/>
          <p:nvPr/>
        </p:nvSpPr>
        <p:spPr>
          <a:xfrm>
            <a:off x="443147" y="1930897"/>
            <a:ext cx="686406" cy="646331"/>
          </a:xfrm>
          <a:prstGeom prst="rect">
            <a:avLst/>
          </a:prstGeom>
          <a:noFill/>
        </p:spPr>
        <p:txBody>
          <a:bodyPr wrap="none" rtlCol="0">
            <a:spAutoFit/>
          </a:bodyPr>
          <a:lstStyle/>
          <a:p>
            <a:r>
              <a:rPr lang="en-US" altLang="zh-CN" sz="3600" dirty="0" smtClean="0">
                <a:solidFill>
                  <a:schemeClr val="bg1"/>
                </a:solidFill>
              </a:rPr>
              <a:t>or </a:t>
            </a:r>
            <a:endParaRPr lang="zh-CN" altLang="en-US" sz="3600" dirty="0">
              <a:solidFill>
                <a:schemeClr val="bg1"/>
              </a:solidFill>
            </a:endParaRPr>
          </a:p>
        </p:txBody>
      </p:sp>
      <p:sp>
        <p:nvSpPr>
          <p:cNvPr id="7" name="文本框 6"/>
          <p:cNvSpPr txBox="1"/>
          <p:nvPr/>
        </p:nvSpPr>
        <p:spPr>
          <a:xfrm>
            <a:off x="2570219" y="1930897"/>
            <a:ext cx="2342308" cy="646331"/>
          </a:xfrm>
          <a:prstGeom prst="rect">
            <a:avLst/>
          </a:prstGeom>
          <a:noFill/>
        </p:spPr>
        <p:txBody>
          <a:bodyPr wrap="none" rtlCol="0">
            <a:spAutoFit/>
          </a:bodyPr>
          <a:lstStyle/>
          <a:p>
            <a:r>
              <a:rPr lang="en-US" altLang="zh-CN" sz="3600" dirty="0" smtClean="0">
                <a:solidFill>
                  <a:schemeClr val="bg1"/>
                </a:solidFill>
              </a:rPr>
              <a:t>98% happy</a:t>
            </a:r>
            <a:endParaRPr lang="zh-CN" altLang="en-US" sz="3600" dirty="0">
              <a:solidFill>
                <a:schemeClr val="bg1"/>
              </a:solidFill>
            </a:endParaRPr>
          </a:p>
        </p:txBody>
      </p:sp>
      <p:sp>
        <p:nvSpPr>
          <p:cNvPr id="8" name="文本框 7"/>
          <p:cNvSpPr txBox="1"/>
          <p:nvPr/>
        </p:nvSpPr>
        <p:spPr>
          <a:xfrm>
            <a:off x="4567962" y="3395607"/>
            <a:ext cx="4026102" cy="646331"/>
          </a:xfrm>
          <a:prstGeom prst="rect">
            <a:avLst/>
          </a:prstGeom>
          <a:noFill/>
        </p:spPr>
        <p:txBody>
          <a:bodyPr wrap="none" rtlCol="0">
            <a:spAutoFit/>
          </a:bodyPr>
          <a:lstStyle/>
          <a:p>
            <a:pPr marL="571500" indent="-571500">
              <a:buFont typeface="Wingdings" panose="05000000000000000000" pitchFamily="2" charset="2"/>
              <a:buChar char="ü"/>
            </a:pPr>
            <a:r>
              <a:rPr lang="en-US" altLang="zh-CN" sz="3600" dirty="0" smtClean="0">
                <a:solidFill>
                  <a:srgbClr val="FFFF00"/>
                </a:solidFill>
              </a:rPr>
              <a:t>never come back</a:t>
            </a:r>
            <a:endParaRPr lang="zh-CN" altLang="en-US" sz="3600" dirty="0">
              <a:solidFill>
                <a:srgbClr val="FFFF00"/>
              </a:solidFill>
            </a:endParaRPr>
          </a:p>
        </p:txBody>
      </p:sp>
      <p:sp>
        <p:nvSpPr>
          <p:cNvPr id="10" name="矩形 9"/>
          <p:cNvSpPr/>
          <p:nvPr/>
        </p:nvSpPr>
        <p:spPr>
          <a:xfrm>
            <a:off x="5943045" y="1930897"/>
            <a:ext cx="583814" cy="707886"/>
          </a:xfrm>
          <a:prstGeom prst="rect">
            <a:avLst/>
          </a:prstGeom>
        </p:spPr>
        <p:txBody>
          <a:bodyPr wrap="none">
            <a:spAutoFit/>
          </a:bodyPr>
          <a:lstStyle/>
          <a:p>
            <a:r>
              <a:rPr lang="en-US" altLang="zh-CN" sz="4000" dirty="0">
                <a:solidFill>
                  <a:srgbClr val="FF3399"/>
                </a:solidFill>
                <a:latin typeface="Arial Black" panose="020B0A04020102020204" pitchFamily="34" charset="0"/>
              </a:rPr>
              <a:t>X</a:t>
            </a:r>
            <a:endParaRPr lang="zh-CN" altLang="en-US" sz="4000" dirty="0">
              <a:latin typeface="Arial Black" panose="020B0A04020102020204" pitchFamily="34" charset="0"/>
            </a:endParaRPr>
          </a:p>
        </p:txBody>
      </p:sp>
      <p:sp>
        <p:nvSpPr>
          <p:cNvPr id="9" name="文本框 8"/>
          <p:cNvSpPr txBox="1"/>
          <p:nvPr/>
        </p:nvSpPr>
        <p:spPr>
          <a:xfrm>
            <a:off x="443147" y="3487941"/>
            <a:ext cx="3194464" cy="1754326"/>
          </a:xfrm>
          <a:prstGeom prst="rect">
            <a:avLst/>
          </a:prstGeom>
          <a:noFill/>
        </p:spPr>
        <p:txBody>
          <a:bodyPr wrap="none" rtlCol="0">
            <a:spAutoFit/>
          </a:bodyPr>
          <a:lstStyle/>
          <a:p>
            <a:r>
              <a:rPr lang="en-US" altLang="zh-CN" sz="3600" dirty="0" smtClean="0">
                <a:solidFill>
                  <a:schemeClr val="bg1"/>
                </a:solidFill>
              </a:rPr>
              <a:t>customers</a:t>
            </a:r>
          </a:p>
          <a:p>
            <a:r>
              <a:rPr lang="en-US" altLang="zh-CN" sz="3600" dirty="0" smtClean="0">
                <a:solidFill>
                  <a:schemeClr val="bg1"/>
                </a:solidFill>
              </a:rPr>
              <a:t>didn’t complain</a:t>
            </a:r>
          </a:p>
          <a:p>
            <a:r>
              <a:rPr lang="en-US" altLang="zh-CN" sz="3600" dirty="0" smtClean="0">
                <a:solidFill>
                  <a:schemeClr val="bg1"/>
                </a:solidFill>
              </a:rPr>
              <a:t>but unsatisfied</a:t>
            </a:r>
            <a:endParaRPr lang="zh-CN" altLang="en-US" sz="3600" dirty="0">
              <a:solidFill>
                <a:schemeClr val="bg1"/>
              </a:solidFill>
            </a:endParaRPr>
          </a:p>
        </p:txBody>
      </p:sp>
      <p:sp>
        <p:nvSpPr>
          <p:cNvPr id="11" name="文本框 10"/>
          <p:cNvSpPr txBox="1"/>
          <p:nvPr/>
        </p:nvSpPr>
        <p:spPr>
          <a:xfrm>
            <a:off x="4567962" y="4365104"/>
            <a:ext cx="3757952" cy="1200329"/>
          </a:xfrm>
          <a:prstGeom prst="rect">
            <a:avLst/>
          </a:prstGeom>
          <a:noFill/>
        </p:spPr>
        <p:txBody>
          <a:bodyPr wrap="none" rtlCol="0">
            <a:spAutoFit/>
          </a:bodyPr>
          <a:lstStyle/>
          <a:p>
            <a:pPr marL="571500" indent="-571500">
              <a:buFont typeface="Wingdings" panose="05000000000000000000" pitchFamily="2" charset="2"/>
              <a:buChar char="ü"/>
            </a:pPr>
            <a:r>
              <a:rPr lang="en-US" altLang="zh-CN" sz="3600" dirty="0" smtClean="0">
                <a:solidFill>
                  <a:srgbClr val="FFFF00"/>
                </a:solidFill>
              </a:rPr>
              <a:t>post comments</a:t>
            </a:r>
          </a:p>
          <a:p>
            <a:r>
              <a:rPr lang="en-US" altLang="zh-CN" sz="3600" dirty="0" smtClean="0">
                <a:solidFill>
                  <a:srgbClr val="FFFF00"/>
                </a:solidFill>
              </a:rPr>
              <a:t>on twitter or Yelp</a:t>
            </a:r>
            <a:endParaRPr lang="zh-CN" altLang="en-US" sz="3600" dirty="0">
              <a:solidFill>
                <a:srgbClr val="FFFF00"/>
              </a:solidFill>
            </a:endParaRPr>
          </a:p>
        </p:txBody>
      </p:sp>
    </p:spTree>
    <p:extLst>
      <p:ext uri="{BB962C8B-B14F-4D97-AF65-F5344CB8AC3E}">
        <p14:creationId xmlns:p14="http://schemas.microsoft.com/office/powerpoint/2010/main" val="399706259"/>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6" grpId="0"/>
      <p:bldP spid="7" grpId="0"/>
      <p:bldP spid="8" grpId="0"/>
      <p:bldP spid="10" grpId="0"/>
      <p:bldP spid="9" grpId="0"/>
      <p:bldP spid="11"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443147" y="332656"/>
            <a:ext cx="1313180" cy="646331"/>
          </a:xfrm>
          <a:prstGeom prst="rect">
            <a:avLst/>
          </a:prstGeom>
          <a:noFill/>
        </p:spPr>
        <p:txBody>
          <a:bodyPr wrap="none" rtlCol="0">
            <a:spAutoFit/>
          </a:bodyPr>
          <a:lstStyle/>
          <a:p>
            <a:r>
              <a:rPr lang="en-US" altLang="zh-CN" sz="3600" dirty="0" smtClean="0">
                <a:solidFill>
                  <a:schemeClr val="bg1"/>
                </a:solidFill>
              </a:rPr>
              <a:t>either</a:t>
            </a:r>
            <a:endParaRPr lang="zh-CN" altLang="en-US" sz="3600" dirty="0">
              <a:solidFill>
                <a:schemeClr val="bg1"/>
              </a:solidFill>
            </a:endParaRPr>
          </a:p>
        </p:txBody>
      </p:sp>
      <p:sp>
        <p:nvSpPr>
          <p:cNvPr id="4" name="文本框 3"/>
          <p:cNvSpPr txBox="1"/>
          <p:nvPr/>
        </p:nvSpPr>
        <p:spPr>
          <a:xfrm>
            <a:off x="2570219" y="332656"/>
            <a:ext cx="4248472" cy="646331"/>
          </a:xfrm>
          <a:prstGeom prst="rect">
            <a:avLst/>
          </a:prstGeom>
          <a:noFill/>
        </p:spPr>
        <p:txBody>
          <a:bodyPr wrap="square" rtlCol="0">
            <a:spAutoFit/>
          </a:bodyPr>
          <a:lstStyle/>
          <a:p>
            <a:r>
              <a:rPr lang="en-US" altLang="zh-CN" sz="3600" dirty="0" smtClean="0">
                <a:solidFill>
                  <a:schemeClr val="bg1"/>
                </a:solidFill>
              </a:rPr>
              <a:t>cannot distinguish</a:t>
            </a:r>
            <a:endParaRPr lang="zh-CN" altLang="en-US" sz="3600" dirty="0">
              <a:solidFill>
                <a:schemeClr val="bg1"/>
              </a:solidFill>
            </a:endParaRPr>
          </a:p>
        </p:txBody>
      </p:sp>
      <p:sp>
        <p:nvSpPr>
          <p:cNvPr id="6" name="文本框 5"/>
          <p:cNvSpPr txBox="1"/>
          <p:nvPr/>
        </p:nvSpPr>
        <p:spPr>
          <a:xfrm>
            <a:off x="443147" y="1125232"/>
            <a:ext cx="686406" cy="646331"/>
          </a:xfrm>
          <a:prstGeom prst="rect">
            <a:avLst/>
          </a:prstGeom>
          <a:noFill/>
        </p:spPr>
        <p:txBody>
          <a:bodyPr wrap="none" rtlCol="0">
            <a:spAutoFit/>
          </a:bodyPr>
          <a:lstStyle/>
          <a:p>
            <a:r>
              <a:rPr lang="en-US" altLang="zh-CN" sz="3600" dirty="0" smtClean="0">
                <a:solidFill>
                  <a:schemeClr val="bg1"/>
                </a:solidFill>
              </a:rPr>
              <a:t>or </a:t>
            </a:r>
            <a:endParaRPr lang="zh-CN" altLang="en-US" sz="3600" dirty="0">
              <a:solidFill>
                <a:schemeClr val="bg1"/>
              </a:solidFill>
            </a:endParaRPr>
          </a:p>
        </p:txBody>
      </p:sp>
      <p:sp>
        <p:nvSpPr>
          <p:cNvPr id="7" name="文本框 6"/>
          <p:cNvSpPr txBox="1"/>
          <p:nvPr/>
        </p:nvSpPr>
        <p:spPr>
          <a:xfrm>
            <a:off x="2570219" y="1125232"/>
            <a:ext cx="5629875" cy="1200329"/>
          </a:xfrm>
          <a:prstGeom prst="rect">
            <a:avLst/>
          </a:prstGeom>
          <a:noFill/>
        </p:spPr>
        <p:txBody>
          <a:bodyPr wrap="none" rtlCol="0">
            <a:spAutoFit/>
          </a:bodyPr>
          <a:lstStyle/>
          <a:p>
            <a:r>
              <a:rPr lang="en-US" altLang="zh-CN" sz="3600" dirty="0" smtClean="0">
                <a:solidFill>
                  <a:schemeClr val="bg1"/>
                </a:solidFill>
              </a:rPr>
              <a:t>use “butter” to refer to either</a:t>
            </a:r>
          </a:p>
          <a:p>
            <a:r>
              <a:rPr lang="en-US" altLang="zh-CN" sz="3600" dirty="0" smtClean="0">
                <a:solidFill>
                  <a:schemeClr val="bg1"/>
                </a:solidFill>
              </a:rPr>
              <a:t>butter or margarine</a:t>
            </a:r>
            <a:endParaRPr lang="zh-CN" altLang="en-US" sz="3600" dirty="0">
              <a:solidFill>
                <a:schemeClr val="bg1"/>
              </a:solidFill>
            </a:endParaRPr>
          </a:p>
        </p:txBody>
      </p:sp>
      <p:sp>
        <p:nvSpPr>
          <p:cNvPr id="8" name="文本框 7"/>
          <p:cNvSpPr txBox="1"/>
          <p:nvPr/>
        </p:nvSpPr>
        <p:spPr>
          <a:xfrm>
            <a:off x="4355976" y="2963559"/>
            <a:ext cx="4042838" cy="1200329"/>
          </a:xfrm>
          <a:prstGeom prst="rect">
            <a:avLst/>
          </a:prstGeom>
          <a:noFill/>
        </p:spPr>
        <p:txBody>
          <a:bodyPr wrap="none" rtlCol="0">
            <a:spAutoFit/>
          </a:bodyPr>
          <a:lstStyle/>
          <a:p>
            <a:pPr marL="571500" indent="-571500">
              <a:buFont typeface="Wingdings" panose="05000000000000000000" pitchFamily="2" charset="2"/>
              <a:buChar char="ü"/>
            </a:pPr>
            <a:r>
              <a:rPr lang="en-US" altLang="zh-CN" sz="3600" dirty="0" smtClean="0">
                <a:solidFill>
                  <a:srgbClr val="FFFF00"/>
                </a:solidFill>
              </a:rPr>
              <a:t>margarine much </a:t>
            </a:r>
          </a:p>
          <a:p>
            <a:r>
              <a:rPr lang="en-US" altLang="zh-CN" sz="3600" dirty="0" smtClean="0">
                <a:solidFill>
                  <a:srgbClr val="FFFF00"/>
                </a:solidFill>
              </a:rPr>
              <a:t>cheaper</a:t>
            </a:r>
            <a:endParaRPr lang="zh-CN" altLang="en-US" sz="3600" dirty="0">
              <a:solidFill>
                <a:srgbClr val="FFFF00"/>
              </a:solidFill>
            </a:endParaRPr>
          </a:p>
        </p:txBody>
      </p:sp>
      <p:sp>
        <p:nvSpPr>
          <p:cNvPr id="10" name="矩形 9"/>
          <p:cNvSpPr/>
          <p:nvPr/>
        </p:nvSpPr>
        <p:spPr>
          <a:xfrm>
            <a:off x="8196666" y="740511"/>
            <a:ext cx="583814" cy="707886"/>
          </a:xfrm>
          <a:prstGeom prst="rect">
            <a:avLst/>
          </a:prstGeom>
        </p:spPr>
        <p:txBody>
          <a:bodyPr wrap="none">
            <a:spAutoFit/>
          </a:bodyPr>
          <a:lstStyle/>
          <a:p>
            <a:r>
              <a:rPr lang="en-US" altLang="zh-CN" sz="4000" dirty="0">
                <a:solidFill>
                  <a:srgbClr val="FF3399"/>
                </a:solidFill>
                <a:latin typeface="Arial Black" panose="020B0A04020102020204" pitchFamily="34" charset="0"/>
              </a:rPr>
              <a:t>X</a:t>
            </a:r>
            <a:endParaRPr lang="zh-CN" altLang="en-US" sz="4000" dirty="0">
              <a:latin typeface="Arial Black" panose="020B0A04020102020204" pitchFamily="34" charset="0"/>
            </a:endParaRPr>
          </a:p>
        </p:txBody>
      </p:sp>
      <p:sp>
        <p:nvSpPr>
          <p:cNvPr id="9" name="文本框 8"/>
          <p:cNvSpPr txBox="1"/>
          <p:nvPr/>
        </p:nvSpPr>
        <p:spPr>
          <a:xfrm>
            <a:off x="409571" y="3933056"/>
            <a:ext cx="3575018" cy="646331"/>
          </a:xfrm>
          <a:prstGeom prst="rect">
            <a:avLst/>
          </a:prstGeom>
          <a:noFill/>
        </p:spPr>
        <p:txBody>
          <a:bodyPr wrap="none" rtlCol="0">
            <a:spAutoFit/>
          </a:bodyPr>
          <a:lstStyle/>
          <a:p>
            <a:r>
              <a:rPr lang="en-US" altLang="zh-CN" sz="3600" dirty="0" smtClean="0">
                <a:solidFill>
                  <a:schemeClr val="bg1"/>
                </a:solidFill>
              </a:rPr>
              <a:t>other possibilities</a:t>
            </a:r>
            <a:endParaRPr lang="zh-CN" altLang="en-US" sz="3600" dirty="0">
              <a:solidFill>
                <a:schemeClr val="bg1"/>
              </a:solidFill>
            </a:endParaRPr>
          </a:p>
        </p:txBody>
      </p:sp>
      <p:sp>
        <p:nvSpPr>
          <p:cNvPr id="11" name="文本框 10"/>
          <p:cNvSpPr txBox="1"/>
          <p:nvPr/>
        </p:nvSpPr>
        <p:spPr>
          <a:xfrm>
            <a:off x="4355976" y="4564811"/>
            <a:ext cx="4474751" cy="1200329"/>
          </a:xfrm>
          <a:prstGeom prst="rect">
            <a:avLst/>
          </a:prstGeom>
          <a:noFill/>
        </p:spPr>
        <p:txBody>
          <a:bodyPr wrap="none" rtlCol="0">
            <a:spAutoFit/>
          </a:bodyPr>
          <a:lstStyle/>
          <a:p>
            <a:pPr marL="571500" indent="-571500">
              <a:buFont typeface="Wingdings" panose="05000000000000000000" pitchFamily="2" charset="2"/>
              <a:buChar char="ü"/>
            </a:pPr>
            <a:r>
              <a:rPr lang="en-US" altLang="zh-CN" sz="3600" dirty="0" smtClean="0">
                <a:solidFill>
                  <a:srgbClr val="FFFF00"/>
                </a:solidFill>
              </a:rPr>
              <a:t>work in a rush, and </a:t>
            </a:r>
          </a:p>
          <a:p>
            <a:r>
              <a:rPr lang="en-US" altLang="zh-CN" sz="3600" dirty="0" smtClean="0">
                <a:solidFill>
                  <a:srgbClr val="FFFF00"/>
                </a:solidFill>
              </a:rPr>
              <a:t>no time to argue</a:t>
            </a:r>
            <a:endParaRPr lang="zh-CN" altLang="en-US" sz="3600" dirty="0">
              <a:solidFill>
                <a:srgbClr val="FFFF00"/>
              </a:solidFill>
            </a:endParaRPr>
          </a:p>
        </p:txBody>
      </p:sp>
    </p:spTree>
    <p:extLst>
      <p:ext uri="{BB962C8B-B14F-4D97-AF65-F5344CB8AC3E}">
        <p14:creationId xmlns:p14="http://schemas.microsoft.com/office/powerpoint/2010/main" val="1623025338"/>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6" grpId="0"/>
      <p:bldP spid="7" grpId="0"/>
      <p:bldP spid="8" grpId="0"/>
      <p:bldP spid="10" grpId="0"/>
      <p:bldP spid="9" grpId="0"/>
      <p:bldP spid="11"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a:xfrm>
            <a:off x="0" y="-99392"/>
            <a:ext cx="9144000" cy="6858000"/>
          </a:xfrm>
        </p:spPr>
        <p:txBody>
          <a:bodyPr/>
          <a:lstStyle/>
          <a:p>
            <a:pPr marL="0" indent="0" algn="ctr"/>
            <a:r>
              <a:rPr lang="en-US" altLang="zh-CN" sz="2800" dirty="0" smtClean="0">
                <a:solidFill>
                  <a:srgbClr val="FFFF00"/>
                </a:solidFill>
              </a:rPr>
              <a:t>Sample</a:t>
            </a:r>
          </a:p>
          <a:p>
            <a:pPr marL="0" indent="0"/>
            <a:r>
              <a:rPr lang="en-US" altLang="zh-CN" sz="2800" dirty="0" smtClean="0"/>
              <a:t>In explaining why the consumers who want butter do not complain, the author is presenting a false dilemma. The author simply assumes that the reason would be that either they cannot differentiate butter from margarine or that the word “butter” can refers to both butter and margarine. But the two explanations are not necessarily mutually exclusive. They are maybe other reasons they did not complain. </a:t>
            </a:r>
            <a:r>
              <a:rPr lang="en-US" altLang="zh-CN" sz="2800" dirty="0" smtClean="0">
                <a:solidFill>
                  <a:srgbClr val="FFFF00"/>
                </a:solidFill>
              </a:rPr>
              <a:t>For example, margarine costs much less than butter and local people want to save more money. Besides, it is also conceivable that most people entering the restaurant is in a rush. They do not want to argue with the restaurant so that they can go back to work as soon as possible. </a:t>
            </a:r>
            <a:r>
              <a:rPr lang="en-US" altLang="zh-CN" sz="2800" dirty="0" smtClean="0"/>
              <a:t>Before ruling out all the possibilities above, the author could not convince us that there are only two possible explanations for us to accept. </a:t>
            </a:r>
            <a:endParaRPr lang="zh-CN" altLang="en-US" sz="2800" dirty="0"/>
          </a:p>
        </p:txBody>
      </p:sp>
    </p:spTree>
    <p:extLst>
      <p:ext uri="{BB962C8B-B14F-4D97-AF65-F5344CB8AC3E}">
        <p14:creationId xmlns:p14="http://schemas.microsoft.com/office/powerpoint/2010/main" val="1491636228"/>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pPr marL="0" indent="0"/>
            <a:r>
              <a:rPr lang="en-US" altLang="zh-CN" sz="3600" dirty="0" smtClean="0"/>
              <a:t>3.MIPE</a:t>
            </a:r>
            <a:r>
              <a:rPr lang="zh-CN" altLang="zh-CN" sz="3600" dirty="0"/>
              <a:t>通用错误模板</a:t>
            </a:r>
          </a:p>
          <a:p>
            <a:pPr marL="0" indent="0"/>
            <a:r>
              <a:rPr lang="en-US" altLang="zh-CN" sz="3600" dirty="0"/>
              <a:t> </a:t>
            </a:r>
            <a:endParaRPr lang="en-US" altLang="zh-CN" sz="3600" dirty="0" smtClean="0"/>
          </a:p>
          <a:p>
            <a:pPr marL="0" indent="0"/>
            <a:endParaRPr lang="en-US" altLang="zh-CN" sz="3600" dirty="0"/>
          </a:p>
          <a:p>
            <a:pPr marL="0" indent="0"/>
            <a:endParaRPr lang="zh-CN" altLang="zh-CN" sz="3600" dirty="0"/>
          </a:p>
          <a:p>
            <a:pPr marL="0" indent="0"/>
            <a:r>
              <a:rPr lang="en-US" altLang="zh-CN" sz="3600" dirty="0" smtClean="0"/>
              <a:t>M</a:t>
            </a:r>
            <a:r>
              <a:rPr lang="en-US" altLang="zh-CN" sz="3600" dirty="0"/>
              <a:t>: Mention</a:t>
            </a:r>
            <a:r>
              <a:rPr lang="zh-CN" altLang="zh-CN" sz="3600" dirty="0"/>
              <a:t>：</a:t>
            </a:r>
            <a:r>
              <a:rPr lang="en-US" altLang="zh-CN" sz="3600" dirty="0"/>
              <a:t> </a:t>
            </a:r>
            <a:r>
              <a:rPr lang="en-US" altLang="zh-CN" sz="3600" dirty="0" smtClean="0"/>
              <a:t>_______________ </a:t>
            </a:r>
            <a:endParaRPr lang="zh-CN" altLang="zh-CN" sz="3600" dirty="0"/>
          </a:p>
          <a:p>
            <a:pPr marL="0" indent="0"/>
            <a:r>
              <a:rPr lang="en-US" altLang="zh-CN" sz="3600" dirty="0" smtClean="0"/>
              <a:t>The author_____________________________</a:t>
            </a:r>
          </a:p>
          <a:p>
            <a:pPr marL="0" indent="0"/>
            <a:r>
              <a:rPr lang="en-US" altLang="zh-CN" sz="3600" dirty="0" smtClean="0"/>
              <a:t>_______________________________________that…</a:t>
            </a:r>
            <a:endParaRPr lang="zh-CN" altLang="zh-CN" sz="3600" dirty="0"/>
          </a:p>
        </p:txBody>
      </p:sp>
      <p:sp>
        <p:nvSpPr>
          <p:cNvPr id="3" name="文本框 2"/>
          <p:cNvSpPr txBox="1"/>
          <p:nvPr/>
        </p:nvSpPr>
        <p:spPr>
          <a:xfrm>
            <a:off x="3094672" y="2636912"/>
            <a:ext cx="2954655" cy="646331"/>
          </a:xfrm>
          <a:prstGeom prst="rect">
            <a:avLst/>
          </a:prstGeom>
          <a:noFill/>
        </p:spPr>
        <p:txBody>
          <a:bodyPr wrap="none" rtlCol="0">
            <a:spAutoFit/>
          </a:bodyPr>
          <a:lstStyle/>
          <a:p>
            <a:r>
              <a:rPr lang="zh-CN" altLang="en-US" sz="3600" dirty="0">
                <a:solidFill>
                  <a:srgbClr val="FFFF00"/>
                </a:solidFill>
              </a:rPr>
              <a:t>提及</a:t>
            </a:r>
            <a:r>
              <a:rPr lang="zh-CN" altLang="en-US" sz="3600" dirty="0" smtClean="0">
                <a:solidFill>
                  <a:srgbClr val="FFFF00"/>
                </a:solidFill>
              </a:rPr>
              <a:t>原文论据</a:t>
            </a:r>
            <a:endParaRPr lang="zh-CN" altLang="en-US" sz="3600" dirty="0">
              <a:solidFill>
                <a:srgbClr val="FFFF00"/>
              </a:solidFill>
            </a:endParaRPr>
          </a:p>
        </p:txBody>
      </p:sp>
      <p:sp>
        <p:nvSpPr>
          <p:cNvPr id="4" name="文本框 3"/>
          <p:cNvSpPr txBox="1"/>
          <p:nvPr/>
        </p:nvSpPr>
        <p:spPr>
          <a:xfrm>
            <a:off x="0" y="3452807"/>
            <a:ext cx="9144000" cy="1754326"/>
          </a:xfrm>
          <a:prstGeom prst="rect">
            <a:avLst/>
          </a:prstGeom>
          <a:noFill/>
        </p:spPr>
        <p:txBody>
          <a:bodyPr wrap="square" rtlCol="0">
            <a:spAutoFit/>
          </a:bodyPr>
          <a:lstStyle/>
          <a:p>
            <a:r>
              <a:rPr lang="en-US" altLang="zh-CN" sz="3600" dirty="0" smtClean="0">
                <a:solidFill>
                  <a:srgbClr val="FFFF00"/>
                </a:solidFill>
              </a:rPr>
              <a:t>                         indicates/reasons/infers</a:t>
            </a:r>
            <a:r>
              <a:rPr lang="en-US" altLang="zh-CN" sz="3600" dirty="0">
                <a:solidFill>
                  <a:srgbClr val="FFFF00"/>
                </a:solidFill>
              </a:rPr>
              <a:t>/</a:t>
            </a:r>
            <a:r>
              <a:rPr lang="en-US" altLang="zh-CN" sz="3600" dirty="0" smtClean="0">
                <a:solidFill>
                  <a:srgbClr val="FFFF00"/>
                </a:solidFill>
              </a:rPr>
              <a:t> </a:t>
            </a:r>
            <a:r>
              <a:rPr lang="en-US" altLang="zh-CN" sz="3600" dirty="0">
                <a:solidFill>
                  <a:srgbClr val="FFFF00"/>
                </a:solidFill>
              </a:rPr>
              <a:t>states</a:t>
            </a:r>
            <a:r>
              <a:rPr lang="en-US" altLang="zh-CN" sz="3600" dirty="0" smtClean="0">
                <a:solidFill>
                  <a:srgbClr val="FFFF00"/>
                </a:solidFill>
              </a:rPr>
              <a:t>/</a:t>
            </a:r>
          </a:p>
          <a:p>
            <a:r>
              <a:rPr lang="en-US" altLang="zh-CN" sz="3600" dirty="0" smtClean="0">
                <a:solidFill>
                  <a:srgbClr val="FFFF00"/>
                </a:solidFill>
              </a:rPr>
              <a:t>claims</a:t>
            </a:r>
            <a:r>
              <a:rPr lang="en-US" altLang="zh-CN" sz="3600" dirty="0">
                <a:solidFill>
                  <a:srgbClr val="FFFF00"/>
                </a:solidFill>
              </a:rPr>
              <a:t>/ </a:t>
            </a:r>
            <a:r>
              <a:rPr lang="en-US" altLang="zh-CN" sz="3600" dirty="0" smtClean="0">
                <a:solidFill>
                  <a:srgbClr val="FFFF00"/>
                </a:solidFill>
              </a:rPr>
              <a:t>asserts/discloses</a:t>
            </a:r>
            <a:r>
              <a:rPr lang="en-US" altLang="zh-CN" sz="3600" dirty="0">
                <a:solidFill>
                  <a:srgbClr val="FFFF00"/>
                </a:solidFill>
              </a:rPr>
              <a:t>/ points out/ expresses</a:t>
            </a:r>
          </a:p>
          <a:p>
            <a:r>
              <a:rPr lang="en-US" altLang="zh-CN" sz="3600" dirty="0" smtClean="0">
                <a:solidFill>
                  <a:srgbClr val="FFFF00"/>
                </a:solidFill>
              </a:rPr>
              <a:t> </a:t>
            </a:r>
          </a:p>
        </p:txBody>
      </p:sp>
    </p:spTree>
    <p:extLst>
      <p:ext uri="{BB962C8B-B14F-4D97-AF65-F5344CB8AC3E}">
        <p14:creationId xmlns:p14="http://schemas.microsoft.com/office/powerpoint/2010/main" val="1322521013"/>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endParaRPr lang="en-US" altLang="zh-CN" sz="3600" dirty="0"/>
          </a:p>
          <a:p>
            <a:endParaRPr lang="zh-CN" altLang="zh-CN" sz="3600" dirty="0"/>
          </a:p>
          <a:p>
            <a:r>
              <a:rPr lang="en-US" altLang="zh-CN" sz="3600" dirty="0"/>
              <a:t>I: Implication</a:t>
            </a:r>
            <a:r>
              <a:rPr lang="zh-CN" altLang="zh-CN" sz="3600" dirty="0"/>
              <a:t>：</a:t>
            </a:r>
            <a:r>
              <a:rPr lang="en-US" altLang="zh-CN" sz="3600" dirty="0"/>
              <a:t>_______________</a:t>
            </a:r>
            <a:endParaRPr lang="zh-CN" altLang="zh-CN" sz="3600" dirty="0"/>
          </a:p>
          <a:p>
            <a:pPr lvl="0"/>
            <a:r>
              <a:rPr lang="en-US" altLang="zh-CN" sz="3600" dirty="0"/>
              <a:t>The author </a:t>
            </a:r>
            <a:r>
              <a:rPr lang="en-US" altLang="zh-CN" sz="3600" dirty="0" smtClean="0"/>
              <a:t>_______________________ </a:t>
            </a:r>
            <a:r>
              <a:rPr lang="en-US" altLang="zh-CN" sz="3600" dirty="0"/>
              <a:t>that …</a:t>
            </a:r>
            <a:endParaRPr lang="zh-CN" altLang="zh-CN" sz="3600" dirty="0"/>
          </a:p>
          <a:p>
            <a:pPr lvl="0"/>
            <a:r>
              <a:rPr lang="en-US" altLang="zh-CN" sz="3600" dirty="0"/>
              <a:t>The author falsely depends on gratuitous assumption that …</a:t>
            </a:r>
            <a:endParaRPr lang="zh-CN" altLang="zh-CN" sz="3600" dirty="0"/>
          </a:p>
          <a:p>
            <a:r>
              <a:rPr lang="en-US" altLang="zh-CN" sz="3600" dirty="0"/>
              <a:t> </a:t>
            </a:r>
            <a:endParaRPr lang="zh-CN" altLang="en-US" sz="3600" dirty="0"/>
          </a:p>
        </p:txBody>
      </p:sp>
      <p:sp>
        <p:nvSpPr>
          <p:cNvPr id="3" name="文本框 2"/>
          <p:cNvSpPr txBox="1"/>
          <p:nvPr/>
        </p:nvSpPr>
        <p:spPr>
          <a:xfrm>
            <a:off x="3366747" y="1392051"/>
            <a:ext cx="2954655" cy="646331"/>
          </a:xfrm>
          <a:prstGeom prst="rect">
            <a:avLst/>
          </a:prstGeom>
          <a:noFill/>
        </p:spPr>
        <p:txBody>
          <a:bodyPr wrap="none" rtlCol="0">
            <a:spAutoFit/>
          </a:bodyPr>
          <a:lstStyle/>
          <a:p>
            <a:r>
              <a:rPr lang="zh-CN" altLang="en-US" sz="3600" dirty="0" smtClean="0">
                <a:solidFill>
                  <a:srgbClr val="FFFF00"/>
                </a:solidFill>
              </a:rPr>
              <a:t>指出假设内容</a:t>
            </a:r>
            <a:endParaRPr lang="zh-CN" altLang="en-US" sz="3600" dirty="0">
              <a:solidFill>
                <a:srgbClr val="FFFF00"/>
              </a:solidFill>
            </a:endParaRPr>
          </a:p>
        </p:txBody>
      </p:sp>
      <p:sp>
        <p:nvSpPr>
          <p:cNvPr id="4" name="文本框 3"/>
          <p:cNvSpPr txBox="1"/>
          <p:nvPr/>
        </p:nvSpPr>
        <p:spPr>
          <a:xfrm>
            <a:off x="2267744" y="2132856"/>
            <a:ext cx="5404236" cy="646331"/>
          </a:xfrm>
          <a:prstGeom prst="rect">
            <a:avLst/>
          </a:prstGeom>
          <a:noFill/>
        </p:spPr>
        <p:txBody>
          <a:bodyPr wrap="none" rtlCol="0">
            <a:spAutoFit/>
          </a:bodyPr>
          <a:lstStyle/>
          <a:p>
            <a:r>
              <a:rPr lang="en-US" altLang="zh-CN" sz="3600" dirty="0" smtClean="0">
                <a:solidFill>
                  <a:srgbClr val="FFFF00"/>
                </a:solidFill>
              </a:rPr>
              <a:t>assumes/implies/presumes</a:t>
            </a:r>
            <a:endParaRPr lang="zh-CN" altLang="en-US" sz="3600" dirty="0">
              <a:solidFill>
                <a:srgbClr val="FFFF00"/>
              </a:solidFill>
            </a:endParaRPr>
          </a:p>
        </p:txBody>
      </p:sp>
      <p:sp>
        <p:nvSpPr>
          <p:cNvPr id="5" name="文本框 4"/>
          <p:cNvSpPr txBox="1"/>
          <p:nvPr/>
        </p:nvSpPr>
        <p:spPr>
          <a:xfrm>
            <a:off x="179512" y="4400237"/>
            <a:ext cx="5997668" cy="646331"/>
          </a:xfrm>
          <a:prstGeom prst="rect">
            <a:avLst/>
          </a:prstGeom>
          <a:noFill/>
        </p:spPr>
        <p:txBody>
          <a:bodyPr wrap="none" rtlCol="0">
            <a:spAutoFit/>
          </a:bodyPr>
          <a:lstStyle/>
          <a:p>
            <a:r>
              <a:rPr lang="en-US" altLang="zh-CN" sz="3600" dirty="0" smtClean="0">
                <a:solidFill>
                  <a:srgbClr val="FFFF00"/>
                </a:solidFill>
              </a:rPr>
              <a:t>groundless/false/unwarranted</a:t>
            </a:r>
            <a:endParaRPr lang="zh-CN" altLang="en-US" sz="3600" dirty="0">
              <a:solidFill>
                <a:srgbClr val="FFFF00"/>
              </a:solidFill>
            </a:endParaRPr>
          </a:p>
        </p:txBody>
      </p:sp>
    </p:spTree>
    <p:extLst>
      <p:ext uri="{BB962C8B-B14F-4D97-AF65-F5344CB8AC3E}">
        <p14:creationId xmlns:p14="http://schemas.microsoft.com/office/powerpoint/2010/main" val="4171860169"/>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endParaRPr lang="zh-CN" altLang="zh-CN" sz="3600" dirty="0"/>
          </a:p>
          <a:p>
            <a:r>
              <a:rPr lang="en-US" altLang="zh-CN" sz="3600" dirty="0"/>
              <a:t>3 P: Problem</a:t>
            </a:r>
            <a:r>
              <a:rPr lang="zh-CN" altLang="zh-CN" sz="3600" dirty="0"/>
              <a:t>：</a:t>
            </a:r>
            <a:r>
              <a:rPr lang="en-US" altLang="zh-CN" sz="3600" dirty="0"/>
              <a:t>______________________</a:t>
            </a:r>
            <a:endParaRPr lang="zh-CN" altLang="zh-CN" sz="3600" dirty="0"/>
          </a:p>
          <a:p>
            <a:pPr lvl="0"/>
            <a:r>
              <a:rPr lang="en-US" altLang="zh-CN" sz="3600" dirty="0"/>
              <a:t>However, no evidence is stated in the argument to support this assumption.</a:t>
            </a:r>
            <a:endParaRPr lang="zh-CN" altLang="zh-CN" sz="3600" dirty="0"/>
          </a:p>
          <a:p>
            <a:pPr lvl="0"/>
            <a:r>
              <a:rPr lang="en-US" altLang="zh-CN" sz="3600" dirty="0"/>
              <a:t>However, nor does the author cite any evidence to support this assumption.</a:t>
            </a:r>
            <a:endParaRPr lang="zh-CN" altLang="zh-CN" sz="3600" dirty="0"/>
          </a:p>
          <a:p>
            <a:pPr lvl="0"/>
            <a:r>
              <a:rPr lang="en-US" altLang="zh-CN" sz="3600" dirty="0"/>
              <a:t>However, this assumption is never supported with any data.</a:t>
            </a:r>
            <a:endParaRPr lang="zh-CN" altLang="zh-CN" sz="3600" dirty="0"/>
          </a:p>
          <a:p>
            <a:pPr lvl="0"/>
            <a:r>
              <a:rPr lang="en-US" altLang="zh-CN" sz="3600" dirty="0"/>
              <a:t>However, the author fails to cite any evidence to support this assumption</a:t>
            </a:r>
            <a:r>
              <a:rPr lang="en-US" altLang="zh-CN" sz="3600" dirty="0" smtClean="0"/>
              <a:t>.</a:t>
            </a:r>
            <a:endParaRPr lang="zh-CN" altLang="en-US" sz="3600" dirty="0"/>
          </a:p>
        </p:txBody>
      </p:sp>
      <p:sp>
        <p:nvSpPr>
          <p:cNvPr id="3" name="文本框 2"/>
          <p:cNvSpPr txBox="1"/>
          <p:nvPr/>
        </p:nvSpPr>
        <p:spPr>
          <a:xfrm>
            <a:off x="3707904" y="692696"/>
            <a:ext cx="2954655" cy="646331"/>
          </a:xfrm>
          <a:prstGeom prst="rect">
            <a:avLst/>
          </a:prstGeom>
          <a:noFill/>
        </p:spPr>
        <p:txBody>
          <a:bodyPr wrap="none" rtlCol="0">
            <a:spAutoFit/>
          </a:bodyPr>
          <a:lstStyle/>
          <a:p>
            <a:r>
              <a:rPr lang="zh-CN" altLang="en-US" sz="3600" dirty="0" smtClean="0">
                <a:solidFill>
                  <a:srgbClr val="FFFF00"/>
                </a:solidFill>
              </a:rPr>
              <a:t>指出逻辑错误</a:t>
            </a:r>
            <a:endParaRPr lang="zh-CN" altLang="en-US" sz="3600" dirty="0">
              <a:solidFill>
                <a:srgbClr val="FFFF00"/>
              </a:solidFill>
            </a:endParaRPr>
          </a:p>
        </p:txBody>
      </p:sp>
    </p:spTree>
    <p:extLst>
      <p:ext uri="{BB962C8B-B14F-4D97-AF65-F5344CB8AC3E}">
        <p14:creationId xmlns:p14="http://schemas.microsoft.com/office/powerpoint/2010/main" val="214825775"/>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pPr lvl="0"/>
            <a:endParaRPr lang="zh-CN" altLang="zh-CN" sz="3600" dirty="0"/>
          </a:p>
          <a:p>
            <a:r>
              <a:rPr lang="en-US" altLang="zh-CN" sz="3600" dirty="0"/>
              <a:t> </a:t>
            </a:r>
            <a:endParaRPr lang="zh-CN" altLang="zh-CN" sz="3600" dirty="0"/>
          </a:p>
          <a:p>
            <a:r>
              <a:rPr lang="en-US" altLang="zh-CN" sz="3600" dirty="0"/>
              <a:t>4 E: Evaluation</a:t>
            </a:r>
            <a:r>
              <a:rPr lang="zh-CN" altLang="zh-CN" sz="3600" dirty="0"/>
              <a:t>：</a:t>
            </a:r>
            <a:r>
              <a:rPr lang="en-US" altLang="zh-CN" sz="3600" dirty="0"/>
              <a:t>______________________</a:t>
            </a:r>
            <a:endParaRPr lang="zh-CN" altLang="zh-CN" sz="3600" dirty="0"/>
          </a:p>
          <a:p>
            <a:pPr lvl="0"/>
            <a:r>
              <a:rPr lang="en-US" altLang="zh-CN" sz="3600" dirty="0"/>
              <a:t>For example, it is entirely likely that …</a:t>
            </a:r>
            <a:endParaRPr lang="zh-CN" altLang="zh-CN" sz="3600" dirty="0"/>
          </a:p>
          <a:p>
            <a:pPr lvl="0"/>
            <a:r>
              <a:rPr lang="en-US" altLang="zh-CN" sz="3600" dirty="0"/>
              <a:t>For instance, another possibility is that …</a:t>
            </a:r>
            <a:endParaRPr lang="zh-CN" altLang="zh-CN" sz="3600" dirty="0"/>
          </a:p>
          <a:p>
            <a:endParaRPr lang="zh-CN" altLang="en-US" sz="3600" dirty="0"/>
          </a:p>
          <a:p>
            <a:endParaRPr lang="zh-CN" altLang="en-US" sz="3600" dirty="0"/>
          </a:p>
          <a:p>
            <a:endParaRPr lang="zh-CN" altLang="en-US" sz="3600" dirty="0"/>
          </a:p>
        </p:txBody>
      </p:sp>
      <p:sp>
        <p:nvSpPr>
          <p:cNvPr id="3" name="文本框 2"/>
          <p:cNvSpPr txBox="1"/>
          <p:nvPr/>
        </p:nvSpPr>
        <p:spPr>
          <a:xfrm>
            <a:off x="3731355" y="1342509"/>
            <a:ext cx="2954655" cy="646331"/>
          </a:xfrm>
          <a:prstGeom prst="rect">
            <a:avLst/>
          </a:prstGeom>
          <a:noFill/>
        </p:spPr>
        <p:txBody>
          <a:bodyPr wrap="none" rtlCol="0">
            <a:spAutoFit/>
          </a:bodyPr>
          <a:lstStyle/>
          <a:p>
            <a:r>
              <a:rPr lang="zh-CN" altLang="en-US" sz="3600" dirty="0" smtClean="0">
                <a:solidFill>
                  <a:srgbClr val="FFFF00"/>
                </a:solidFill>
              </a:rPr>
              <a:t>给出其他解释</a:t>
            </a:r>
            <a:endParaRPr lang="zh-CN" altLang="en-US" sz="3600" dirty="0">
              <a:solidFill>
                <a:srgbClr val="FFFF00"/>
              </a:solidFill>
            </a:endParaRPr>
          </a:p>
        </p:txBody>
      </p:sp>
      <p:sp>
        <p:nvSpPr>
          <p:cNvPr id="4" name="文本框 3"/>
          <p:cNvSpPr txBox="1"/>
          <p:nvPr/>
        </p:nvSpPr>
        <p:spPr>
          <a:xfrm>
            <a:off x="9092" y="3548926"/>
            <a:ext cx="8932189" cy="646331"/>
          </a:xfrm>
          <a:prstGeom prst="rect">
            <a:avLst/>
          </a:prstGeom>
          <a:noFill/>
        </p:spPr>
        <p:txBody>
          <a:bodyPr wrap="none" rtlCol="0">
            <a:spAutoFit/>
          </a:bodyPr>
          <a:lstStyle/>
          <a:p>
            <a:r>
              <a:rPr lang="en-US" altLang="zh-CN" sz="3600" dirty="0" smtClean="0">
                <a:solidFill>
                  <a:srgbClr val="FFFF00"/>
                </a:solidFill>
              </a:rPr>
              <a:t>It is possible/probable/likely/conceivable that</a:t>
            </a:r>
            <a:endParaRPr lang="zh-CN" altLang="en-US" sz="3600" dirty="0">
              <a:solidFill>
                <a:srgbClr val="FFFF00"/>
              </a:solidFill>
            </a:endParaRPr>
          </a:p>
        </p:txBody>
      </p:sp>
      <p:sp>
        <p:nvSpPr>
          <p:cNvPr id="5" name="文本框 4"/>
          <p:cNvSpPr txBox="1"/>
          <p:nvPr/>
        </p:nvSpPr>
        <p:spPr>
          <a:xfrm>
            <a:off x="0" y="4293096"/>
            <a:ext cx="9338262" cy="646331"/>
          </a:xfrm>
          <a:prstGeom prst="rect">
            <a:avLst/>
          </a:prstGeom>
          <a:noFill/>
        </p:spPr>
        <p:txBody>
          <a:bodyPr wrap="none" rtlCol="0">
            <a:spAutoFit/>
          </a:bodyPr>
          <a:lstStyle/>
          <a:p>
            <a:r>
              <a:rPr lang="en-US" altLang="zh-CN" sz="3600" dirty="0" smtClean="0">
                <a:solidFill>
                  <a:srgbClr val="FFFF00"/>
                </a:solidFill>
              </a:rPr>
              <a:t>There is a possibility/probability/likelihood that </a:t>
            </a:r>
            <a:endParaRPr lang="zh-CN" altLang="en-US" sz="3600" dirty="0">
              <a:solidFill>
                <a:srgbClr val="FFFF00"/>
              </a:solidFill>
            </a:endParaRPr>
          </a:p>
        </p:txBody>
      </p:sp>
    </p:spTree>
    <p:extLst>
      <p:ext uri="{BB962C8B-B14F-4D97-AF65-F5344CB8AC3E}">
        <p14:creationId xmlns:p14="http://schemas.microsoft.com/office/powerpoint/2010/main" val="1117766180"/>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a:xfrm>
            <a:off x="0" y="0"/>
            <a:ext cx="9144000" cy="6858000"/>
          </a:xfrm>
        </p:spPr>
        <p:txBody>
          <a:bodyPr/>
          <a:lstStyle/>
          <a:p>
            <a:pPr marL="0" indent="0"/>
            <a:r>
              <a:rPr lang="en-US" altLang="zh-CN" sz="3000" dirty="0"/>
              <a:t>137 While the Department of Education in the state of </a:t>
            </a:r>
            <a:r>
              <a:rPr lang="en-US" altLang="zh-CN" sz="3000" dirty="0" err="1"/>
              <a:t>Attra</a:t>
            </a:r>
            <a:r>
              <a:rPr lang="en-US" altLang="zh-CN" sz="3000" dirty="0"/>
              <a:t> recommends that high school students be assigned homework every day, the data from a recent statewide survey of high school math and science teachers give us reason to question the usefulness of daily homework. In the district of </a:t>
            </a:r>
            <a:r>
              <a:rPr lang="en-US" altLang="zh-CN" sz="3000" dirty="0" err="1"/>
              <a:t>Sanlee</a:t>
            </a:r>
            <a:r>
              <a:rPr lang="en-US" altLang="zh-CN" sz="3000" dirty="0"/>
              <a:t>, 86 percent of the teachers reported assigning homework three to five times a week, whereas in the district of </a:t>
            </a:r>
            <a:r>
              <a:rPr lang="en-US" altLang="zh-CN" sz="3000" dirty="0" err="1"/>
              <a:t>Marlee</a:t>
            </a:r>
            <a:r>
              <a:rPr lang="en-US" altLang="zh-CN" sz="3000" dirty="0"/>
              <a:t>, less than 25 percent of the teachers reported assigning homework three to five times a week. Yet the students in </a:t>
            </a:r>
            <a:r>
              <a:rPr lang="en-US" altLang="zh-CN" sz="3000" dirty="0" err="1"/>
              <a:t>Marlee</a:t>
            </a:r>
            <a:r>
              <a:rPr lang="en-US" altLang="zh-CN" sz="3000" dirty="0"/>
              <a:t> earn better grades overall and are less likely to be required to repeat a year of school than are the students in </a:t>
            </a:r>
            <a:r>
              <a:rPr lang="en-US" altLang="zh-CN" sz="3000" dirty="0" err="1"/>
              <a:t>Sanlee</a:t>
            </a:r>
            <a:r>
              <a:rPr lang="en-US" altLang="zh-CN" sz="3000" dirty="0"/>
              <a:t>. Therefore, all teachers in our high schools should assign homework no more than twice a week.</a:t>
            </a:r>
            <a:endParaRPr lang="zh-CN" altLang="en-US" sz="3000" dirty="0"/>
          </a:p>
        </p:txBody>
      </p:sp>
    </p:spTree>
    <p:extLst>
      <p:ext uri="{BB962C8B-B14F-4D97-AF65-F5344CB8AC3E}">
        <p14:creationId xmlns:p14="http://schemas.microsoft.com/office/powerpoint/2010/main" val="1421994622"/>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395536" y="1484784"/>
            <a:ext cx="3128229" cy="646331"/>
          </a:xfrm>
          <a:prstGeom prst="rect">
            <a:avLst/>
          </a:prstGeom>
          <a:noFill/>
        </p:spPr>
        <p:txBody>
          <a:bodyPr wrap="none" rtlCol="0">
            <a:spAutoFit/>
          </a:bodyPr>
          <a:lstStyle/>
          <a:p>
            <a:r>
              <a:rPr lang="en-US" altLang="zh-CN" sz="3600" dirty="0" smtClean="0">
                <a:solidFill>
                  <a:schemeClr val="bg1"/>
                </a:solidFill>
              </a:rPr>
              <a:t>English teacher</a:t>
            </a:r>
            <a:endParaRPr lang="zh-CN" altLang="en-US" sz="3600" dirty="0">
              <a:solidFill>
                <a:schemeClr val="bg1"/>
              </a:solidFill>
            </a:endParaRPr>
          </a:p>
        </p:txBody>
      </p:sp>
      <p:sp>
        <p:nvSpPr>
          <p:cNvPr id="4" name="文本框 3"/>
          <p:cNvSpPr txBox="1"/>
          <p:nvPr/>
        </p:nvSpPr>
        <p:spPr>
          <a:xfrm>
            <a:off x="395536" y="2444891"/>
            <a:ext cx="7674601" cy="646331"/>
          </a:xfrm>
          <a:prstGeom prst="rect">
            <a:avLst/>
          </a:prstGeom>
          <a:noFill/>
        </p:spPr>
        <p:txBody>
          <a:bodyPr wrap="none" rtlCol="0">
            <a:spAutoFit/>
          </a:bodyPr>
          <a:lstStyle/>
          <a:p>
            <a:r>
              <a:rPr lang="en-US" altLang="zh-CN" sz="3600" dirty="0" smtClean="0">
                <a:solidFill>
                  <a:schemeClr val="bg1"/>
                </a:solidFill>
              </a:rPr>
              <a:t>vocabulary, read passages, write essays</a:t>
            </a:r>
            <a:endParaRPr lang="zh-CN" altLang="en-US" sz="3600" dirty="0">
              <a:solidFill>
                <a:schemeClr val="bg1"/>
              </a:solidFill>
            </a:endParaRPr>
          </a:p>
        </p:txBody>
      </p:sp>
      <p:sp>
        <p:nvSpPr>
          <p:cNvPr id="5" name="文本框 4"/>
          <p:cNvSpPr txBox="1"/>
          <p:nvPr/>
        </p:nvSpPr>
        <p:spPr>
          <a:xfrm>
            <a:off x="395536" y="3404998"/>
            <a:ext cx="3109569" cy="646331"/>
          </a:xfrm>
          <a:prstGeom prst="rect">
            <a:avLst/>
          </a:prstGeom>
          <a:noFill/>
        </p:spPr>
        <p:txBody>
          <a:bodyPr wrap="none" rtlCol="0">
            <a:spAutoFit/>
          </a:bodyPr>
          <a:lstStyle/>
          <a:p>
            <a:r>
              <a:rPr lang="en-US" altLang="zh-CN" sz="3600" dirty="0" smtClean="0">
                <a:solidFill>
                  <a:schemeClr val="bg1"/>
                </a:solidFill>
              </a:rPr>
              <a:t>History teacher</a:t>
            </a:r>
            <a:endParaRPr lang="zh-CN" altLang="en-US" sz="3600" dirty="0">
              <a:solidFill>
                <a:schemeClr val="bg1"/>
              </a:solidFill>
            </a:endParaRPr>
          </a:p>
        </p:txBody>
      </p:sp>
      <p:sp>
        <p:nvSpPr>
          <p:cNvPr id="6" name="文本框 5"/>
          <p:cNvSpPr txBox="1"/>
          <p:nvPr/>
        </p:nvSpPr>
        <p:spPr>
          <a:xfrm>
            <a:off x="395536" y="4365104"/>
            <a:ext cx="3641253" cy="646331"/>
          </a:xfrm>
          <a:prstGeom prst="rect">
            <a:avLst/>
          </a:prstGeom>
          <a:noFill/>
        </p:spPr>
        <p:txBody>
          <a:bodyPr wrap="none" rtlCol="0">
            <a:spAutoFit/>
          </a:bodyPr>
          <a:lstStyle/>
          <a:p>
            <a:r>
              <a:rPr lang="en-US" altLang="zh-CN" sz="3600" dirty="0" smtClean="0">
                <a:solidFill>
                  <a:schemeClr val="bg1"/>
                </a:solidFill>
              </a:rPr>
              <a:t>figure, date, event</a:t>
            </a:r>
            <a:endParaRPr lang="zh-CN" altLang="en-US" sz="3600" dirty="0">
              <a:solidFill>
                <a:schemeClr val="bg1"/>
              </a:solidFill>
            </a:endParaRPr>
          </a:p>
        </p:txBody>
      </p:sp>
    </p:spTree>
    <p:extLst>
      <p:ext uri="{BB962C8B-B14F-4D97-AF65-F5344CB8AC3E}">
        <p14:creationId xmlns:p14="http://schemas.microsoft.com/office/powerpoint/2010/main" val="4095935637"/>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3">
      <a:majorFont>
        <a:latin typeface="Myriad Pro"/>
        <a:ea typeface="方正粗黑宋简体"/>
        <a:cs typeface=""/>
      </a:majorFont>
      <a:minorFont>
        <a:latin typeface="Myriad Pro"/>
        <a:ea typeface="方正粗黑宋简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w="38100">
          <a:solidFill>
            <a:srgbClr val="FFFF00"/>
          </a:solidFill>
          <a:tailEnd type="arrow"/>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3600" dirty="0">
            <a:solidFill>
              <a:schemeClr val="bg1"/>
            </a:solidFill>
          </a:defRPr>
        </a:defPPr>
      </a:lstStyle>
    </a:tx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16919</TotalTime>
  <Words>4898</Words>
  <Application>Microsoft Office PowerPoint</Application>
  <PresentationFormat>全屏显示(4:3)</PresentationFormat>
  <Paragraphs>314</Paragraphs>
  <Slides>76</Slides>
  <Notes>3</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76</vt:i4>
      </vt:variant>
    </vt:vector>
  </HeadingPairs>
  <TitlesOfParts>
    <vt:vector size="84" baseType="lpstr">
      <vt:lpstr>方正粗黑宋简体</vt:lpstr>
      <vt:lpstr>宋体</vt:lpstr>
      <vt:lpstr>Arial</vt:lpstr>
      <vt:lpstr>Arial Black</vt:lpstr>
      <vt:lpstr>Calibri</vt:lpstr>
      <vt:lpstr>Myriad Pro</vt:lpstr>
      <vt:lpstr>Wingdings</vt:lpstr>
      <vt:lpstr>Office 主题</vt:lpstr>
      <vt:lpstr>GRE强化写作</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Bryan Wang</dc:creator>
  <cp:lastModifiedBy>Bryan Wang</cp:lastModifiedBy>
  <cp:revision>747</cp:revision>
  <dcterms:modified xsi:type="dcterms:W3CDTF">2016-10-03T17:05:28Z</dcterms:modified>
</cp:coreProperties>
</file>