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layfair Display"/>
      <p:regular r:id="rId34"/>
      <p:bold r:id="rId35"/>
      <p:italic r:id="rId36"/>
      <p:boldItalic r:id="rId37"/>
    </p:embeddedFont>
    <p:embeddedFont>
      <p:font typeface="Lobster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叶雨飞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9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8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obster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7-03T19:35:35.659">
    <p:pos x="289" y="368"/>
    <p:text>Observe Without compromise in High-Performance Trading System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7-03T19:37:30.180">
    <p:pos x="264" y="524"/>
    <p:text>add one slide next to talk about performance goals for trading-systems ,
Single thread, Throughput 10K TPS, latency &lt; 10us etc
then you can call back to this slide to say it's very important to add more observibility without sacrafaing  performance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7-03T19:34:17.797">
    <p:pos x="196" y="280"/>
    <p:text>adding some slides talking about Statsd Protcol
could use some examples from here
https://github.com/statsd/statsd/blob/master/docs/metric_types.md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aaff7290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aaff7290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aaff7290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aaff7290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9d22dfb5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9d22dfb5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5e5d52c5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5e5d52c5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if we instrument casually, we could end up with increased overall memory usage, especially when those functions are called frequently, and in turn higher garbage collection overhead.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9d22dfb5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9d22dfb5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70347b4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70347b4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9d22dfb5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9d22dfb5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70347b41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70347b41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83cf367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e83cf367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e70347b41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e70347b41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83cf3673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83cf367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Heisenberg: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Cannot simultaneously know the exact position and momentum of a particle.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Systems: Cannot simultaneously know the exact state and performance of our systems without influencing them!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aaff729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aaff729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aaff7290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aaff729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9d22dfb5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9d22dfb5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956b79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956b79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aaff729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eaaff729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eaaff7290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eaaff7290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aaff729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aaff729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70347b41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e70347b41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9d22dfb5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9d22dfb5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9d22dfb5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9d22dfb5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5e5d52c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5e5d52c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a0045fe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a0045fe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5e5d52c5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5e5d52c5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stats types: count, gauge, set, histogram, distribution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9d22dfb5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9d22dfb5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9d22dfb5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9d22dfb5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smarty-prototypes/go-disrupto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holly.casaletto@gmail.com" TargetMode="External"/><Relationship Id="rId4" Type="http://schemas.openxmlformats.org/officeDocument/2006/relationships/hyperlink" Target="mailto:sunyucong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9250" y="584500"/>
            <a:ext cx="7932300" cy="17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5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Observe without Compromise in High-Performance Trading Systems</a:t>
            </a:r>
            <a:endParaRPr sz="355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78650" y="2926850"/>
            <a:ext cx="62805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E9E9E"/>
                </a:solidFill>
              </a:rPr>
              <a:t>Holly Casaletto, Yucong Sun</a:t>
            </a:r>
            <a:endParaRPr sz="2600">
              <a:solidFill>
                <a:srgbClr val="9E9E9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Best Practice Using Datadog-go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Client side aggregation to reduce network traffic</a:t>
            </a:r>
            <a:endParaRPr sz="12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600"/>
              <a:buChar char="○"/>
            </a:pPr>
            <a:r>
              <a:rPr lang="en" sz="1200">
                <a:solidFill>
                  <a:srgbClr val="FCE5C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WithClientSideAggregation()</a:t>
            </a:r>
            <a:endParaRPr sz="1600">
              <a:solidFill>
                <a:srgbClr val="FCE5C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Asynchronous collection through channelMode</a:t>
            </a:r>
            <a:endParaRPr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WithExtendedClientSideAggregation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urier New"/>
              <a:buChar char="○"/>
            </a:pPr>
            <a:r>
              <a:rPr lang="en" sz="13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Monitor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TotalDroppedOnReceive</a:t>
            </a:r>
            <a:r>
              <a:rPr lang="en" sz="13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to configure the channel length using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WithChannelMode BufferSize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(bufferSize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Best Practice Using Datadog-go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Client side aggregation to reduce network traffic</a:t>
            </a:r>
            <a:endParaRPr sz="12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600"/>
              <a:buChar char="○"/>
            </a:pPr>
            <a:r>
              <a:rPr lang="en" sz="1200">
                <a:solidFill>
                  <a:srgbClr val="FCE5C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WithClientSideAggregation()</a:t>
            </a:r>
            <a:endParaRPr sz="1600">
              <a:solidFill>
                <a:srgbClr val="FCE5C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Asynchronous collection through channelMode</a:t>
            </a:r>
            <a:endParaRPr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WithExtendedClientSideAggregation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urier New"/>
              <a:buChar char="○"/>
            </a:pPr>
            <a:r>
              <a:rPr lang="en" sz="13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Monitor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TotalDroppedOnReceive</a:t>
            </a:r>
            <a:r>
              <a:rPr lang="en" sz="13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to configure the channel length using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WithChannelMode BufferSize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(bufferSize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Pre-allocations of memory in buffer pool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chemeClr val="lt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Monitor memory allocations to configure the buffer pool size</a:t>
            </a:r>
            <a:endParaRPr sz="1200">
              <a:solidFill>
                <a:schemeClr val="lt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Room for Improvement in the Library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000">
                <a:solidFill>
                  <a:schemeClr val="lt1"/>
                </a:solidFill>
              </a:rPr>
              <a:t>Inefficient API design</a:t>
            </a:r>
            <a:r>
              <a:rPr lang="en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000">
                <a:solidFill>
                  <a:schemeClr val="lt1"/>
                </a:solidFill>
              </a:rPr>
              <a:t>Inefficient concurrent map access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Suboptimal buffer pool implementation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Inefficient API 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152475"/>
            <a:ext cx="8740500" cy="381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7200">
                <a:solidFill>
                  <a:schemeClr val="lt1"/>
                </a:solidFill>
              </a:rPr>
              <a:t>Tagging is only supported as a string slice parameter passed to APIs</a:t>
            </a:r>
            <a:endParaRPr sz="7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func (c *Client) Count(name string, value int64, </a:t>
            </a:r>
            <a:r>
              <a:rPr b="1" lang="en" sz="6000">
                <a:solidFill>
                  <a:srgbClr val="FF9900"/>
                </a:solidFill>
              </a:rPr>
              <a:t>tags []string</a:t>
            </a:r>
            <a:r>
              <a:rPr lang="en" sz="6000">
                <a:solidFill>
                  <a:schemeClr val="lt1"/>
                </a:solidFill>
              </a:rPr>
              <a:t>, rate float64) error</a:t>
            </a:r>
            <a:br>
              <a:rPr lang="en" sz="6000">
                <a:solidFill>
                  <a:schemeClr val="lt1"/>
                </a:solidFill>
              </a:rPr>
            </a:br>
            <a:r>
              <a:rPr lang="en" sz="6000">
                <a:solidFill>
                  <a:schemeClr val="lt1"/>
                </a:solidFill>
              </a:rPr>
              <a:t>func (c *Client) Gauge(</a:t>
            </a:r>
            <a:r>
              <a:rPr lang="en" sz="6000">
                <a:solidFill>
                  <a:schemeClr val="lt1"/>
                </a:solidFill>
              </a:rPr>
              <a:t>name string, value float64, </a:t>
            </a:r>
            <a:r>
              <a:rPr b="1" lang="en" sz="6000">
                <a:solidFill>
                  <a:srgbClr val="FF9900"/>
                </a:solidFill>
              </a:rPr>
              <a:t>tags []string</a:t>
            </a:r>
            <a:r>
              <a:rPr lang="en" sz="6000">
                <a:solidFill>
                  <a:schemeClr val="lt1"/>
                </a:solidFill>
              </a:rPr>
              <a:t>, rate float64) error</a:t>
            </a:r>
            <a:br>
              <a:rPr lang="en" sz="6000">
                <a:solidFill>
                  <a:schemeClr val="lt1"/>
                </a:solidFill>
              </a:rPr>
            </a:br>
            <a:r>
              <a:rPr lang="en" sz="6000">
                <a:solidFill>
                  <a:schemeClr val="lt1"/>
                </a:solidFill>
              </a:rPr>
              <a:t>func (c *Client) Histogram(name string, value float64, </a:t>
            </a:r>
            <a:r>
              <a:rPr b="1" lang="en" sz="6000">
                <a:solidFill>
                  <a:srgbClr val="FF9900"/>
                </a:solidFill>
              </a:rPr>
              <a:t>tags []string</a:t>
            </a:r>
            <a:r>
              <a:rPr lang="en" sz="6000">
                <a:solidFill>
                  <a:schemeClr val="lt1"/>
                </a:solidFill>
              </a:rPr>
              <a:t>, rate float64) error</a:t>
            </a:r>
            <a:br>
              <a:rPr lang="en" sz="6000">
                <a:solidFill>
                  <a:schemeClr val="lt1"/>
                </a:solidFill>
              </a:rPr>
            </a:br>
            <a:r>
              <a:rPr lang="en" sz="6000">
                <a:solidFill>
                  <a:schemeClr val="lt1"/>
                </a:solidFill>
              </a:rPr>
              <a:t>func (c *Client) Distribution(name string, value float64, </a:t>
            </a:r>
            <a:r>
              <a:rPr b="1" lang="en" sz="6000">
                <a:solidFill>
                  <a:srgbClr val="FF9900"/>
                </a:solidFill>
              </a:rPr>
              <a:t>tags []string</a:t>
            </a:r>
            <a:r>
              <a:rPr lang="en" sz="6000">
                <a:solidFill>
                  <a:schemeClr val="lt1"/>
                </a:solidFill>
              </a:rPr>
              <a:t>, rate float64) error</a:t>
            </a:r>
            <a:br>
              <a:rPr lang="en" sz="6000">
                <a:solidFill>
                  <a:schemeClr val="lt1"/>
                </a:solidFill>
              </a:rPr>
            </a:br>
            <a:r>
              <a:rPr lang="en" sz="6000">
                <a:solidFill>
                  <a:schemeClr val="lt1"/>
                </a:solidFill>
              </a:rPr>
              <a:t>func (c *Client) Timing(name string, value time.Duration, </a:t>
            </a:r>
            <a:r>
              <a:rPr b="1" lang="en" sz="6000">
                <a:solidFill>
                  <a:srgbClr val="FF9900"/>
                </a:solidFill>
              </a:rPr>
              <a:t>tags []string</a:t>
            </a:r>
            <a:r>
              <a:rPr lang="en" sz="6000">
                <a:solidFill>
                  <a:schemeClr val="lt1"/>
                </a:solidFill>
              </a:rPr>
              <a:t>, rate float64) error</a:t>
            </a:r>
            <a:endParaRPr sz="60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7200">
                <a:solidFill>
                  <a:schemeClr val="lt1"/>
                </a:solidFill>
              </a:rPr>
              <a:t>Repeatedly computing metrics map key</a:t>
            </a:r>
            <a:endParaRPr sz="7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count.Incr(name, value, tags, rate) {</a:t>
            </a:r>
            <a:br>
              <a:rPr lang="en" sz="7200">
                <a:solidFill>
                  <a:schemeClr val="lt1"/>
                </a:solidFill>
              </a:rPr>
            </a:br>
            <a:r>
              <a:rPr lang="en" sz="7200">
                <a:solidFill>
                  <a:schemeClr val="lt1"/>
                </a:solidFill>
              </a:rPr>
              <a:t>    </a:t>
            </a:r>
            <a:r>
              <a:rPr lang="en" sz="6000">
                <a:solidFill>
                  <a:schemeClr val="lt1"/>
                </a:solidFill>
              </a:rPr>
              <a:t>countMap[</a:t>
            </a:r>
            <a:r>
              <a:rPr lang="en" sz="6000">
                <a:solidFill>
                  <a:srgbClr val="FF00FF"/>
                </a:solidFill>
              </a:rPr>
              <a:t>concatenate(name+looping_thru(tags))</a:t>
            </a:r>
            <a:r>
              <a:rPr lang="en" sz="6000">
                <a:solidFill>
                  <a:schemeClr val="lt1"/>
                </a:solidFill>
              </a:rPr>
              <a:t>].Incr()</a:t>
            </a:r>
            <a:br>
              <a:rPr lang="en" sz="6000">
                <a:solidFill>
                  <a:schemeClr val="lt1"/>
                </a:solidFill>
              </a:rPr>
            </a:br>
            <a:r>
              <a:rPr lang="en" sz="6000">
                <a:solidFill>
                  <a:schemeClr val="lt1"/>
                </a:solidFill>
              </a:rPr>
              <a:t>}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660650" y="4372750"/>
            <a:ext cx="7337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Deficiencies: memory allocations/garbage collection, CPU consumption</a:t>
            </a:r>
            <a:endParaRPr sz="1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Inefficient Concurrent Map Access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081700"/>
            <a:ext cx="85206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 single map is used to </a:t>
            </a:r>
            <a:r>
              <a:rPr lang="en">
                <a:solidFill>
                  <a:schemeClr val="lt1"/>
                </a:solidFill>
              </a:rPr>
              <a:t>store all metrics in every metric type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 RWMutex is used to guard against concurrent reads &amp; writes to the map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Each metrics submission needs to acquire the lock first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00" y="2836625"/>
            <a:ext cx="3627550" cy="11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138" y="2881975"/>
            <a:ext cx="1334500" cy="2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3150" y="3119200"/>
            <a:ext cx="4145376" cy="4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668500" y="4141500"/>
            <a:ext cx="5591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Deficiencies: potential blocking, cpu consumption</a:t>
            </a:r>
            <a:endParaRPr sz="1600">
              <a:solidFill>
                <a:srgbClr val="FFFF00"/>
              </a:solidFill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668500" y="2532500"/>
            <a:ext cx="38145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844500" y="2532500"/>
            <a:ext cx="38145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621325" y="2191975"/>
            <a:ext cx="38145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Either with a Read Lock if metric exists in the map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4572000" y="2191975"/>
            <a:ext cx="38145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Or with an Exclusive Lock if metric does not exist in the map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Suboptimal Buffer Pool Implementation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0" name="Google Shape;200;p27"/>
          <p:cNvCxnSpPr/>
          <p:nvPr/>
        </p:nvCxnSpPr>
        <p:spPr>
          <a:xfrm flipH="1" rot="10800000">
            <a:off x="2117600" y="1871675"/>
            <a:ext cx="2398800" cy="23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7"/>
          <p:cNvCxnSpPr/>
          <p:nvPr/>
        </p:nvCxnSpPr>
        <p:spPr>
          <a:xfrm flipH="1" rot="10800000">
            <a:off x="2117600" y="2393725"/>
            <a:ext cx="2398800" cy="23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7"/>
          <p:cNvSpPr txBox="1"/>
          <p:nvPr/>
        </p:nvSpPr>
        <p:spPr>
          <a:xfrm>
            <a:off x="2455800" y="1492688"/>
            <a:ext cx="1614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c</a:t>
            </a:r>
            <a:r>
              <a:rPr b="1" lang="en" sz="1200">
                <a:solidFill>
                  <a:schemeClr val="lt1"/>
                </a:solidFill>
              </a:rPr>
              <a:t>han *statsdBuffer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1465775" y="2321950"/>
            <a:ext cx="291000" cy="235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2153600" y="2046450"/>
            <a:ext cx="291000" cy="235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2612075" y="2046450"/>
            <a:ext cx="291000" cy="235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3070550" y="2046450"/>
            <a:ext cx="291000" cy="235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4132550" y="2046438"/>
            <a:ext cx="291000" cy="235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4846675" y="1765625"/>
            <a:ext cx="291000" cy="235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1998013" y="2915775"/>
            <a:ext cx="3398814" cy="1521180"/>
          </a:xfrm>
          <a:prstGeom prst="flowChartDocumen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7"/>
          <p:cNvCxnSpPr/>
          <p:nvPr/>
        </p:nvCxnSpPr>
        <p:spPr>
          <a:xfrm>
            <a:off x="2109825" y="3593950"/>
            <a:ext cx="31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7"/>
          <p:cNvCxnSpPr/>
          <p:nvPr/>
        </p:nvCxnSpPr>
        <p:spPr>
          <a:xfrm>
            <a:off x="2117600" y="3829350"/>
            <a:ext cx="3183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7"/>
          <p:cNvCxnSpPr/>
          <p:nvPr/>
        </p:nvCxnSpPr>
        <p:spPr>
          <a:xfrm flipH="1" rot="10800000">
            <a:off x="2147025" y="4069550"/>
            <a:ext cx="31008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7"/>
          <p:cNvCxnSpPr/>
          <p:nvPr/>
        </p:nvCxnSpPr>
        <p:spPr>
          <a:xfrm>
            <a:off x="2151375" y="3369275"/>
            <a:ext cx="3092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7"/>
          <p:cNvCxnSpPr/>
          <p:nvPr/>
        </p:nvCxnSpPr>
        <p:spPr>
          <a:xfrm flipH="1" rot="10800000">
            <a:off x="2145200" y="3148500"/>
            <a:ext cx="3128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7"/>
          <p:cNvCxnSpPr/>
          <p:nvPr/>
        </p:nvCxnSpPr>
        <p:spPr>
          <a:xfrm>
            <a:off x="2756075" y="2139075"/>
            <a:ext cx="12300" cy="9831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7"/>
          <p:cNvCxnSpPr/>
          <p:nvPr/>
        </p:nvCxnSpPr>
        <p:spPr>
          <a:xfrm flipH="1" rot="-5400000">
            <a:off x="2552750" y="2820325"/>
            <a:ext cx="1612800" cy="296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7"/>
          <p:cNvCxnSpPr/>
          <p:nvPr/>
        </p:nvCxnSpPr>
        <p:spPr>
          <a:xfrm rot="5400000">
            <a:off x="2768900" y="2127200"/>
            <a:ext cx="1548000" cy="1470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7"/>
          <p:cNvCxnSpPr/>
          <p:nvPr/>
        </p:nvCxnSpPr>
        <p:spPr>
          <a:xfrm>
            <a:off x="2293200" y="2162275"/>
            <a:ext cx="1859400" cy="1659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7"/>
          <p:cNvCxnSpPr/>
          <p:nvPr/>
        </p:nvCxnSpPr>
        <p:spPr>
          <a:xfrm>
            <a:off x="1564075" y="2421375"/>
            <a:ext cx="3178200" cy="685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7"/>
          <p:cNvCxnSpPr/>
          <p:nvPr/>
        </p:nvCxnSpPr>
        <p:spPr>
          <a:xfrm rot="5400000">
            <a:off x="3890100" y="2159238"/>
            <a:ext cx="1380300" cy="745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7"/>
          <p:cNvCxnSpPr>
            <a:endCxn id="203" idx="0"/>
          </p:cNvCxnSpPr>
          <p:nvPr/>
        </p:nvCxnSpPr>
        <p:spPr>
          <a:xfrm flipH="1">
            <a:off x="1611275" y="2100550"/>
            <a:ext cx="354900" cy="221400"/>
          </a:xfrm>
          <a:prstGeom prst="bentConnector2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7"/>
          <p:cNvSpPr txBox="1"/>
          <p:nvPr/>
        </p:nvSpPr>
        <p:spPr>
          <a:xfrm>
            <a:off x="707800" y="1738025"/>
            <a:ext cx="13086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3C47D"/>
                </a:solidFill>
              </a:rPr>
              <a:t> borrowBuffer</a:t>
            </a:r>
            <a:endParaRPr b="1" sz="1200">
              <a:solidFill>
                <a:srgbClr val="93C47D"/>
              </a:solidFill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846800" y="2028650"/>
            <a:ext cx="12483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returnBuffer</a:t>
            </a:r>
            <a:endParaRPr b="1" sz="1200">
              <a:solidFill>
                <a:srgbClr val="FF0000"/>
              </a:solidFill>
            </a:endParaRPr>
          </a:p>
        </p:txBody>
      </p:sp>
      <p:cxnSp>
        <p:nvCxnSpPr>
          <p:cNvPr id="224" name="Google Shape;224;p27"/>
          <p:cNvCxnSpPr>
            <a:stCxn id="208" idx="1"/>
            <a:endCxn id="207" idx="3"/>
          </p:cNvCxnSpPr>
          <p:nvPr/>
        </p:nvCxnSpPr>
        <p:spPr>
          <a:xfrm flipH="1">
            <a:off x="4423675" y="1883525"/>
            <a:ext cx="423000" cy="280800"/>
          </a:xfrm>
          <a:prstGeom prst="bentConnector3">
            <a:avLst>
              <a:gd fmla="val 5001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7"/>
          <p:cNvSpPr txBox="1"/>
          <p:nvPr/>
        </p:nvSpPr>
        <p:spPr>
          <a:xfrm>
            <a:off x="5846175" y="1600075"/>
            <a:ext cx="31833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Char char="●"/>
            </a:pPr>
            <a:r>
              <a:rPr lang="en" sz="1500">
                <a:solidFill>
                  <a:srgbClr val="E69138"/>
                </a:solidFill>
              </a:rPr>
              <a:t>In the chan implementation, operations of send, receive, or len may potentially contend for the lock</a:t>
            </a:r>
            <a:endParaRPr sz="1500">
              <a:solidFill>
                <a:srgbClr val="E691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69138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Char char="●"/>
            </a:pPr>
            <a:r>
              <a:rPr lang="en" sz="1500">
                <a:solidFill>
                  <a:srgbClr val="E69138"/>
                </a:solidFill>
              </a:rPr>
              <a:t>Pointers in channel point to non-contiguous memory allocations</a:t>
            </a:r>
            <a:endParaRPr sz="15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Improvements Experimented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Invoke endpoints with MetricHandle instead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Separate reads from writes to metric maps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Replace Channel with Disruptor for Buffer Pool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Introducing MetricHandle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382475" y="1062025"/>
            <a:ext cx="85206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type MetricHandle uint</a:t>
            </a:r>
            <a:r>
              <a:rPr lang="en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32</a:t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RegisterMetric(name string, tags []string) (MetricHandle, error) {</a:t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metricHandle := hash(concatenate(name, tags))</a:t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registeredStatsMap[MetricHandle] = newMetrics(name, defaultValue, tags)</a:t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return metricHandle, nil</a:t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Invoking Endpoints with MetricHandle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229325" y="1097550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Current endpoints: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lt1"/>
                </a:solidFill>
              </a:rPr>
              <a:t>func (c *Client) Count(</a:t>
            </a:r>
            <a:r>
              <a:rPr i="1" lang="en" sz="1400">
                <a:solidFill>
                  <a:srgbClr val="FF00FF"/>
                </a:solidFill>
              </a:rPr>
              <a:t>name string</a:t>
            </a:r>
            <a:r>
              <a:rPr i="1" lang="en" sz="1400">
                <a:solidFill>
                  <a:schemeClr val="lt1"/>
                </a:solidFill>
              </a:rPr>
              <a:t>, value int64, </a:t>
            </a:r>
            <a:r>
              <a:rPr i="1" lang="en" sz="1400">
                <a:solidFill>
                  <a:srgbClr val="FF00FF"/>
                </a:solidFill>
              </a:rPr>
              <a:t>tags[]string</a:t>
            </a:r>
            <a:r>
              <a:rPr i="1" lang="en" sz="1400">
                <a:solidFill>
                  <a:schemeClr val="lt1"/>
                </a:solidFill>
              </a:rPr>
              <a:t>, rate float64) error</a:t>
            </a:r>
            <a:endParaRPr i="1"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lt1"/>
                </a:solidFill>
              </a:rPr>
              <a:t>func (c *Client) Gauge(</a:t>
            </a:r>
            <a:r>
              <a:rPr i="1" lang="en" sz="1400">
                <a:solidFill>
                  <a:srgbClr val="FF00FF"/>
                </a:solidFill>
              </a:rPr>
              <a:t>name string</a:t>
            </a:r>
            <a:r>
              <a:rPr i="1" lang="en" sz="1400">
                <a:solidFill>
                  <a:schemeClr val="lt1"/>
                </a:solidFill>
              </a:rPr>
              <a:t>, value float64, </a:t>
            </a:r>
            <a:r>
              <a:rPr i="1" lang="en" sz="1400">
                <a:solidFill>
                  <a:srgbClr val="FF00FF"/>
                </a:solidFill>
              </a:rPr>
              <a:t>tags[]string</a:t>
            </a:r>
            <a:r>
              <a:rPr i="1" lang="en" sz="1400">
                <a:solidFill>
                  <a:schemeClr val="lt1"/>
                </a:solidFill>
              </a:rPr>
              <a:t>, rate float64) error</a:t>
            </a:r>
            <a:endParaRPr i="1"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lt1"/>
                </a:solidFill>
              </a:rPr>
              <a:t>func (c *Client) Histogram(</a:t>
            </a:r>
            <a:r>
              <a:rPr i="1" lang="en" sz="1400">
                <a:solidFill>
                  <a:srgbClr val="FF00FF"/>
                </a:solidFill>
              </a:rPr>
              <a:t>name string</a:t>
            </a:r>
            <a:r>
              <a:rPr i="1" lang="en" sz="1400">
                <a:solidFill>
                  <a:schemeClr val="lt1"/>
                </a:solidFill>
              </a:rPr>
              <a:t>, value float64, </a:t>
            </a:r>
            <a:r>
              <a:rPr i="1" lang="en" sz="1400">
                <a:solidFill>
                  <a:srgbClr val="FF00FF"/>
                </a:solidFill>
              </a:rPr>
              <a:t>tags[]string</a:t>
            </a:r>
            <a:r>
              <a:rPr i="1" lang="en" sz="1400">
                <a:solidFill>
                  <a:schemeClr val="lt1"/>
                </a:solidFill>
              </a:rPr>
              <a:t>, rate float64) error</a:t>
            </a:r>
            <a:endParaRPr i="1"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lt1"/>
                </a:solidFill>
              </a:rPr>
              <a:t>func (c *Client) Distribution(</a:t>
            </a:r>
            <a:r>
              <a:rPr i="1" lang="en" sz="1400">
                <a:solidFill>
                  <a:srgbClr val="FF00FF"/>
                </a:solidFill>
              </a:rPr>
              <a:t>name string</a:t>
            </a:r>
            <a:r>
              <a:rPr i="1" lang="en" sz="1400">
                <a:solidFill>
                  <a:schemeClr val="lt1"/>
                </a:solidFill>
              </a:rPr>
              <a:t>, value float64, </a:t>
            </a:r>
            <a:r>
              <a:rPr i="1" lang="en" sz="1400">
                <a:solidFill>
                  <a:srgbClr val="FF00FF"/>
                </a:solidFill>
              </a:rPr>
              <a:t>tags[]string</a:t>
            </a:r>
            <a:r>
              <a:rPr i="1" lang="en" sz="1400">
                <a:solidFill>
                  <a:schemeClr val="lt1"/>
                </a:solidFill>
              </a:rPr>
              <a:t>, rate float64) error</a:t>
            </a:r>
            <a:endParaRPr i="1"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lt1"/>
                </a:solidFill>
              </a:rPr>
              <a:t>func (c *Client) Timing(</a:t>
            </a:r>
            <a:r>
              <a:rPr i="1" lang="en" sz="1400">
                <a:solidFill>
                  <a:srgbClr val="FF00FF"/>
                </a:solidFill>
              </a:rPr>
              <a:t>name string</a:t>
            </a:r>
            <a:r>
              <a:rPr i="1" lang="en" sz="1400">
                <a:solidFill>
                  <a:schemeClr val="lt1"/>
                </a:solidFill>
              </a:rPr>
              <a:t>, value time.Duration, </a:t>
            </a:r>
            <a:r>
              <a:rPr i="1" lang="en" sz="1400">
                <a:solidFill>
                  <a:srgbClr val="FF00FF"/>
                </a:solidFill>
              </a:rPr>
              <a:t>tags[]string</a:t>
            </a:r>
            <a:r>
              <a:rPr i="1" lang="en" sz="1400">
                <a:solidFill>
                  <a:schemeClr val="lt1"/>
                </a:solidFill>
              </a:rPr>
              <a:t>, rate float64) error</a:t>
            </a:r>
            <a:endParaRPr i="1" sz="15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Newly added endpoints: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lt1"/>
                </a:solidFill>
              </a:rPr>
              <a:t>func (c *Client) CountV2(</a:t>
            </a:r>
            <a:r>
              <a:rPr i="1" lang="en" sz="1400">
                <a:solidFill>
                  <a:srgbClr val="FF9900"/>
                </a:solidFill>
              </a:rPr>
              <a:t>handle MetricHandle</a:t>
            </a:r>
            <a:r>
              <a:rPr i="1" lang="en" sz="1400">
                <a:solidFill>
                  <a:schemeClr val="lt1"/>
                </a:solidFill>
              </a:rPr>
              <a:t>, value int64, rate float64) error</a:t>
            </a:r>
            <a:endParaRPr i="1"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chemeClr val="lt1"/>
                </a:solidFill>
              </a:rPr>
              <a:t>func (c *Client) GaugeV2(</a:t>
            </a:r>
            <a:r>
              <a:rPr i="1" lang="en" sz="1400">
                <a:solidFill>
                  <a:srgbClr val="FF9900"/>
                </a:solidFill>
              </a:rPr>
              <a:t>handle MetricHandle</a:t>
            </a:r>
            <a:r>
              <a:rPr i="1" lang="en" sz="1400">
                <a:solidFill>
                  <a:schemeClr val="lt1"/>
                </a:solidFill>
              </a:rPr>
              <a:t>, value float64, rate float64) error</a:t>
            </a:r>
            <a:endParaRPr i="1"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chemeClr val="lt1"/>
                </a:solidFill>
              </a:rPr>
              <a:t>func (c *Client) HistogramV2(</a:t>
            </a:r>
            <a:r>
              <a:rPr i="1" lang="en" sz="1400">
                <a:solidFill>
                  <a:srgbClr val="FF9900"/>
                </a:solidFill>
              </a:rPr>
              <a:t>handle MetricHandle</a:t>
            </a:r>
            <a:r>
              <a:rPr i="1" lang="en" sz="1400">
                <a:solidFill>
                  <a:schemeClr val="lt1"/>
                </a:solidFill>
              </a:rPr>
              <a:t>, value float64, rate float64) error</a:t>
            </a:r>
            <a:endParaRPr i="1"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chemeClr val="lt1"/>
                </a:solidFill>
              </a:rPr>
              <a:t>func (c *Client) DistributionV2(</a:t>
            </a:r>
            <a:r>
              <a:rPr i="1" lang="en" sz="1400">
                <a:solidFill>
                  <a:srgbClr val="FF9900"/>
                </a:solidFill>
              </a:rPr>
              <a:t>handle MetricHandle</a:t>
            </a:r>
            <a:r>
              <a:rPr i="1" lang="en" sz="1400">
                <a:solidFill>
                  <a:schemeClr val="lt1"/>
                </a:solidFill>
              </a:rPr>
              <a:t>, value float64, rate float64) error</a:t>
            </a:r>
            <a:endParaRPr i="1"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chemeClr val="lt1"/>
                </a:solidFill>
              </a:rPr>
              <a:t>func (c *Client) TimingV2(</a:t>
            </a:r>
            <a:r>
              <a:rPr i="1" lang="en" sz="1400">
                <a:solidFill>
                  <a:srgbClr val="FF9900"/>
                </a:solidFill>
              </a:rPr>
              <a:t>handle MetricHandle</a:t>
            </a:r>
            <a:r>
              <a:rPr i="1" lang="en" sz="1400">
                <a:solidFill>
                  <a:schemeClr val="lt1"/>
                </a:solidFill>
              </a:rPr>
              <a:t>, value time.Duration, rate float64) error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311700" y="49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Introducing</a:t>
            </a:r>
            <a:r>
              <a:rPr lang="en">
                <a:solidFill>
                  <a:schemeClr val="lt1"/>
                </a:solidFill>
              </a:rPr>
              <a:t> ImmutableMap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519100" y="1135425"/>
            <a:ext cx="8258700" cy="3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All metric types implement DogMetric interface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type DogMetric interface {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    	    _isDogMetric() bool</a:t>
            </a:r>
            <a:endParaRPr sz="15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}</a:t>
            </a:r>
            <a:endParaRPr sz="15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All metric types use regular maps at write phase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All metric types use ImmutableMap at read phase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type ImmutableMap struct {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   	    Data map[string]interface</a:t>
            </a:r>
            <a:endParaRPr sz="15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}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20250" y="833282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Observing Systems: A Heisenberg Twist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916225" y="2092900"/>
            <a:ext cx="7609500" cy="1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69138"/>
                </a:solidFill>
                <a:latin typeface="Lobster"/>
                <a:ea typeface="Lobster"/>
                <a:cs typeface="Lobster"/>
                <a:sym typeface="Lobster"/>
              </a:rPr>
              <a:t>     </a:t>
            </a:r>
            <a:r>
              <a:rPr lang="en" sz="2700">
                <a:solidFill>
                  <a:srgbClr val="E69138"/>
                </a:solidFill>
                <a:latin typeface="Lobster"/>
                <a:ea typeface="Lobster"/>
                <a:cs typeface="Lobster"/>
                <a:sym typeface="Lobster"/>
              </a:rPr>
              <a:t>"You can observe a system, but be prepared for it to act like it knows you're watching!"</a:t>
            </a:r>
            <a:endParaRPr sz="2700">
              <a:solidFill>
                <a:srgbClr val="E6913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rgbClr val="E69138"/>
                </a:solidFill>
                <a:latin typeface="Lobster"/>
                <a:ea typeface="Lobster"/>
                <a:cs typeface="Lobster"/>
                <a:sym typeface="Lobster"/>
              </a:rPr>
              <a:t>     - Anonymous</a:t>
            </a:r>
            <a:endParaRPr sz="2700">
              <a:solidFill>
                <a:srgbClr val="E69138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311700" y="49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Separated Reads From Writes Need No Locking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475200" y="1108975"/>
            <a:ext cx="76017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fu</a:t>
            </a:r>
            <a:r>
              <a:rPr lang="en" sz="1700">
                <a:solidFill>
                  <a:schemeClr val="lt1"/>
                </a:solidFill>
              </a:rPr>
              <a:t>nc (a *aggregator) count(name, value, tags) error {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  …..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  a.countsM.RLock()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  if count, found := a.counts[concatenate(name, value)], found {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     ….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  }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  a.countsM.RUnlock()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  …..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}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311700" y="491950"/>
            <a:ext cx="85206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Separated Reads From Writes Need No Locking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475225" y="1218897"/>
            <a:ext cx="76017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func (a *aggregator</a:t>
            </a:r>
            <a:r>
              <a:rPr b="1" lang="en" sz="1700">
                <a:solidFill>
                  <a:schemeClr val="lt1"/>
                </a:solidFill>
              </a:rPr>
              <a:t>V2</a:t>
            </a:r>
            <a:r>
              <a:rPr lang="en" sz="1700">
                <a:solidFill>
                  <a:schemeClr val="lt1"/>
                </a:solidFill>
              </a:rPr>
              <a:t>) count(metricHandle, value) error {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  …..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  </a:t>
            </a:r>
            <a:r>
              <a:rPr lang="en" sz="1700" strike="sngStrike">
                <a:solidFill>
                  <a:srgbClr val="666666"/>
                </a:solidFill>
              </a:rPr>
              <a:t>a.countsM.RLock()</a:t>
            </a:r>
            <a:endParaRPr sz="1700" strike="sngStrike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  if count, found := a.counts[metricHandle], found {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     ….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  }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  </a:t>
            </a:r>
            <a:r>
              <a:rPr lang="en" sz="1700" strike="sngStrike">
                <a:solidFill>
                  <a:srgbClr val="666666"/>
                </a:solidFill>
              </a:rPr>
              <a:t>a.countsM.RUnlock()</a:t>
            </a:r>
            <a:endParaRPr sz="1700" strike="sngStrike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  …..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}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Replace Channel with Disruptor for Buffer Pool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1299500" y="1201775"/>
            <a:ext cx="2736300" cy="255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/>
          <p:nvPr/>
        </p:nvSpPr>
        <p:spPr>
          <a:xfrm>
            <a:off x="1635500" y="1530875"/>
            <a:ext cx="2064300" cy="18930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34"/>
          <p:cNvCxnSpPr>
            <a:stCxn id="267" idx="0"/>
            <a:endCxn id="268" idx="0"/>
          </p:cNvCxnSpPr>
          <p:nvPr/>
        </p:nvCxnSpPr>
        <p:spPr>
          <a:xfrm>
            <a:off x="2667650" y="1201775"/>
            <a:ext cx="0" cy="32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4"/>
          <p:cNvCxnSpPr/>
          <p:nvPr/>
        </p:nvCxnSpPr>
        <p:spPr>
          <a:xfrm>
            <a:off x="2667650" y="3423875"/>
            <a:ext cx="0" cy="32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4"/>
          <p:cNvCxnSpPr>
            <a:stCxn id="268" idx="2"/>
          </p:cNvCxnSpPr>
          <p:nvPr/>
        </p:nvCxnSpPr>
        <p:spPr>
          <a:xfrm flipH="1">
            <a:off x="1299500" y="2477375"/>
            <a:ext cx="3360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4"/>
          <p:cNvCxnSpPr/>
          <p:nvPr/>
        </p:nvCxnSpPr>
        <p:spPr>
          <a:xfrm flipH="1">
            <a:off x="3699800" y="2403450"/>
            <a:ext cx="3360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4"/>
          <p:cNvCxnSpPr/>
          <p:nvPr/>
        </p:nvCxnSpPr>
        <p:spPr>
          <a:xfrm flipH="1">
            <a:off x="3007075" y="1265000"/>
            <a:ext cx="87300" cy="30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4"/>
          <p:cNvCxnSpPr/>
          <p:nvPr/>
        </p:nvCxnSpPr>
        <p:spPr>
          <a:xfrm flipH="1">
            <a:off x="3247025" y="1448675"/>
            <a:ext cx="219600" cy="25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4"/>
          <p:cNvCxnSpPr/>
          <p:nvPr/>
        </p:nvCxnSpPr>
        <p:spPr>
          <a:xfrm flipH="1">
            <a:off x="3514625" y="1702475"/>
            <a:ext cx="253800" cy="21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4"/>
          <p:cNvCxnSpPr/>
          <p:nvPr/>
        </p:nvCxnSpPr>
        <p:spPr>
          <a:xfrm flipH="1">
            <a:off x="3631100" y="2046900"/>
            <a:ext cx="324000" cy="16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4"/>
          <p:cNvCxnSpPr/>
          <p:nvPr/>
        </p:nvCxnSpPr>
        <p:spPr>
          <a:xfrm rot="10800000">
            <a:off x="3672625" y="2676300"/>
            <a:ext cx="349500" cy="8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4"/>
          <p:cNvCxnSpPr/>
          <p:nvPr/>
        </p:nvCxnSpPr>
        <p:spPr>
          <a:xfrm rot="10800000">
            <a:off x="3569625" y="2950600"/>
            <a:ext cx="322200" cy="14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4"/>
          <p:cNvCxnSpPr>
            <a:stCxn id="267" idx="5"/>
          </p:cNvCxnSpPr>
          <p:nvPr/>
        </p:nvCxnSpPr>
        <p:spPr>
          <a:xfrm rot="10800000">
            <a:off x="3408278" y="3094660"/>
            <a:ext cx="226800" cy="28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4"/>
          <p:cNvCxnSpPr/>
          <p:nvPr/>
        </p:nvCxnSpPr>
        <p:spPr>
          <a:xfrm rot="10800000">
            <a:off x="3219750" y="3284475"/>
            <a:ext cx="77700" cy="35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4"/>
          <p:cNvCxnSpPr/>
          <p:nvPr/>
        </p:nvCxnSpPr>
        <p:spPr>
          <a:xfrm rot="10800000">
            <a:off x="2946688" y="3372700"/>
            <a:ext cx="21300" cy="37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4"/>
          <p:cNvCxnSpPr/>
          <p:nvPr/>
        </p:nvCxnSpPr>
        <p:spPr>
          <a:xfrm flipH="1">
            <a:off x="2341800" y="3397150"/>
            <a:ext cx="46800" cy="34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4"/>
          <p:cNvCxnSpPr/>
          <p:nvPr/>
        </p:nvCxnSpPr>
        <p:spPr>
          <a:xfrm flipH="1">
            <a:off x="2026600" y="3314050"/>
            <a:ext cx="1233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4"/>
          <p:cNvCxnSpPr>
            <a:endCxn id="267" idx="3"/>
          </p:cNvCxnSpPr>
          <p:nvPr/>
        </p:nvCxnSpPr>
        <p:spPr>
          <a:xfrm flipH="1">
            <a:off x="1700222" y="3178060"/>
            <a:ext cx="274800" cy="20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4"/>
          <p:cNvSpPr txBox="1"/>
          <p:nvPr/>
        </p:nvSpPr>
        <p:spPr>
          <a:xfrm>
            <a:off x="540800" y="3636375"/>
            <a:ext cx="1370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Writer.write()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4396350" y="1802038"/>
            <a:ext cx="1752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00"/>
                </a:solidFill>
              </a:rPr>
              <a:t>Reader.consume()</a:t>
            </a:r>
            <a:endParaRPr sz="1500">
              <a:solidFill>
                <a:srgbClr val="00FF00"/>
              </a:solidFill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6549400" y="3216400"/>
            <a:ext cx="22425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4396350" y="2603200"/>
            <a:ext cx="1195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89" name="Google Shape;289;p34"/>
          <p:cNvCxnSpPr/>
          <p:nvPr/>
        </p:nvCxnSpPr>
        <p:spPr>
          <a:xfrm flipH="1" rot="10800000">
            <a:off x="1572925" y="3515400"/>
            <a:ext cx="298800" cy="2046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4022125" y="2046900"/>
            <a:ext cx="452100" cy="228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4"/>
          <p:cNvSpPr txBox="1"/>
          <p:nvPr>
            <p:ph type="title"/>
          </p:nvPr>
        </p:nvSpPr>
        <p:spPr>
          <a:xfrm>
            <a:off x="4367300" y="2333850"/>
            <a:ext cx="4538100" cy="20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lang="en" sz="1800">
                <a:solidFill>
                  <a:srgbClr val="FF9900"/>
                </a:solidFill>
              </a:rPr>
              <a:t>No contention for locks at all as Writer and Reader work at different indexes of the ring buffer</a:t>
            </a:r>
            <a:endParaRPr sz="1800">
              <a:solidFill>
                <a:srgbClr val="FF9900"/>
              </a:solidFill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lang="en" sz="1800">
                <a:solidFill>
                  <a:srgbClr val="FF9900"/>
                </a:solidFill>
              </a:rPr>
              <a:t>Reads from the pre-allocated, sequential space are fast</a:t>
            </a:r>
            <a:endParaRPr sz="1800">
              <a:solidFill>
                <a:srgbClr val="FF9900"/>
              </a:solidFill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lang="en" sz="1800">
                <a:solidFill>
                  <a:srgbClr val="FF9900"/>
                </a:solidFill>
              </a:rPr>
              <a:t>With proper ring buffer size no more gc needed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2711513" y="1256225"/>
            <a:ext cx="251700" cy="22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3094363" y="1377175"/>
            <a:ext cx="251700" cy="22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3395813" y="1565300"/>
            <a:ext cx="251700" cy="22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3604863" y="1871375"/>
            <a:ext cx="251700" cy="22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3735100" y="2137413"/>
            <a:ext cx="251700" cy="220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4"/>
          <p:cNvSpPr/>
          <p:nvPr/>
        </p:nvSpPr>
        <p:spPr>
          <a:xfrm>
            <a:off x="3741938" y="2470100"/>
            <a:ext cx="251700" cy="220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3667238" y="2746150"/>
            <a:ext cx="251700" cy="220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3515663" y="3022200"/>
            <a:ext cx="251700" cy="220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297438" y="3284475"/>
            <a:ext cx="251700" cy="220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>
            <a:off x="3006863" y="3379350"/>
            <a:ext cx="251700" cy="220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>
            <a:off x="2678313" y="3478325"/>
            <a:ext cx="251700" cy="220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2405263" y="3458050"/>
            <a:ext cx="251700" cy="220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2076713" y="3425075"/>
            <a:ext cx="251700" cy="220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1811638" y="3284475"/>
            <a:ext cx="251700" cy="220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"/>
          <p:cNvSpPr txBox="1"/>
          <p:nvPr/>
        </p:nvSpPr>
        <p:spPr>
          <a:xfrm>
            <a:off x="1536700" y="4382425"/>
            <a:ext cx="5730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Go-disruptor: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https://github.com/smarty-prototypes/go-disruptor</a:t>
            </a:r>
            <a:r>
              <a:rPr lang="en" sz="1500">
                <a:solidFill>
                  <a:schemeClr val="lt1"/>
                </a:solidFill>
              </a:rPr>
              <a:t>  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title"/>
          </p:nvPr>
        </p:nvSpPr>
        <p:spPr>
          <a:xfrm>
            <a:off x="183188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 Result</a:t>
            </a:r>
            <a:endParaRPr/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" y="1279375"/>
            <a:ext cx="783038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5"/>
          <p:cNvSpPr/>
          <p:nvPr/>
        </p:nvSpPr>
        <p:spPr>
          <a:xfrm>
            <a:off x="4658850" y="1493025"/>
            <a:ext cx="1329000" cy="3517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type="title"/>
          </p:nvPr>
        </p:nvSpPr>
        <p:spPr>
          <a:xfrm>
            <a:off x="542775" y="326925"/>
            <a:ext cx="69870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>
                <a:solidFill>
                  <a:schemeClr val="lt1"/>
                </a:solidFill>
              </a:rPr>
              <a:t>CPU Tax of Enhanced Observing</a:t>
            </a:r>
            <a:endParaRPr sz="31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 txBox="1"/>
          <p:nvPr>
            <p:ph idx="1" type="body"/>
          </p:nvPr>
        </p:nvSpPr>
        <p:spPr>
          <a:xfrm>
            <a:off x="825800" y="2784100"/>
            <a:ext cx="72198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UcParenBoth"/>
            </a:pPr>
            <a:r>
              <a:rPr b="1" lang="en" sz="2000">
                <a:solidFill>
                  <a:schemeClr val="lt1"/>
                </a:solidFill>
              </a:rPr>
              <a:t>1%        (B)   5%        (C)   15%        (D)   35%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20" name="Google Shape;320;p36"/>
          <p:cNvSpPr txBox="1"/>
          <p:nvPr>
            <p:ph type="title"/>
          </p:nvPr>
        </p:nvSpPr>
        <p:spPr>
          <a:xfrm>
            <a:off x="608650" y="1460350"/>
            <a:ext cx="69870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one of the following was the actual percentage of CPU time allocated to statsd inside the trade request handling goroutine </a:t>
            </a:r>
            <a:r>
              <a:rPr b="1"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the experiment</a:t>
            </a:r>
            <a:r>
              <a:rPr lang="en" sz="20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20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/>
          <p:nvPr>
            <p:ph type="title"/>
          </p:nvPr>
        </p:nvSpPr>
        <p:spPr>
          <a:xfrm>
            <a:off x="542775" y="326925"/>
            <a:ext cx="69870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>
                <a:solidFill>
                  <a:schemeClr val="lt1"/>
                </a:solidFill>
              </a:rPr>
              <a:t>CPU Tax of Enhanced Observing</a:t>
            </a:r>
            <a:endParaRPr sz="31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"/>
          <p:cNvSpPr txBox="1"/>
          <p:nvPr>
            <p:ph idx="1" type="body"/>
          </p:nvPr>
        </p:nvSpPr>
        <p:spPr>
          <a:xfrm>
            <a:off x="825800" y="2784100"/>
            <a:ext cx="72198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UcParenBoth"/>
            </a:pPr>
            <a:r>
              <a:rPr b="1" lang="en" sz="2000">
                <a:solidFill>
                  <a:schemeClr val="lt1"/>
                </a:solidFill>
              </a:rPr>
              <a:t>1%        </a:t>
            </a:r>
            <a:r>
              <a:rPr b="1" lang="en" sz="2000">
                <a:solidFill>
                  <a:srgbClr val="FF9900"/>
                </a:solidFill>
              </a:rPr>
              <a:t>(B)   5%</a:t>
            </a:r>
            <a:r>
              <a:rPr b="1" lang="en" sz="2000">
                <a:solidFill>
                  <a:schemeClr val="lt1"/>
                </a:solidFill>
              </a:rPr>
              <a:t>        (C)   15%        (D)   35%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27" name="Google Shape;327;p37"/>
          <p:cNvSpPr txBox="1"/>
          <p:nvPr>
            <p:ph type="title"/>
          </p:nvPr>
        </p:nvSpPr>
        <p:spPr>
          <a:xfrm>
            <a:off x="608650" y="1460350"/>
            <a:ext cx="69870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one of the following was the actual percentage of CPU time allocated to statsd inside the trade request handling goroutine </a:t>
            </a:r>
            <a:r>
              <a:rPr b="1"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the experiment</a:t>
            </a:r>
            <a:r>
              <a:rPr lang="en" sz="20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20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idx="1" type="body"/>
          </p:nvPr>
        </p:nvSpPr>
        <p:spPr>
          <a:xfrm>
            <a:off x="1231850" y="1530000"/>
            <a:ext cx="64440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Hope we made you proud, Heisenberg!</a:t>
            </a:r>
            <a:r>
              <a:rPr lang="en" sz="29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endParaRPr sz="29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33" name="Google Shape;333;p38"/>
          <p:cNvSpPr txBox="1"/>
          <p:nvPr/>
        </p:nvSpPr>
        <p:spPr>
          <a:xfrm>
            <a:off x="2909925" y="2642525"/>
            <a:ext cx="1053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idx="1" type="body"/>
          </p:nvPr>
        </p:nvSpPr>
        <p:spPr>
          <a:xfrm>
            <a:off x="311700" y="5809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Thank you for your time!</a:t>
            </a:r>
            <a:endParaRPr sz="38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43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If a</a:t>
            </a:r>
            <a:r>
              <a:rPr lang="en" sz="2443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ny Questions/Comments/Suggestions, please contact:</a:t>
            </a:r>
            <a:r>
              <a:rPr lang="en" sz="3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  </a:t>
            </a:r>
            <a:endParaRPr sz="38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hlink"/>
                </a:solidFill>
                <a:latin typeface="Lobster"/>
                <a:ea typeface="Lobster"/>
                <a:cs typeface="Lobster"/>
                <a:sym typeface="Lobster"/>
                <a:hlinkClick r:id="rId3"/>
              </a:rPr>
              <a:t>holly.casaletto@gmail.com</a:t>
            </a:r>
            <a:r>
              <a:rPr lang="en" sz="25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endParaRPr sz="25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hlink"/>
                </a:solidFill>
                <a:latin typeface="Lobster"/>
                <a:ea typeface="Lobster"/>
                <a:cs typeface="Lobster"/>
                <a:sym typeface="Lobster"/>
                <a:hlinkClick r:id="rId4"/>
              </a:rPr>
              <a:t>sunyucong@gmail.com</a:t>
            </a:r>
            <a:endParaRPr sz="25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42775" y="326925"/>
            <a:ext cx="69870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>
                <a:solidFill>
                  <a:schemeClr val="lt1"/>
                </a:solidFill>
              </a:rPr>
              <a:t>CPU Tax of Casual Observing</a:t>
            </a:r>
            <a:endParaRPr sz="31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825800" y="2784100"/>
            <a:ext cx="72198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UcParenBoth"/>
            </a:pPr>
            <a:r>
              <a:rPr b="1" lang="en" sz="2000">
                <a:solidFill>
                  <a:schemeClr val="lt1"/>
                </a:solidFill>
              </a:rPr>
              <a:t>0.01%        (B)   5%        (C)   35%        (D)   55%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608650" y="1460350"/>
            <a:ext cx="69870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one of the following was the </a:t>
            </a:r>
            <a:r>
              <a:rPr lang="en" sz="20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actual</a:t>
            </a:r>
            <a:r>
              <a:rPr lang="en" sz="20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0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percentage</a:t>
            </a:r>
            <a:r>
              <a:rPr lang="en" sz="20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CPU time allocated to </a:t>
            </a:r>
            <a:r>
              <a:rPr lang="en" sz="20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statsd inside the trade request handling goroutine?</a:t>
            </a:r>
            <a:endParaRPr sz="20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542775" y="326925"/>
            <a:ext cx="69870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CPU Tax of Casual Observing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825800" y="2784100"/>
            <a:ext cx="72198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UcParenBoth"/>
            </a:pPr>
            <a:r>
              <a:rPr b="1" lang="en" sz="2000">
                <a:solidFill>
                  <a:schemeClr val="lt1"/>
                </a:solidFill>
              </a:rPr>
              <a:t>0.01%        (B)   5%        </a:t>
            </a:r>
            <a:r>
              <a:rPr b="1" lang="en" sz="2000">
                <a:solidFill>
                  <a:srgbClr val="E69138"/>
                </a:solidFill>
              </a:rPr>
              <a:t>(C)   35%</a:t>
            </a:r>
            <a:r>
              <a:rPr b="1" lang="en" sz="2000">
                <a:solidFill>
                  <a:schemeClr val="lt1"/>
                </a:solidFill>
              </a:rPr>
              <a:t>        (D)   55%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608650" y="1460350"/>
            <a:ext cx="69870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one of the following was the actual percentage of CPU time allocated to statsd inside its trade request handling goroutine?</a:t>
            </a:r>
            <a:endParaRPr sz="20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Agenda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4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Context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" sz="2300">
                <a:solidFill>
                  <a:schemeClr val="lt1"/>
                </a:solidFill>
              </a:rPr>
              <a:t>Performance goals of trading systems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" sz="2300">
                <a:solidFill>
                  <a:schemeClr val="lt1"/>
                </a:solidFill>
              </a:rPr>
              <a:t>Statsd as a monitoring tool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Monitoring using Datadog-go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" sz="2300">
                <a:solidFill>
                  <a:schemeClr val="lt1"/>
                </a:solidFill>
              </a:rPr>
              <a:t>Best practice leveraging the best features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" sz="2300">
                <a:solidFill>
                  <a:schemeClr val="lt1"/>
                </a:solidFill>
              </a:rPr>
              <a:t>Room for improvement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" sz="2300">
                <a:solidFill>
                  <a:schemeClr val="lt1"/>
                </a:solidFill>
              </a:rPr>
              <a:t>Improvements experimented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</a:t>
            </a:r>
            <a:r>
              <a:rPr lang="en">
                <a:solidFill>
                  <a:schemeClr val="lt1"/>
                </a:solidFill>
              </a:rPr>
              <a:t>erformance</a:t>
            </a:r>
            <a:r>
              <a:rPr lang="en">
                <a:solidFill>
                  <a:schemeClr val="lt1"/>
                </a:solidFill>
              </a:rPr>
              <a:t> Goals of Trading Systems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3224475" y="1588800"/>
            <a:ext cx="2768400" cy="235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3912625" y="1195500"/>
            <a:ext cx="1529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Matching Engine</a:t>
            </a:r>
            <a:endParaRPr b="1" sz="1200">
              <a:solidFill>
                <a:schemeClr val="lt1"/>
              </a:solidFill>
            </a:endParaRPr>
          </a:p>
        </p:txBody>
      </p:sp>
      <p:cxnSp>
        <p:nvCxnSpPr>
          <p:cNvPr id="89" name="Google Shape;89;p18"/>
          <p:cNvCxnSpPr/>
          <p:nvPr/>
        </p:nvCxnSpPr>
        <p:spPr>
          <a:xfrm>
            <a:off x="4168250" y="2060600"/>
            <a:ext cx="7800" cy="17301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8"/>
          <p:cNvSpPr txBox="1"/>
          <p:nvPr/>
        </p:nvSpPr>
        <p:spPr>
          <a:xfrm>
            <a:off x="4473650" y="1704425"/>
            <a:ext cx="968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Goroutines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91" name="Google Shape;91;p18"/>
          <p:cNvCxnSpPr/>
          <p:nvPr/>
        </p:nvCxnSpPr>
        <p:spPr>
          <a:xfrm>
            <a:off x="4533000" y="2060600"/>
            <a:ext cx="4800" cy="1738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8"/>
          <p:cNvCxnSpPr/>
          <p:nvPr/>
        </p:nvCxnSpPr>
        <p:spPr>
          <a:xfrm>
            <a:off x="5707800" y="2060600"/>
            <a:ext cx="33300" cy="17697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8"/>
          <p:cNvCxnSpPr/>
          <p:nvPr/>
        </p:nvCxnSpPr>
        <p:spPr>
          <a:xfrm>
            <a:off x="4929200" y="2060600"/>
            <a:ext cx="17700" cy="1761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 txBox="1"/>
          <p:nvPr/>
        </p:nvSpPr>
        <p:spPr>
          <a:xfrm>
            <a:off x="5115613" y="2253225"/>
            <a:ext cx="692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E69138"/>
                </a:solidFill>
              </a:rPr>
              <a:t>……</a:t>
            </a:r>
            <a:endParaRPr b="1" sz="1700">
              <a:solidFill>
                <a:srgbClr val="E69138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139000" y="2217825"/>
            <a:ext cx="8103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Order Request Entry</a:t>
            </a:r>
            <a:endParaRPr b="1" sz="1200">
              <a:solidFill>
                <a:schemeClr val="lt1"/>
              </a:solidFill>
            </a:endParaRPr>
          </a:p>
        </p:txBody>
      </p:sp>
      <p:cxnSp>
        <p:nvCxnSpPr>
          <p:cNvPr id="96" name="Google Shape;96;p18"/>
          <p:cNvCxnSpPr/>
          <p:nvPr/>
        </p:nvCxnSpPr>
        <p:spPr>
          <a:xfrm flipH="1" rot="10800000">
            <a:off x="3012050" y="2300925"/>
            <a:ext cx="1053900" cy="6900"/>
          </a:xfrm>
          <a:prstGeom prst="straightConnector1">
            <a:avLst/>
          </a:prstGeom>
          <a:noFill/>
          <a:ln cap="flat" cmpd="sng" w="19050">
            <a:solidFill>
              <a:srgbClr val="FFE5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8"/>
          <p:cNvSpPr/>
          <p:nvPr/>
        </p:nvSpPr>
        <p:spPr>
          <a:xfrm>
            <a:off x="5618250" y="2886525"/>
            <a:ext cx="204600" cy="17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4835725" y="2622950"/>
            <a:ext cx="204600" cy="17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430700" y="2414475"/>
            <a:ext cx="204600" cy="17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065950" y="2217825"/>
            <a:ext cx="204600" cy="17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069850" y="2414475"/>
            <a:ext cx="204600" cy="173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4450325" y="2622950"/>
            <a:ext cx="204600" cy="173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839625" y="2839100"/>
            <a:ext cx="204600" cy="173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622150" y="3091875"/>
            <a:ext cx="204600" cy="173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4064925" y="2622950"/>
            <a:ext cx="204600" cy="173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4450325" y="2831425"/>
            <a:ext cx="204600" cy="173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839625" y="3055250"/>
            <a:ext cx="204600" cy="173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4061025" y="2831425"/>
            <a:ext cx="204600" cy="173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450325" y="3039900"/>
            <a:ext cx="204600" cy="173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8"/>
          <p:cNvCxnSpPr/>
          <p:nvPr/>
        </p:nvCxnSpPr>
        <p:spPr>
          <a:xfrm flipH="1" rot="10800000">
            <a:off x="2982625" y="2497575"/>
            <a:ext cx="1053900" cy="6900"/>
          </a:xfrm>
          <a:prstGeom prst="straightConnector1">
            <a:avLst/>
          </a:prstGeom>
          <a:noFill/>
          <a:ln cap="flat" cmpd="sng" w="1905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/>
          <p:nvPr/>
        </p:nvCxnSpPr>
        <p:spPr>
          <a:xfrm flipH="1" rot="10800000">
            <a:off x="3012050" y="2694225"/>
            <a:ext cx="1053900" cy="6900"/>
          </a:xfrm>
          <a:prstGeom prst="straightConnector1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/>
          <p:nvPr/>
        </p:nvCxnSpPr>
        <p:spPr>
          <a:xfrm flipH="1" rot="10800000">
            <a:off x="2982625" y="2890875"/>
            <a:ext cx="1053900" cy="6900"/>
          </a:xfrm>
          <a:prstGeom prst="straightConnector1">
            <a:avLst/>
          </a:prstGeom>
          <a:noFill/>
          <a:ln cap="flat" cmpd="sng" w="19050">
            <a:solidFill>
              <a:srgbClr val="DD7E6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5901325" y="3004525"/>
            <a:ext cx="744300" cy="15600"/>
          </a:xfrm>
          <a:prstGeom prst="straightConnector1">
            <a:avLst/>
          </a:prstGeom>
          <a:noFill/>
          <a:ln cap="flat" cmpd="sng" w="19050">
            <a:solidFill>
              <a:srgbClr val="FFE5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5901325" y="3170625"/>
            <a:ext cx="744300" cy="15600"/>
          </a:xfrm>
          <a:prstGeom prst="straightConnector1">
            <a:avLst/>
          </a:prstGeom>
          <a:noFill/>
          <a:ln cap="flat" cmpd="sng" w="1905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5901325" y="3375975"/>
            <a:ext cx="744300" cy="15600"/>
          </a:xfrm>
          <a:prstGeom prst="straightConnector1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901325" y="3581325"/>
            <a:ext cx="744300" cy="15600"/>
          </a:xfrm>
          <a:prstGeom prst="straightConnector1">
            <a:avLst/>
          </a:prstGeom>
          <a:noFill/>
          <a:ln cap="flat" cmpd="sng" w="19050">
            <a:solidFill>
              <a:srgbClr val="DD7E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 txBox="1"/>
          <p:nvPr/>
        </p:nvSpPr>
        <p:spPr>
          <a:xfrm>
            <a:off x="6724100" y="3004525"/>
            <a:ext cx="7443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Market Feeds</a:t>
            </a:r>
            <a:endParaRPr b="1" sz="1200">
              <a:solidFill>
                <a:schemeClr val="lt1"/>
              </a:solidFill>
            </a:endParaRPr>
          </a:p>
        </p:txBody>
      </p:sp>
      <p:cxnSp>
        <p:nvCxnSpPr>
          <p:cNvPr id="118" name="Google Shape;118;p18"/>
          <p:cNvCxnSpPr>
            <a:endCxn id="99" idx="1"/>
          </p:cNvCxnSpPr>
          <p:nvPr/>
        </p:nvCxnSpPr>
        <p:spPr>
          <a:xfrm>
            <a:off x="4209000" y="2348325"/>
            <a:ext cx="221700" cy="15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E5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4622650" y="2547013"/>
            <a:ext cx="221700" cy="15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E5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8"/>
          <p:cNvCxnSpPr>
            <a:endCxn id="97" idx="1"/>
          </p:cNvCxnSpPr>
          <p:nvPr/>
        </p:nvCxnSpPr>
        <p:spPr>
          <a:xfrm>
            <a:off x="5025750" y="2732775"/>
            <a:ext cx="592500" cy="24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E5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8"/>
          <p:cNvSpPr/>
          <p:nvPr/>
        </p:nvSpPr>
        <p:spPr>
          <a:xfrm rot="1387910">
            <a:off x="3822333" y="2482586"/>
            <a:ext cx="2231397" cy="307375"/>
          </a:xfrm>
          <a:prstGeom prst="ellipse">
            <a:avLst/>
          </a:prstGeom>
          <a:noFill/>
          <a:ln cap="flat" cmpd="sng" w="3810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6063625" y="2127375"/>
            <a:ext cx="183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E599"/>
                </a:solidFill>
              </a:rPr>
              <a:t>Pipelined Processing </a:t>
            </a:r>
            <a:endParaRPr b="1" sz="1200">
              <a:solidFill>
                <a:srgbClr val="FFE599"/>
              </a:solidFill>
            </a:endParaRPr>
          </a:p>
        </p:txBody>
      </p:sp>
      <p:cxnSp>
        <p:nvCxnSpPr>
          <p:cNvPr id="123" name="Google Shape;123;p18"/>
          <p:cNvCxnSpPr/>
          <p:nvPr/>
        </p:nvCxnSpPr>
        <p:spPr>
          <a:xfrm flipH="1">
            <a:off x="5883000" y="2453825"/>
            <a:ext cx="282900" cy="38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 txBox="1"/>
          <p:nvPr/>
        </p:nvSpPr>
        <p:spPr>
          <a:xfrm>
            <a:off x="2181300" y="3210825"/>
            <a:ext cx="1470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3C47D"/>
                </a:solidFill>
              </a:rPr>
              <a:t>Serial Execution</a:t>
            </a:r>
            <a:endParaRPr b="1" sz="1200">
              <a:solidFill>
                <a:srgbClr val="93C47D"/>
              </a:solidFill>
            </a:endParaRPr>
          </a:p>
        </p:txBody>
      </p:sp>
      <p:cxnSp>
        <p:nvCxnSpPr>
          <p:cNvPr id="125" name="Google Shape;125;p18"/>
          <p:cNvCxnSpPr/>
          <p:nvPr/>
        </p:nvCxnSpPr>
        <p:spPr>
          <a:xfrm flipH="1" rot="10800000">
            <a:off x="3499775" y="3248375"/>
            <a:ext cx="605700" cy="15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 txBox="1"/>
          <p:nvPr/>
        </p:nvSpPr>
        <p:spPr>
          <a:xfrm>
            <a:off x="366325" y="1017725"/>
            <a:ext cx="19635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</a:rPr>
              <a:t>Ultra-low latency:  </a:t>
            </a:r>
            <a:endParaRPr b="1" sz="15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</a:rPr>
              <a:t>              &lt; 100 μs</a:t>
            </a:r>
            <a:endParaRPr b="1" sz="15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</a:rPr>
              <a:t>High throughput: </a:t>
            </a:r>
            <a:endParaRPr b="1" sz="15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</a:rPr>
              <a:t>              &gt; 10k RPS</a:t>
            </a:r>
            <a:endParaRPr b="1" sz="15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69138"/>
                </a:solidFill>
              </a:rPr>
              <a:t>   </a:t>
            </a:r>
            <a:endParaRPr b="1" sz="1300">
              <a:solidFill>
                <a:srgbClr val="E69138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997425" y="4057875"/>
            <a:ext cx="96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Blocked!</a:t>
            </a:r>
            <a:endParaRPr b="1" sz="1200">
              <a:solidFill>
                <a:srgbClr val="CC0000"/>
              </a:solidFill>
            </a:endParaRPr>
          </a:p>
        </p:txBody>
      </p:sp>
      <p:cxnSp>
        <p:nvCxnSpPr>
          <p:cNvPr id="128" name="Google Shape;128;p18"/>
          <p:cNvCxnSpPr>
            <a:stCxn id="127" idx="0"/>
          </p:cNvCxnSpPr>
          <p:nvPr/>
        </p:nvCxnSpPr>
        <p:spPr>
          <a:xfrm rot="10800000">
            <a:off x="5088475" y="3295275"/>
            <a:ext cx="393300" cy="76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/>
          <p:nvPr/>
        </p:nvSpPr>
        <p:spPr>
          <a:xfrm>
            <a:off x="6224825" y="3632775"/>
            <a:ext cx="2516184" cy="120420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Design </a:t>
            </a:r>
            <a:r>
              <a:rPr b="1" lang="en" sz="1300"/>
              <a:t>Guideline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Minimize CPU usage  </a:t>
            </a:r>
            <a:endParaRPr b="1"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Reduce </a:t>
            </a:r>
            <a:r>
              <a:rPr b="1" lang="en" sz="1000">
                <a:solidFill>
                  <a:srgbClr val="666666"/>
                </a:solidFill>
              </a:rPr>
              <a:t>mem allocs!</a:t>
            </a:r>
            <a:endParaRPr b="1"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Avoid</a:t>
            </a:r>
            <a:r>
              <a:rPr b="1" lang="en" sz="1000">
                <a:solidFill>
                  <a:srgbClr val="666666"/>
                </a:solidFill>
              </a:rPr>
              <a:t> blocking!</a:t>
            </a:r>
            <a:endParaRPr b="1"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Observing Performance Using </a:t>
            </a:r>
            <a:r>
              <a:rPr lang="en">
                <a:solidFill>
                  <a:schemeClr val="lt1"/>
                </a:solidFill>
              </a:rPr>
              <a:t>StatsD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50" y="1170100"/>
            <a:ext cx="8839204" cy="25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3179100" y="3668575"/>
            <a:ext cx="1056000" cy="4875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69138"/>
                </a:solidFill>
              </a:rPr>
              <a:t>Receiving Data Packets</a:t>
            </a:r>
            <a:endParaRPr b="1" sz="1000">
              <a:solidFill>
                <a:srgbClr val="E69138"/>
              </a:solidFill>
            </a:endParaRPr>
          </a:p>
        </p:txBody>
      </p:sp>
      <p:cxnSp>
        <p:nvCxnSpPr>
          <p:cNvPr id="137" name="Google Shape;137;p19"/>
          <p:cNvCxnSpPr/>
          <p:nvPr/>
        </p:nvCxnSpPr>
        <p:spPr>
          <a:xfrm rot="10800000">
            <a:off x="3707100" y="2571750"/>
            <a:ext cx="0" cy="11037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9"/>
          <p:cNvSpPr/>
          <p:nvPr/>
        </p:nvSpPr>
        <p:spPr>
          <a:xfrm>
            <a:off x="5747125" y="3600925"/>
            <a:ext cx="1282200" cy="622800"/>
          </a:xfrm>
          <a:prstGeom prst="flowChartMagneticTape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69138"/>
                </a:solidFill>
              </a:rPr>
              <a:t>Forwarding Aggregated Values</a:t>
            </a:r>
            <a:endParaRPr b="1" sz="1000">
              <a:solidFill>
                <a:srgbClr val="E69138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4297613" y="3668575"/>
            <a:ext cx="1398988" cy="572700"/>
          </a:xfrm>
          <a:prstGeom prst="flowChartPreparation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69138"/>
                </a:solidFill>
              </a:rPr>
              <a:t>Aggregate Metrics</a:t>
            </a:r>
            <a:endParaRPr b="1" sz="1000">
              <a:solidFill>
                <a:srgbClr val="E69138"/>
              </a:solidFill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 rot="10800000">
            <a:off x="5023450" y="3380875"/>
            <a:ext cx="6900" cy="2877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/>
          <p:nvPr/>
        </p:nvCxnSpPr>
        <p:spPr>
          <a:xfrm rot="10800000">
            <a:off x="6233825" y="2441425"/>
            <a:ext cx="13800" cy="11595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9"/>
          <p:cNvSpPr/>
          <p:nvPr/>
        </p:nvSpPr>
        <p:spPr>
          <a:xfrm>
            <a:off x="714975" y="2917825"/>
            <a:ext cx="553500" cy="287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StatsD Client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5854200" y="2121525"/>
            <a:ext cx="51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HTTP</a:t>
            </a:r>
            <a:endParaRPr b="1"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Usage Pattern of statsd in Trading Systems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311700" y="1128875"/>
            <a:ext cx="85206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stats.Count("input.</a:t>
            </a:r>
            <a:r>
              <a:rPr lang="en" sz="1700">
                <a:solidFill>
                  <a:srgbClr val="FF9900"/>
                </a:solidFill>
              </a:rPr>
              <a:t>count</a:t>
            </a:r>
            <a:r>
              <a:rPr lang="en" sz="1700">
                <a:solidFill>
                  <a:schemeClr val="lt1"/>
                </a:solidFill>
              </a:rPr>
              <a:t>", batch_size,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                   []string{"env:production", "request_type:new_batch_order"}, 1)</a:t>
            </a:r>
            <a:endParaRPr sz="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stats.Gauge("input_</a:t>
            </a:r>
            <a:r>
              <a:rPr lang="en" sz="1700">
                <a:solidFill>
                  <a:srgbClr val="FF9900"/>
                </a:solidFill>
              </a:rPr>
              <a:t>queue.length</a:t>
            </a:r>
            <a:r>
              <a:rPr lang="en" sz="1700">
                <a:solidFill>
                  <a:schemeClr val="lt1"/>
                </a:solidFill>
              </a:rPr>
              <a:t>", 42,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                    []string{"env:production"}, 1)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stats.Distribution("trade.</a:t>
            </a:r>
            <a:r>
              <a:rPr lang="en" sz="1700">
                <a:solidFill>
                  <a:srgbClr val="FF9900"/>
                </a:solidFill>
              </a:rPr>
              <a:t>latency</a:t>
            </a:r>
            <a:r>
              <a:rPr lang="en" sz="1700">
                <a:solidFill>
                  <a:schemeClr val="lt1"/>
                </a:solidFill>
              </a:rPr>
              <a:t>", 23.45,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                    []string{“env:production”, "request_type:cancel_order"}, 1)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Best Practice Using Datadog-go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Client side</a:t>
            </a:r>
            <a:r>
              <a:rPr lang="en">
                <a:solidFill>
                  <a:schemeClr val="lt1"/>
                </a:solidFill>
              </a:rPr>
              <a:t> aggregation to reduce network traffic</a:t>
            </a:r>
            <a:endParaRPr sz="12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600"/>
              <a:buChar char="○"/>
            </a:pPr>
            <a:r>
              <a:rPr lang="en" sz="1200">
                <a:solidFill>
                  <a:srgbClr val="FCE5C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WithClientSideAggregation()</a:t>
            </a:r>
            <a:endParaRPr sz="1600"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