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56"/>
  </p:notesMasterIdLst>
  <p:sldIdLst>
    <p:sldId id="256" r:id="rId23"/>
    <p:sldId id="257" r:id="rId24"/>
    <p:sldId id="258" r:id="rId25"/>
    <p:sldId id="259" r:id="rId26"/>
    <p:sldId id="260" r:id="rId27"/>
    <p:sldId id="261" r:id="rId28"/>
    <p:sldId id="262" r:id="rId29"/>
    <p:sldId id="263" r:id="rId30"/>
    <p:sldId id="264" r:id="rId31"/>
    <p:sldId id="265" r:id="rId32"/>
    <p:sldId id="266" r:id="rId33"/>
    <p:sldId id="267" r:id="rId34"/>
    <p:sldId id="268" r:id="rId35"/>
    <p:sldId id="269" r:id="rId36"/>
    <p:sldId id="270" r:id="rId37"/>
    <p:sldId id="271" r:id="rId38"/>
    <p:sldId id="272" r:id="rId39"/>
    <p:sldId id="273" r:id="rId40"/>
    <p:sldId id="274" r:id="rId41"/>
    <p:sldId id="275" r:id="rId42"/>
    <p:sldId id="276" r:id="rId43"/>
    <p:sldId id="277" r:id="rId44"/>
    <p:sldId id="278" r:id="rId45"/>
    <p:sldId id="279" r:id="rId46"/>
    <p:sldId id="280" r:id="rId47"/>
    <p:sldId id="281" r:id="rId48"/>
    <p:sldId id="282" r:id="rId49"/>
    <p:sldId id="283" r:id="rId50"/>
    <p:sldId id="284" r:id="rId51"/>
    <p:sldId id="285" r:id="rId52"/>
    <p:sldId id="286" r:id="rId53"/>
    <p:sldId id="287" r:id="rId54"/>
    <p:sldId id="288" r:id="rId5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Fredoka One" charset="1" panose="02000000000000000000"/>
      <p:regular r:id="rId10"/>
    </p:embeddedFont>
    <p:embeddedFont>
      <p:font typeface="Canva Sans" charset="1" panose="020B0503030501040103"/>
      <p:regular r:id="rId11"/>
    </p:embeddedFont>
    <p:embeddedFont>
      <p:font typeface="Canva Sans Bold" charset="1" panose="020B0803030501040103"/>
      <p:regular r:id="rId12"/>
    </p:embeddedFont>
    <p:embeddedFont>
      <p:font typeface="Canva Sans Italics" charset="1" panose="020B0503030501040103"/>
      <p:regular r:id="rId13"/>
    </p:embeddedFont>
    <p:embeddedFont>
      <p:font typeface="Canva Sans Bold Italics" charset="1" panose="020B0803030501040103"/>
      <p:regular r:id="rId14"/>
    </p:embeddedFont>
    <p:embeddedFont>
      <p:font typeface="Canva Sans Medium" charset="1" panose="020B0603030501040103"/>
      <p:regular r:id="rId15"/>
    </p:embeddedFont>
    <p:embeddedFont>
      <p:font typeface="Canva Sans Medium Italics" charset="1" panose="020B0603030501040103"/>
      <p:regular r:id="rId16"/>
    </p:embeddedFont>
    <p:embeddedFont>
      <p:font typeface="Nunito" charset="1" panose="00000500000000000000"/>
      <p:regular r:id="rId17"/>
    </p:embeddedFont>
    <p:embeddedFont>
      <p:font typeface="Nunito Bold" charset="1" panose="00000800000000000000"/>
      <p:regular r:id="rId18"/>
    </p:embeddedFont>
    <p:embeddedFont>
      <p:font typeface="Nunito Bold Italics" charset="1" panose="00000000000000000000"/>
      <p:regular r:id="rId19"/>
    </p:embeddedFont>
    <p:embeddedFont>
      <p:font typeface="Nunito Light" charset="1" panose="00000400000000000000"/>
      <p:regular r:id="rId20"/>
    </p:embeddedFont>
    <p:embeddedFont>
      <p:font typeface="Nunito Heavy" charset="1" panose="00000000000000000000"/>
      <p:regular r:id="rId21"/>
    </p:embeddedFont>
    <p:embeddedFont>
      <p:font typeface="Nunito Heavy Italics" charset="1" panose="00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slides/slide1.xml" Type="http://schemas.openxmlformats.org/officeDocument/2006/relationships/slide"/><Relationship Id="rId24" Target="slides/slide2.xml" Type="http://schemas.openxmlformats.org/officeDocument/2006/relationships/slide"/><Relationship Id="rId25" Target="slides/slide3.xml" Type="http://schemas.openxmlformats.org/officeDocument/2006/relationships/slide"/><Relationship Id="rId26" Target="slides/slide4.xml" Type="http://schemas.openxmlformats.org/officeDocument/2006/relationships/slide"/><Relationship Id="rId27" Target="slides/slide5.xml" Type="http://schemas.openxmlformats.org/officeDocument/2006/relationships/slide"/><Relationship Id="rId28" Target="slides/slide6.xml" Type="http://schemas.openxmlformats.org/officeDocument/2006/relationships/slide"/><Relationship Id="rId29" Target="slides/slide7.xml" Type="http://schemas.openxmlformats.org/officeDocument/2006/relationships/slide"/><Relationship Id="rId3" Target="viewProps.xml" Type="http://schemas.openxmlformats.org/officeDocument/2006/relationships/viewProps"/><Relationship Id="rId30" Target="slides/slide8.xml" Type="http://schemas.openxmlformats.org/officeDocument/2006/relationships/slide"/><Relationship Id="rId31" Target="slides/slide9.xml" Type="http://schemas.openxmlformats.org/officeDocument/2006/relationships/slide"/><Relationship Id="rId32" Target="slides/slide10.xml" Type="http://schemas.openxmlformats.org/officeDocument/2006/relationships/slide"/><Relationship Id="rId33" Target="slides/slide11.xml" Type="http://schemas.openxmlformats.org/officeDocument/2006/relationships/slide"/><Relationship Id="rId34" Target="slides/slide12.xml" Type="http://schemas.openxmlformats.org/officeDocument/2006/relationships/slide"/><Relationship Id="rId35" Target="slides/slide13.xml" Type="http://schemas.openxmlformats.org/officeDocument/2006/relationships/slide"/><Relationship Id="rId36" Target="slides/slide14.xml" Type="http://schemas.openxmlformats.org/officeDocument/2006/relationships/slide"/><Relationship Id="rId37" Target="slides/slide15.xml" Type="http://schemas.openxmlformats.org/officeDocument/2006/relationships/slide"/><Relationship Id="rId38" Target="slides/slide16.xml" Type="http://schemas.openxmlformats.org/officeDocument/2006/relationships/slide"/><Relationship Id="rId39" Target="slides/slide17.xml" Type="http://schemas.openxmlformats.org/officeDocument/2006/relationships/slide"/><Relationship Id="rId4" Target="theme/theme1.xml" Type="http://schemas.openxmlformats.org/officeDocument/2006/relationships/theme"/><Relationship Id="rId40" Target="slides/slide18.xml" Type="http://schemas.openxmlformats.org/officeDocument/2006/relationships/slide"/><Relationship Id="rId41" Target="slides/slide19.xml" Type="http://schemas.openxmlformats.org/officeDocument/2006/relationships/slide"/><Relationship Id="rId42" Target="slides/slide20.xml" Type="http://schemas.openxmlformats.org/officeDocument/2006/relationships/slide"/><Relationship Id="rId43" Target="slides/slide21.xml" Type="http://schemas.openxmlformats.org/officeDocument/2006/relationships/slide"/><Relationship Id="rId44" Target="slides/slide22.xml" Type="http://schemas.openxmlformats.org/officeDocument/2006/relationships/slide"/><Relationship Id="rId45" Target="slides/slide23.xml" Type="http://schemas.openxmlformats.org/officeDocument/2006/relationships/slide"/><Relationship Id="rId46" Target="slides/slide24.xml" Type="http://schemas.openxmlformats.org/officeDocument/2006/relationships/slide"/><Relationship Id="rId47" Target="slides/slide25.xml" Type="http://schemas.openxmlformats.org/officeDocument/2006/relationships/slide"/><Relationship Id="rId48" Target="slides/slide26.xml" Type="http://schemas.openxmlformats.org/officeDocument/2006/relationships/slide"/><Relationship Id="rId49" Target="slides/slide27.xml" Type="http://schemas.openxmlformats.org/officeDocument/2006/relationships/slide"/><Relationship Id="rId5" Target="tableStyles.xml" Type="http://schemas.openxmlformats.org/officeDocument/2006/relationships/tableStyles"/><Relationship Id="rId50" Target="slides/slide28.xml" Type="http://schemas.openxmlformats.org/officeDocument/2006/relationships/slide"/><Relationship Id="rId51" Target="slides/slide29.xml" Type="http://schemas.openxmlformats.org/officeDocument/2006/relationships/slide"/><Relationship Id="rId52" Target="slides/slide30.xml" Type="http://schemas.openxmlformats.org/officeDocument/2006/relationships/slide"/><Relationship Id="rId53" Target="slides/slide31.xml" Type="http://schemas.openxmlformats.org/officeDocument/2006/relationships/slide"/><Relationship Id="rId54" Target="slides/slide32.xml" Type="http://schemas.openxmlformats.org/officeDocument/2006/relationships/slide"/><Relationship Id="rId55" Target="slides/slide33.xml" Type="http://schemas.openxmlformats.org/officeDocument/2006/relationships/slide"/><Relationship Id="rId56" Target="notesMasters/notesMaster1.xml" Type="http://schemas.openxmlformats.org/officeDocument/2006/relationships/notesMaster"/><Relationship Id="rId57" Target="theme/theme2.xml" Type="http://schemas.openxmlformats.org/officeDocument/2006/relationships/theme"/><Relationship Id="rId58" Target="notesSlides/notesSlide1.xml" Type="http://schemas.openxmlformats.org/officeDocument/2006/relationships/notesSlide"/><Relationship Id="rId59" Target="notesSlides/notesSlide2.xml" Type="http://schemas.openxmlformats.org/officeDocument/2006/relationships/notesSlide"/><Relationship Id="rId6" Target="fonts/font6.fntdata" Type="http://schemas.openxmlformats.org/officeDocument/2006/relationships/font"/><Relationship Id="rId60" Target="notesSlides/notesSlide3.xml" Type="http://schemas.openxmlformats.org/officeDocument/2006/relationships/notesSlide"/><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Data preprocessing is a fundamental step in the journey from raw data to actionable insights using machine learning models. It involves a series of techniques that transform and prepare the raw data into a suitable format for analysis and modeling. Raw data often contains imperfections, inconsistencies, and variations that can hinder the performance of machine learning algorithms. Data preprocessing aims to address these challenges and enhance the quality of the data before feeding it into the models. By tackling issues like missing values, outliers, and differing scales, data preprocessing plays a critical role in ensuring the accuracy and effectiveness of machine learning models.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Raw data collected from various sources is seldom ready to be used directly in machine learning models. It often contains noise, missing values, and outliers that can mislead the learning algorithms. Additionally, features might have different scales, making certain features dominate the learning process. Data preprocessing helps in cleansing the data by removing noise, handling missing values, and addressing outliers. It also standardizes features to a consistent scale, making the learning process smoother and more reliable.</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Data preprocessing is a fundamental step in the journey from raw data to actionable insights using machine learning models. It involves a series of techniques that transform and prepare the raw data into a suitable format for analysis and modeling. Raw data often contains imperfections, inconsistencies, and variations that can hinder the performance of machine learning algorithms. Data preprocessing aims to address these challenges and enhance the quality of the data before feeding it into the models. By tackling issues like missing values, outliers, and differing scales, data preprocessing plays a critical role in ensuring the accuracy and effectiveness of machine learning models.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2.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2.png" Type="http://schemas.openxmlformats.org/officeDocument/2006/relationships/image"/><Relationship Id="rId9" Target="../media/image13.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2.png" Type="http://schemas.openxmlformats.org/officeDocument/2006/relationships/image"/><Relationship Id="rId9" Target="../media/image13.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11" Target="../media/image15.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2.png" Type="http://schemas.openxmlformats.org/officeDocument/2006/relationships/image"/><Relationship Id="rId9" Target="../media/image13.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11" Target="../media/image15.png" Type="http://schemas.openxmlformats.org/officeDocument/2006/relationships/image"/><Relationship Id="rId12" Target="../media/image16.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2.png" Type="http://schemas.openxmlformats.org/officeDocument/2006/relationships/image"/><Relationship Id="rId9" Target="../media/image13.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20.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21.png" Type="http://schemas.openxmlformats.org/officeDocument/2006/relationships/image"/><Relationship Id="rId9" Target="../media/image22.pn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6.svg" Type="http://schemas.openxmlformats.org/officeDocument/2006/relationships/image"/><Relationship Id="rId2" Target="../notesSlides/notesSlide3.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https://www.geeksforgeeks.org/python-how-and-where-to-apply-feature-scaling/" TargetMode="External" Type="http://schemas.openxmlformats.org/officeDocument/2006/relationships/hyperlink"/><Relationship Id="rId6" Target="https://www.geeksforgeeks.org/machine-learning/" TargetMode="External" Type="http://schemas.openxmlformats.org/officeDocument/2006/relationships/hyperlink"/><Relationship Id="rId7" Target="../media/image3.png" Type="http://schemas.openxmlformats.org/officeDocument/2006/relationships/image"/><Relationship Id="rId8" Target="../media/image4.svg" Type="http://schemas.openxmlformats.org/officeDocument/2006/relationships/image"/><Relationship Id="rId9" Target="../media/image5.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23.pn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24.png" Type="http://schemas.openxmlformats.org/officeDocument/2006/relationships/image"/></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25.png" Type="http://schemas.openxmlformats.org/officeDocument/2006/relationships/image"/></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2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2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6.png" Type="http://schemas.openxmlformats.org/officeDocument/2006/relationships/image"/></Relationships>
</file>

<file path=ppt/slides/_rels/slide2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3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76611" y="8353252"/>
            <a:ext cx="19974273" cy="1420979"/>
            <a:chOff x="0" y="0"/>
            <a:chExt cx="5260714" cy="374250"/>
          </a:xfrm>
        </p:grpSpPr>
        <p:sp>
          <p:nvSpPr>
            <p:cNvPr name="Freeform 6" id="6"/>
            <p:cNvSpPr/>
            <p:nvPr/>
          </p:nvSpPr>
          <p:spPr>
            <a:xfrm flipH="false" flipV="false" rot="0">
              <a:off x="0" y="0"/>
              <a:ext cx="5260714" cy="374250"/>
            </a:xfrm>
            <a:custGeom>
              <a:avLst/>
              <a:gdLst/>
              <a:ahLst/>
              <a:cxnLst/>
              <a:rect r="r" b="b" t="t" l="l"/>
              <a:pathLst>
                <a:path h="374250" w="5260714">
                  <a:moveTo>
                    <a:pt x="0" y="0"/>
                  </a:moveTo>
                  <a:lnTo>
                    <a:pt x="5260714" y="0"/>
                  </a:lnTo>
                  <a:lnTo>
                    <a:pt x="5260714" y="374250"/>
                  </a:lnTo>
                  <a:lnTo>
                    <a:pt x="0" y="374250"/>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2116949" y="1896628"/>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2399945" y="6010601"/>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1028700" y="2924194"/>
            <a:ext cx="16230600" cy="1793183"/>
          </a:xfrm>
          <a:prstGeom prst="rect">
            <a:avLst/>
          </a:prstGeom>
        </p:spPr>
        <p:txBody>
          <a:bodyPr anchor="t" rtlCol="false" tIns="0" lIns="0" bIns="0" rIns="0">
            <a:spAutoFit/>
          </a:bodyPr>
          <a:lstStyle/>
          <a:p>
            <a:pPr algn="ctr">
              <a:lnSpc>
                <a:spcPts val="14620"/>
              </a:lnSpc>
            </a:pPr>
            <a:r>
              <a:rPr lang="en-US" sz="10443">
                <a:solidFill>
                  <a:srgbClr val="000000"/>
                </a:solidFill>
                <a:latin typeface="Fredoka One Bold"/>
              </a:rPr>
              <a:t>DATA PREPROCESSING</a:t>
            </a:r>
          </a:p>
        </p:txBody>
      </p:sp>
      <p:sp>
        <p:nvSpPr>
          <p:cNvPr name="TextBox 11" id="11"/>
          <p:cNvSpPr txBox="true"/>
          <p:nvPr/>
        </p:nvSpPr>
        <p:spPr>
          <a:xfrm rot="0">
            <a:off x="4190453" y="4762704"/>
            <a:ext cx="9907094" cy="685361"/>
          </a:xfrm>
          <a:prstGeom prst="rect">
            <a:avLst/>
          </a:prstGeom>
        </p:spPr>
        <p:txBody>
          <a:bodyPr anchor="t" rtlCol="false" tIns="0" lIns="0" bIns="0" rIns="0">
            <a:spAutoFit/>
          </a:bodyPr>
          <a:lstStyle/>
          <a:p>
            <a:pPr algn="ctr">
              <a:lnSpc>
                <a:spcPts val="5604"/>
              </a:lnSpc>
            </a:pPr>
            <a:r>
              <a:rPr lang="en-US" sz="4002">
                <a:solidFill>
                  <a:srgbClr val="000000"/>
                </a:solidFill>
                <a:latin typeface="Nunito Bold"/>
              </a:rPr>
              <a:t>DAYATA | YAP</a:t>
            </a:r>
          </a:p>
        </p:txBody>
      </p:sp>
      <p:sp>
        <p:nvSpPr>
          <p:cNvPr name="TextBox 12" id="12"/>
          <p:cNvSpPr txBox="true"/>
          <p:nvPr/>
        </p:nvSpPr>
        <p:spPr>
          <a:xfrm rot="0">
            <a:off x="1028700" y="8743950"/>
            <a:ext cx="5972707" cy="514350"/>
          </a:xfrm>
          <a:prstGeom prst="rect">
            <a:avLst/>
          </a:prstGeom>
        </p:spPr>
        <p:txBody>
          <a:bodyPr anchor="t" rtlCol="false" tIns="0" lIns="0" bIns="0" rIns="0">
            <a:spAutoFit/>
          </a:bodyPr>
          <a:lstStyle/>
          <a:p>
            <a:pPr>
              <a:lnSpc>
                <a:spcPts val="4200"/>
              </a:lnSpc>
            </a:pPr>
            <a:r>
              <a:rPr lang="en-US" sz="3000">
                <a:solidFill>
                  <a:srgbClr val="000000"/>
                </a:solidFill>
                <a:latin typeface="Nunito"/>
              </a:rPr>
              <a:t>CS 4103 | Intelligent Systems</a:t>
            </a:r>
          </a:p>
        </p:txBody>
      </p:sp>
      <p:sp>
        <p:nvSpPr>
          <p:cNvPr name="TextBox 13" id="13"/>
          <p:cNvSpPr txBox="true"/>
          <p:nvPr/>
        </p:nvSpPr>
        <p:spPr>
          <a:xfrm rot="0">
            <a:off x="12777754" y="8743950"/>
            <a:ext cx="4481546" cy="514313"/>
          </a:xfrm>
          <a:prstGeom prst="rect">
            <a:avLst/>
          </a:prstGeom>
        </p:spPr>
        <p:txBody>
          <a:bodyPr anchor="t" rtlCol="false" tIns="0" lIns="0" bIns="0" rIns="0">
            <a:spAutoFit/>
          </a:bodyPr>
          <a:lstStyle/>
          <a:p>
            <a:pPr algn="r">
              <a:lnSpc>
                <a:spcPts val="4200"/>
              </a:lnSpc>
            </a:pPr>
            <a:r>
              <a:rPr lang="en-US" sz="3000">
                <a:solidFill>
                  <a:srgbClr val="000000"/>
                </a:solidFill>
                <a:latin typeface="Nunito"/>
              </a:rPr>
              <a:t>September 6, 2023</a:t>
            </a:r>
          </a:p>
        </p:txBody>
      </p:sp>
      <p:sp>
        <p:nvSpPr>
          <p:cNvPr name="Freeform 14" id="14"/>
          <p:cNvSpPr/>
          <p:nvPr/>
        </p:nvSpPr>
        <p:spPr>
          <a:xfrm flipH="false" flipV="false" rot="0">
            <a:off x="1721691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8460068"/>
            <a:chOff x="0" y="0"/>
            <a:chExt cx="4274726" cy="2228166"/>
          </a:xfrm>
        </p:grpSpPr>
        <p:sp>
          <p:nvSpPr>
            <p:cNvPr name="Freeform 6" id="6"/>
            <p:cNvSpPr/>
            <p:nvPr/>
          </p:nvSpPr>
          <p:spPr>
            <a:xfrm flipH="false" flipV="false" rot="0">
              <a:off x="0" y="0"/>
              <a:ext cx="4274726" cy="2228166"/>
            </a:xfrm>
            <a:custGeom>
              <a:avLst/>
              <a:gdLst/>
              <a:ahLst/>
              <a:cxnLst/>
              <a:rect r="r" b="b" t="t" l="l"/>
              <a:pathLst>
                <a:path h="2228166" w="4274726">
                  <a:moveTo>
                    <a:pt x="0" y="0"/>
                  </a:moveTo>
                  <a:lnTo>
                    <a:pt x="4274726" y="0"/>
                  </a:lnTo>
                  <a:lnTo>
                    <a:pt x="4274726" y="2228166"/>
                  </a:lnTo>
                  <a:lnTo>
                    <a:pt x="0" y="2228166"/>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805259" y="347898"/>
            <a:ext cx="11371602" cy="1224721"/>
            <a:chOff x="0" y="0"/>
            <a:chExt cx="2994990" cy="322560"/>
          </a:xfrm>
        </p:grpSpPr>
        <p:sp>
          <p:nvSpPr>
            <p:cNvPr name="Freeform 9" id="9"/>
            <p:cNvSpPr/>
            <p:nvPr/>
          </p:nvSpPr>
          <p:spPr>
            <a:xfrm flipH="false" flipV="false" rot="0">
              <a:off x="0" y="0"/>
              <a:ext cx="2994990" cy="322560"/>
            </a:xfrm>
            <a:custGeom>
              <a:avLst/>
              <a:gdLst/>
              <a:ahLst/>
              <a:cxnLst/>
              <a:rect r="r" b="b" t="t" l="l"/>
              <a:pathLst>
                <a:path h="322560" w="2994990">
                  <a:moveTo>
                    <a:pt x="0" y="0"/>
                  </a:moveTo>
                  <a:lnTo>
                    <a:pt x="2994990" y="0"/>
                  </a:lnTo>
                  <a:lnTo>
                    <a:pt x="2994990" y="322560"/>
                  </a:lnTo>
                  <a:lnTo>
                    <a:pt x="0" y="322560"/>
                  </a:lnTo>
                  <a:close/>
                </a:path>
              </a:pathLst>
            </a:custGeom>
            <a:solidFill>
              <a:srgbClr val="DDDEDE"/>
            </a:solidFill>
            <a:ln w="38100">
              <a:solidFill>
                <a:srgbClr val="F1F2F2"/>
              </a:solidFill>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4674510" y="2078127"/>
            <a:ext cx="8938981" cy="7512918"/>
          </a:xfrm>
          <a:custGeom>
            <a:avLst/>
            <a:gdLst/>
            <a:ahLst/>
            <a:cxnLst/>
            <a:rect r="r" b="b" t="t" l="l"/>
            <a:pathLst>
              <a:path h="7512918" w="8938981">
                <a:moveTo>
                  <a:pt x="0" y="0"/>
                </a:moveTo>
                <a:lnTo>
                  <a:pt x="8938980" y="0"/>
                </a:lnTo>
                <a:lnTo>
                  <a:pt x="8938980" y="7512918"/>
                </a:lnTo>
                <a:lnTo>
                  <a:pt x="0" y="7512918"/>
                </a:lnTo>
                <a:lnTo>
                  <a:pt x="0" y="0"/>
                </a:lnTo>
                <a:close/>
              </a:path>
            </a:pathLst>
          </a:custGeom>
          <a:blipFill>
            <a:blip r:embed="rId8"/>
            <a:stretch>
              <a:fillRect l="0" t="0" r="0" b="0"/>
            </a:stretch>
          </a:blipFill>
        </p:spPr>
      </p:sp>
      <p:sp>
        <p:nvSpPr>
          <p:cNvPr name="TextBox 14" id="14"/>
          <p:cNvSpPr txBox="true"/>
          <p:nvPr/>
        </p:nvSpPr>
        <p:spPr>
          <a:xfrm rot="0">
            <a:off x="841853" y="430129"/>
            <a:ext cx="11298414" cy="945959"/>
          </a:xfrm>
          <a:prstGeom prst="rect">
            <a:avLst/>
          </a:prstGeom>
        </p:spPr>
        <p:txBody>
          <a:bodyPr anchor="t" rtlCol="false" tIns="0" lIns="0" bIns="0" rIns="0">
            <a:spAutoFit/>
          </a:bodyPr>
          <a:lstStyle/>
          <a:p>
            <a:pPr algn="ctr">
              <a:lnSpc>
                <a:spcPts val="7710"/>
              </a:lnSpc>
            </a:pPr>
            <a:r>
              <a:rPr lang="en-US" sz="5507">
                <a:solidFill>
                  <a:srgbClr val="000000"/>
                </a:solidFill>
                <a:latin typeface="Fredoka One Bold"/>
              </a:rPr>
              <a:t>SCALING AND SHIFTING DATA</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8460068"/>
            <a:chOff x="0" y="0"/>
            <a:chExt cx="4274726" cy="2228166"/>
          </a:xfrm>
        </p:grpSpPr>
        <p:sp>
          <p:nvSpPr>
            <p:cNvPr name="Freeform 6" id="6"/>
            <p:cNvSpPr/>
            <p:nvPr/>
          </p:nvSpPr>
          <p:spPr>
            <a:xfrm flipH="false" flipV="false" rot="0">
              <a:off x="0" y="0"/>
              <a:ext cx="4274726" cy="2228166"/>
            </a:xfrm>
            <a:custGeom>
              <a:avLst/>
              <a:gdLst/>
              <a:ahLst/>
              <a:cxnLst/>
              <a:rect r="r" b="b" t="t" l="l"/>
              <a:pathLst>
                <a:path h="2228166" w="4274726">
                  <a:moveTo>
                    <a:pt x="0" y="0"/>
                  </a:moveTo>
                  <a:lnTo>
                    <a:pt x="4274726" y="0"/>
                  </a:lnTo>
                  <a:lnTo>
                    <a:pt x="4274726" y="2228166"/>
                  </a:lnTo>
                  <a:lnTo>
                    <a:pt x="0" y="2228166"/>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4674510" y="2087652"/>
            <a:ext cx="8938981" cy="7512918"/>
          </a:xfrm>
          <a:custGeom>
            <a:avLst/>
            <a:gdLst/>
            <a:ahLst/>
            <a:cxnLst/>
            <a:rect r="r" b="b" t="t" l="l"/>
            <a:pathLst>
              <a:path h="7512918" w="8938981">
                <a:moveTo>
                  <a:pt x="0" y="0"/>
                </a:moveTo>
                <a:lnTo>
                  <a:pt x="8938980" y="0"/>
                </a:lnTo>
                <a:lnTo>
                  <a:pt x="8938980" y="7512918"/>
                </a:lnTo>
                <a:lnTo>
                  <a:pt x="0" y="7512918"/>
                </a:lnTo>
                <a:lnTo>
                  <a:pt x="0" y="0"/>
                </a:lnTo>
                <a:close/>
              </a:path>
            </a:pathLst>
          </a:custGeom>
          <a:blipFill>
            <a:blip r:embed="rId8"/>
            <a:stretch>
              <a:fillRect l="0" t="0" r="0" b="0"/>
            </a:stretch>
          </a:blipFill>
        </p:spPr>
      </p:sp>
      <p:sp>
        <p:nvSpPr>
          <p:cNvPr name="Freeform 11" id="11"/>
          <p:cNvSpPr/>
          <p:nvPr/>
        </p:nvSpPr>
        <p:spPr>
          <a:xfrm flipH="false" flipV="false" rot="0">
            <a:off x="4577947" y="2087652"/>
            <a:ext cx="9025363" cy="7538586"/>
          </a:xfrm>
          <a:custGeom>
            <a:avLst/>
            <a:gdLst/>
            <a:ahLst/>
            <a:cxnLst/>
            <a:rect r="r" b="b" t="t" l="l"/>
            <a:pathLst>
              <a:path h="7538586" w="9025363">
                <a:moveTo>
                  <a:pt x="0" y="0"/>
                </a:moveTo>
                <a:lnTo>
                  <a:pt x="9025362" y="0"/>
                </a:lnTo>
                <a:lnTo>
                  <a:pt x="9025362" y="7538586"/>
                </a:lnTo>
                <a:lnTo>
                  <a:pt x="0" y="7538586"/>
                </a:lnTo>
                <a:lnTo>
                  <a:pt x="0" y="0"/>
                </a:lnTo>
                <a:close/>
              </a:path>
            </a:pathLst>
          </a:custGeom>
          <a:blipFill>
            <a:blip r:embed="rId9"/>
            <a:stretch>
              <a:fillRect l="0" t="0" r="0" b="0"/>
            </a:stretch>
          </a:blipFill>
        </p:spPr>
      </p:sp>
      <p:grpSp>
        <p:nvGrpSpPr>
          <p:cNvPr name="Group 12" id="12"/>
          <p:cNvGrpSpPr/>
          <p:nvPr/>
        </p:nvGrpSpPr>
        <p:grpSpPr>
          <a:xfrm rot="0">
            <a:off x="805259" y="347898"/>
            <a:ext cx="11371602" cy="1224721"/>
            <a:chOff x="0" y="0"/>
            <a:chExt cx="2994990" cy="322560"/>
          </a:xfrm>
        </p:grpSpPr>
        <p:sp>
          <p:nvSpPr>
            <p:cNvPr name="Freeform 13" id="13"/>
            <p:cNvSpPr/>
            <p:nvPr/>
          </p:nvSpPr>
          <p:spPr>
            <a:xfrm flipH="false" flipV="false" rot="0">
              <a:off x="0" y="0"/>
              <a:ext cx="2994990" cy="322560"/>
            </a:xfrm>
            <a:custGeom>
              <a:avLst/>
              <a:gdLst/>
              <a:ahLst/>
              <a:cxnLst/>
              <a:rect r="r" b="b" t="t" l="l"/>
              <a:pathLst>
                <a:path h="322560" w="2994990">
                  <a:moveTo>
                    <a:pt x="0" y="0"/>
                  </a:moveTo>
                  <a:lnTo>
                    <a:pt x="2994990" y="0"/>
                  </a:lnTo>
                  <a:lnTo>
                    <a:pt x="2994990" y="322560"/>
                  </a:lnTo>
                  <a:lnTo>
                    <a:pt x="0" y="322560"/>
                  </a:lnTo>
                  <a:close/>
                </a:path>
              </a:pathLst>
            </a:custGeom>
            <a:solidFill>
              <a:srgbClr val="DDDEDE"/>
            </a:solidFill>
            <a:ln w="38100">
              <a:solidFill>
                <a:srgbClr val="F1F2F2"/>
              </a:solidFill>
            </a:ln>
          </p:spPr>
        </p:sp>
        <p:sp>
          <p:nvSpPr>
            <p:cNvPr name="TextBox 14" id="1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5" id="15"/>
          <p:cNvSpPr txBox="true"/>
          <p:nvPr/>
        </p:nvSpPr>
        <p:spPr>
          <a:xfrm rot="0">
            <a:off x="841853" y="430129"/>
            <a:ext cx="11298414" cy="945959"/>
          </a:xfrm>
          <a:prstGeom prst="rect">
            <a:avLst/>
          </a:prstGeom>
        </p:spPr>
        <p:txBody>
          <a:bodyPr anchor="t" rtlCol="false" tIns="0" lIns="0" bIns="0" rIns="0">
            <a:spAutoFit/>
          </a:bodyPr>
          <a:lstStyle/>
          <a:p>
            <a:pPr algn="ctr">
              <a:lnSpc>
                <a:spcPts val="7710"/>
              </a:lnSpc>
            </a:pPr>
            <a:r>
              <a:rPr lang="en-US" sz="5507">
                <a:solidFill>
                  <a:srgbClr val="000000"/>
                </a:solidFill>
                <a:latin typeface="Fredoka One Bold"/>
              </a:rPr>
              <a:t>SCALING AND SHIFTING DATA</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8460068"/>
            <a:chOff x="0" y="0"/>
            <a:chExt cx="4274726" cy="2228166"/>
          </a:xfrm>
        </p:grpSpPr>
        <p:sp>
          <p:nvSpPr>
            <p:cNvPr name="Freeform 6" id="6"/>
            <p:cNvSpPr/>
            <p:nvPr/>
          </p:nvSpPr>
          <p:spPr>
            <a:xfrm flipH="false" flipV="false" rot="0">
              <a:off x="0" y="0"/>
              <a:ext cx="4274726" cy="2228166"/>
            </a:xfrm>
            <a:custGeom>
              <a:avLst/>
              <a:gdLst/>
              <a:ahLst/>
              <a:cxnLst/>
              <a:rect r="r" b="b" t="t" l="l"/>
              <a:pathLst>
                <a:path h="2228166" w="4274726">
                  <a:moveTo>
                    <a:pt x="0" y="0"/>
                  </a:moveTo>
                  <a:lnTo>
                    <a:pt x="4274726" y="0"/>
                  </a:lnTo>
                  <a:lnTo>
                    <a:pt x="4274726" y="2228166"/>
                  </a:lnTo>
                  <a:lnTo>
                    <a:pt x="0" y="2228166"/>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4674510" y="2087652"/>
            <a:ext cx="8938981" cy="7512918"/>
          </a:xfrm>
          <a:custGeom>
            <a:avLst/>
            <a:gdLst/>
            <a:ahLst/>
            <a:cxnLst/>
            <a:rect r="r" b="b" t="t" l="l"/>
            <a:pathLst>
              <a:path h="7512918" w="8938981">
                <a:moveTo>
                  <a:pt x="0" y="0"/>
                </a:moveTo>
                <a:lnTo>
                  <a:pt x="8938980" y="0"/>
                </a:lnTo>
                <a:lnTo>
                  <a:pt x="8938980" y="7512918"/>
                </a:lnTo>
                <a:lnTo>
                  <a:pt x="0" y="7512918"/>
                </a:lnTo>
                <a:lnTo>
                  <a:pt x="0" y="0"/>
                </a:lnTo>
                <a:close/>
              </a:path>
            </a:pathLst>
          </a:custGeom>
          <a:blipFill>
            <a:blip r:embed="rId8"/>
            <a:stretch>
              <a:fillRect l="0" t="0" r="0" b="0"/>
            </a:stretch>
          </a:blipFill>
        </p:spPr>
      </p:sp>
      <p:sp>
        <p:nvSpPr>
          <p:cNvPr name="Freeform 11" id="11"/>
          <p:cNvSpPr/>
          <p:nvPr/>
        </p:nvSpPr>
        <p:spPr>
          <a:xfrm flipH="false" flipV="false" rot="0">
            <a:off x="4577947" y="2087652"/>
            <a:ext cx="9025363" cy="7538586"/>
          </a:xfrm>
          <a:custGeom>
            <a:avLst/>
            <a:gdLst/>
            <a:ahLst/>
            <a:cxnLst/>
            <a:rect r="r" b="b" t="t" l="l"/>
            <a:pathLst>
              <a:path h="7538586" w="9025363">
                <a:moveTo>
                  <a:pt x="0" y="0"/>
                </a:moveTo>
                <a:lnTo>
                  <a:pt x="9025362" y="0"/>
                </a:lnTo>
                <a:lnTo>
                  <a:pt x="9025362" y="7538586"/>
                </a:lnTo>
                <a:lnTo>
                  <a:pt x="0" y="7538586"/>
                </a:lnTo>
                <a:lnTo>
                  <a:pt x="0" y="0"/>
                </a:lnTo>
                <a:close/>
              </a:path>
            </a:pathLst>
          </a:custGeom>
          <a:blipFill>
            <a:blip r:embed="rId9"/>
            <a:stretch>
              <a:fillRect l="0" t="0" r="0" b="0"/>
            </a:stretch>
          </a:blipFill>
        </p:spPr>
      </p:sp>
      <p:sp>
        <p:nvSpPr>
          <p:cNvPr name="Freeform 12" id="12"/>
          <p:cNvSpPr/>
          <p:nvPr/>
        </p:nvSpPr>
        <p:spPr>
          <a:xfrm flipH="false" flipV="false" rot="0">
            <a:off x="4318303" y="2067507"/>
            <a:ext cx="9490465" cy="7553207"/>
          </a:xfrm>
          <a:custGeom>
            <a:avLst/>
            <a:gdLst/>
            <a:ahLst/>
            <a:cxnLst/>
            <a:rect r="r" b="b" t="t" l="l"/>
            <a:pathLst>
              <a:path h="7553207" w="9490465">
                <a:moveTo>
                  <a:pt x="0" y="0"/>
                </a:moveTo>
                <a:lnTo>
                  <a:pt x="9490466" y="0"/>
                </a:lnTo>
                <a:lnTo>
                  <a:pt x="9490466" y="7553207"/>
                </a:lnTo>
                <a:lnTo>
                  <a:pt x="0" y="7553207"/>
                </a:lnTo>
                <a:lnTo>
                  <a:pt x="0" y="0"/>
                </a:lnTo>
                <a:close/>
              </a:path>
            </a:pathLst>
          </a:custGeom>
          <a:blipFill>
            <a:blip r:embed="rId10"/>
            <a:stretch>
              <a:fillRect l="0" t="0" r="0" b="0"/>
            </a:stretch>
          </a:blipFill>
        </p:spPr>
      </p:sp>
      <p:grpSp>
        <p:nvGrpSpPr>
          <p:cNvPr name="Group 13" id="13"/>
          <p:cNvGrpSpPr/>
          <p:nvPr/>
        </p:nvGrpSpPr>
        <p:grpSpPr>
          <a:xfrm rot="0">
            <a:off x="805259" y="347898"/>
            <a:ext cx="11371602" cy="1224721"/>
            <a:chOff x="0" y="0"/>
            <a:chExt cx="2994990" cy="322560"/>
          </a:xfrm>
        </p:grpSpPr>
        <p:sp>
          <p:nvSpPr>
            <p:cNvPr name="Freeform 14" id="14"/>
            <p:cNvSpPr/>
            <p:nvPr/>
          </p:nvSpPr>
          <p:spPr>
            <a:xfrm flipH="false" flipV="false" rot="0">
              <a:off x="0" y="0"/>
              <a:ext cx="2994990" cy="322560"/>
            </a:xfrm>
            <a:custGeom>
              <a:avLst/>
              <a:gdLst/>
              <a:ahLst/>
              <a:cxnLst/>
              <a:rect r="r" b="b" t="t" l="l"/>
              <a:pathLst>
                <a:path h="322560" w="2994990">
                  <a:moveTo>
                    <a:pt x="0" y="0"/>
                  </a:moveTo>
                  <a:lnTo>
                    <a:pt x="2994990" y="0"/>
                  </a:lnTo>
                  <a:lnTo>
                    <a:pt x="2994990" y="322560"/>
                  </a:lnTo>
                  <a:lnTo>
                    <a:pt x="0" y="322560"/>
                  </a:lnTo>
                  <a:close/>
                </a:path>
              </a:pathLst>
            </a:custGeom>
            <a:solidFill>
              <a:srgbClr val="DDDEDE"/>
            </a:solidFill>
            <a:ln w="38100">
              <a:solidFill>
                <a:srgbClr val="F1F2F2"/>
              </a:solidFill>
            </a:ln>
          </p:spPr>
        </p:sp>
        <p:sp>
          <p:nvSpPr>
            <p:cNvPr name="TextBox 15" id="15"/>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841853" y="430129"/>
            <a:ext cx="11298414" cy="945959"/>
          </a:xfrm>
          <a:prstGeom prst="rect">
            <a:avLst/>
          </a:prstGeom>
        </p:spPr>
        <p:txBody>
          <a:bodyPr anchor="t" rtlCol="false" tIns="0" lIns="0" bIns="0" rIns="0">
            <a:spAutoFit/>
          </a:bodyPr>
          <a:lstStyle/>
          <a:p>
            <a:pPr algn="ctr">
              <a:lnSpc>
                <a:spcPts val="7710"/>
              </a:lnSpc>
            </a:pPr>
            <a:r>
              <a:rPr lang="en-US" sz="5507">
                <a:solidFill>
                  <a:srgbClr val="000000"/>
                </a:solidFill>
                <a:latin typeface="Fredoka One Bold"/>
              </a:rPr>
              <a:t>SCALING AND SHIFTING DATA</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8460068"/>
            <a:chOff x="0" y="0"/>
            <a:chExt cx="4274726" cy="2228166"/>
          </a:xfrm>
        </p:grpSpPr>
        <p:sp>
          <p:nvSpPr>
            <p:cNvPr name="Freeform 6" id="6"/>
            <p:cNvSpPr/>
            <p:nvPr/>
          </p:nvSpPr>
          <p:spPr>
            <a:xfrm flipH="false" flipV="false" rot="0">
              <a:off x="0" y="0"/>
              <a:ext cx="4274726" cy="2228166"/>
            </a:xfrm>
            <a:custGeom>
              <a:avLst/>
              <a:gdLst/>
              <a:ahLst/>
              <a:cxnLst/>
              <a:rect r="r" b="b" t="t" l="l"/>
              <a:pathLst>
                <a:path h="2228166" w="4274726">
                  <a:moveTo>
                    <a:pt x="0" y="0"/>
                  </a:moveTo>
                  <a:lnTo>
                    <a:pt x="4274726" y="0"/>
                  </a:lnTo>
                  <a:lnTo>
                    <a:pt x="4274726" y="2228166"/>
                  </a:lnTo>
                  <a:lnTo>
                    <a:pt x="0" y="2228166"/>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4674510" y="2087652"/>
            <a:ext cx="8938981" cy="7512918"/>
          </a:xfrm>
          <a:custGeom>
            <a:avLst/>
            <a:gdLst/>
            <a:ahLst/>
            <a:cxnLst/>
            <a:rect r="r" b="b" t="t" l="l"/>
            <a:pathLst>
              <a:path h="7512918" w="8938981">
                <a:moveTo>
                  <a:pt x="0" y="0"/>
                </a:moveTo>
                <a:lnTo>
                  <a:pt x="8938980" y="0"/>
                </a:lnTo>
                <a:lnTo>
                  <a:pt x="8938980" y="7512918"/>
                </a:lnTo>
                <a:lnTo>
                  <a:pt x="0" y="7512918"/>
                </a:lnTo>
                <a:lnTo>
                  <a:pt x="0" y="0"/>
                </a:lnTo>
                <a:close/>
              </a:path>
            </a:pathLst>
          </a:custGeom>
          <a:blipFill>
            <a:blip r:embed="rId8"/>
            <a:stretch>
              <a:fillRect l="0" t="0" r="0" b="0"/>
            </a:stretch>
          </a:blipFill>
        </p:spPr>
      </p:sp>
      <p:sp>
        <p:nvSpPr>
          <p:cNvPr name="Freeform 11" id="11"/>
          <p:cNvSpPr/>
          <p:nvPr/>
        </p:nvSpPr>
        <p:spPr>
          <a:xfrm flipH="false" flipV="false" rot="0">
            <a:off x="4577947" y="2087652"/>
            <a:ext cx="9025363" cy="7538586"/>
          </a:xfrm>
          <a:custGeom>
            <a:avLst/>
            <a:gdLst/>
            <a:ahLst/>
            <a:cxnLst/>
            <a:rect r="r" b="b" t="t" l="l"/>
            <a:pathLst>
              <a:path h="7538586" w="9025363">
                <a:moveTo>
                  <a:pt x="0" y="0"/>
                </a:moveTo>
                <a:lnTo>
                  <a:pt x="9025362" y="0"/>
                </a:lnTo>
                <a:lnTo>
                  <a:pt x="9025362" y="7538586"/>
                </a:lnTo>
                <a:lnTo>
                  <a:pt x="0" y="7538586"/>
                </a:lnTo>
                <a:lnTo>
                  <a:pt x="0" y="0"/>
                </a:lnTo>
                <a:close/>
              </a:path>
            </a:pathLst>
          </a:custGeom>
          <a:blipFill>
            <a:blip r:embed="rId9"/>
            <a:stretch>
              <a:fillRect l="0" t="0" r="0" b="0"/>
            </a:stretch>
          </a:blipFill>
        </p:spPr>
      </p:sp>
      <p:sp>
        <p:nvSpPr>
          <p:cNvPr name="Freeform 12" id="12"/>
          <p:cNvSpPr/>
          <p:nvPr/>
        </p:nvSpPr>
        <p:spPr>
          <a:xfrm flipH="false" flipV="false" rot="0">
            <a:off x="4318303" y="2078127"/>
            <a:ext cx="9490465" cy="7553207"/>
          </a:xfrm>
          <a:custGeom>
            <a:avLst/>
            <a:gdLst/>
            <a:ahLst/>
            <a:cxnLst/>
            <a:rect r="r" b="b" t="t" l="l"/>
            <a:pathLst>
              <a:path h="7553207" w="9490465">
                <a:moveTo>
                  <a:pt x="0" y="0"/>
                </a:moveTo>
                <a:lnTo>
                  <a:pt x="9490466" y="0"/>
                </a:lnTo>
                <a:lnTo>
                  <a:pt x="9490466" y="7553207"/>
                </a:lnTo>
                <a:lnTo>
                  <a:pt x="0" y="7553207"/>
                </a:lnTo>
                <a:lnTo>
                  <a:pt x="0" y="0"/>
                </a:lnTo>
                <a:close/>
              </a:path>
            </a:pathLst>
          </a:custGeom>
          <a:blipFill>
            <a:blip r:embed="rId10"/>
            <a:stretch>
              <a:fillRect l="0" t="0" r="0" b="0"/>
            </a:stretch>
          </a:blipFill>
        </p:spPr>
      </p:sp>
      <p:grpSp>
        <p:nvGrpSpPr>
          <p:cNvPr name="Group 13" id="13"/>
          <p:cNvGrpSpPr/>
          <p:nvPr/>
        </p:nvGrpSpPr>
        <p:grpSpPr>
          <a:xfrm rot="0">
            <a:off x="805259" y="347898"/>
            <a:ext cx="11371602" cy="1224721"/>
            <a:chOff x="0" y="0"/>
            <a:chExt cx="2994990" cy="322560"/>
          </a:xfrm>
        </p:grpSpPr>
        <p:sp>
          <p:nvSpPr>
            <p:cNvPr name="Freeform 14" id="14"/>
            <p:cNvSpPr/>
            <p:nvPr/>
          </p:nvSpPr>
          <p:spPr>
            <a:xfrm flipH="false" flipV="false" rot="0">
              <a:off x="0" y="0"/>
              <a:ext cx="2994990" cy="322560"/>
            </a:xfrm>
            <a:custGeom>
              <a:avLst/>
              <a:gdLst/>
              <a:ahLst/>
              <a:cxnLst/>
              <a:rect r="r" b="b" t="t" l="l"/>
              <a:pathLst>
                <a:path h="322560" w="2994990">
                  <a:moveTo>
                    <a:pt x="0" y="0"/>
                  </a:moveTo>
                  <a:lnTo>
                    <a:pt x="2994990" y="0"/>
                  </a:lnTo>
                  <a:lnTo>
                    <a:pt x="2994990" y="322560"/>
                  </a:lnTo>
                  <a:lnTo>
                    <a:pt x="0" y="322560"/>
                  </a:lnTo>
                  <a:close/>
                </a:path>
              </a:pathLst>
            </a:custGeom>
            <a:solidFill>
              <a:srgbClr val="DDDEDE"/>
            </a:solidFill>
            <a:ln w="38100">
              <a:solidFill>
                <a:srgbClr val="F1F2F2"/>
              </a:solidFill>
            </a:ln>
          </p:spPr>
        </p:sp>
        <p:sp>
          <p:nvSpPr>
            <p:cNvPr name="TextBox 15" id="15"/>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4592358" y="2116227"/>
            <a:ext cx="8996540" cy="7484343"/>
          </a:xfrm>
          <a:custGeom>
            <a:avLst/>
            <a:gdLst/>
            <a:ahLst/>
            <a:cxnLst/>
            <a:rect r="r" b="b" t="t" l="l"/>
            <a:pathLst>
              <a:path h="7484343" w="8996540">
                <a:moveTo>
                  <a:pt x="0" y="0"/>
                </a:moveTo>
                <a:lnTo>
                  <a:pt x="8996540" y="0"/>
                </a:lnTo>
                <a:lnTo>
                  <a:pt x="8996540" y="7484343"/>
                </a:lnTo>
                <a:lnTo>
                  <a:pt x="0" y="7484343"/>
                </a:lnTo>
                <a:lnTo>
                  <a:pt x="0" y="0"/>
                </a:lnTo>
                <a:close/>
              </a:path>
            </a:pathLst>
          </a:custGeom>
          <a:blipFill>
            <a:blip r:embed="rId11"/>
            <a:stretch>
              <a:fillRect l="0" t="0" r="0" b="-792"/>
            </a:stretch>
          </a:blipFill>
        </p:spPr>
      </p:sp>
      <p:sp>
        <p:nvSpPr>
          <p:cNvPr name="TextBox 17" id="17"/>
          <p:cNvSpPr txBox="true"/>
          <p:nvPr/>
        </p:nvSpPr>
        <p:spPr>
          <a:xfrm rot="0">
            <a:off x="841853" y="430129"/>
            <a:ext cx="11298414" cy="945959"/>
          </a:xfrm>
          <a:prstGeom prst="rect">
            <a:avLst/>
          </a:prstGeom>
        </p:spPr>
        <p:txBody>
          <a:bodyPr anchor="t" rtlCol="false" tIns="0" lIns="0" bIns="0" rIns="0">
            <a:spAutoFit/>
          </a:bodyPr>
          <a:lstStyle/>
          <a:p>
            <a:pPr algn="ctr">
              <a:lnSpc>
                <a:spcPts val="7710"/>
              </a:lnSpc>
            </a:pPr>
            <a:r>
              <a:rPr lang="en-US" sz="5507">
                <a:solidFill>
                  <a:srgbClr val="000000"/>
                </a:solidFill>
                <a:latin typeface="Fredoka One Bold"/>
              </a:rPr>
              <a:t>SCALING AND SHIFTING DATA</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8460068"/>
            <a:chOff x="0" y="0"/>
            <a:chExt cx="4274726" cy="2228166"/>
          </a:xfrm>
        </p:grpSpPr>
        <p:sp>
          <p:nvSpPr>
            <p:cNvPr name="Freeform 6" id="6"/>
            <p:cNvSpPr/>
            <p:nvPr/>
          </p:nvSpPr>
          <p:spPr>
            <a:xfrm flipH="false" flipV="false" rot="0">
              <a:off x="0" y="0"/>
              <a:ext cx="4274726" cy="2228166"/>
            </a:xfrm>
            <a:custGeom>
              <a:avLst/>
              <a:gdLst/>
              <a:ahLst/>
              <a:cxnLst/>
              <a:rect r="r" b="b" t="t" l="l"/>
              <a:pathLst>
                <a:path h="2228166" w="4274726">
                  <a:moveTo>
                    <a:pt x="0" y="0"/>
                  </a:moveTo>
                  <a:lnTo>
                    <a:pt x="4274726" y="0"/>
                  </a:lnTo>
                  <a:lnTo>
                    <a:pt x="4274726" y="2228166"/>
                  </a:lnTo>
                  <a:lnTo>
                    <a:pt x="0" y="2228166"/>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4674510" y="2087652"/>
            <a:ext cx="8938981" cy="7512918"/>
          </a:xfrm>
          <a:custGeom>
            <a:avLst/>
            <a:gdLst/>
            <a:ahLst/>
            <a:cxnLst/>
            <a:rect r="r" b="b" t="t" l="l"/>
            <a:pathLst>
              <a:path h="7512918" w="8938981">
                <a:moveTo>
                  <a:pt x="0" y="0"/>
                </a:moveTo>
                <a:lnTo>
                  <a:pt x="8938980" y="0"/>
                </a:lnTo>
                <a:lnTo>
                  <a:pt x="8938980" y="7512918"/>
                </a:lnTo>
                <a:lnTo>
                  <a:pt x="0" y="7512918"/>
                </a:lnTo>
                <a:lnTo>
                  <a:pt x="0" y="0"/>
                </a:lnTo>
                <a:close/>
              </a:path>
            </a:pathLst>
          </a:custGeom>
          <a:blipFill>
            <a:blip r:embed="rId8"/>
            <a:stretch>
              <a:fillRect l="0" t="0" r="0" b="0"/>
            </a:stretch>
          </a:blipFill>
        </p:spPr>
      </p:sp>
      <p:sp>
        <p:nvSpPr>
          <p:cNvPr name="Freeform 11" id="11"/>
          <p:cNvSpPr/>
          <p:nvPr/>
        </p:nvSpPr>
        <p:spPr>
          <a:xfrm flipH="false" flipV="false" rot="0">
            <a:off x="4577947" y="2087652"/>
            <a:ext cx="9025363" cy="7538586"/>
          </a:xfrm>
          <a:custGeom>
            <a:avLst/>
            <a:gdLst/>
            <a:ahLst/>
            <a:cxnLst/>
            <a:rect r="r" b="b" t="t" l="l"/>
            <a:pathLst>
              <a:path h="7538586" w="9025363">
                <a:moveTo>
                  <a:pt x="0" y="0"/>
                </a:moveTo>
                <a:lnTo>
                  <a:pt x="9025362" y="0"/>
                </a:lnTo>
                <a:lnTo>
                  <a:pt x="9025362" y="7538586"/>
                </a:lnTo>
                <a:lnTo>
                  <a:pt x="0" y="7538586"/>
                </a:lnTo>
                <a:lnTo>
                  <a:pt x="0" y="0"/>
                </a:lnTo>
                <a:close/>
              </a:path>
            </a:pathLst>
          </a:custGeom>
          <a:blipFill>
            <a:blip r:embed="rId9"/>
            <a:stretch>
              <a:fillRect l="0" t="0" r="0" b="0"/>
            </a:stretch>
          </a:blipFill>
        </p:spPr>
      </p:sp>
      <p:sp>
        <p:nvSpPr>
          <p:cNvPr name="Freeform 12" id="12"/>
          <p:cNvSpPr/>
          <p:nvPr/>
        </p:nvSpPr>
        <p:spPr>
          <a:xfrm flipH="false" flipV="false" rot="0">
            <a:off x="4318303" y="2078127"/>
            <a:ext cx="9490465" cy="7553207"/>
          </a:xfrm>
          <a:custGeom>
            <a:avLst/>
            <a:gdLst/>
            <a:ahLst/>
            <a:cxnLst/>
            <a:rect r="r" b="b" t="t" l="l"/>
            <a:pathLst>
              <a:path h="7553207" w="9490465">
                <a:moveTo>
                  <a:pt x="0" y="0"/>
                </a:moveTo>
                <a:lnTo>
                  <a:pt x="9490466" y="0"/>
                </a:lnTo>
                <a:lnTo>
                  <a:pt x="9490466" y="7553207"/>
                </a:lnTo>
                <a:lnTo>
                  <a:pt x="0" y="7553207"/>
                </a:lnTo>
                <a:lnTo>
                  <a:pt x="0" y="0"/>
                </a:lnTo>
                <a:close/>
              </a:path>
            </a:pathLst>
          </a:custGeom>
          <a:blipFill>
            <a:blip r:embed="rId10"/>
            <a:stretch>
              <a:fillRect l="0" t="0" r="0" b="0"/>
            </a:stretch>
          </a:blipFill>
        </p:spPr>
      </p:sp>
      <p:grpSp>
        <p:nvGrpSpPr>
          <p:cNvPr name="Group 13" id="13"/>
          <p:cNvGrpSpPr/>
          <p:nvPr/>
        </p:nvGrpSpPr>
        <p:grpSpPr>
          <a:xfrm rot="0">
            <a:off x="805259" y="347898"/>
            <a:ext cx="11371602" cy="1224721"/>
            <a:chOff x="0" y="0"/>
            <a:chExt cx="2994990" cy="322560"/>
          </a:xfrm>
        </p:grpSpPr>
        <p:sp>
          <p:nvSpPr>
            <p:cNvPr name="Freeform 14" id="14"/>
            <p:cNvSpPr/>
            <p:nvPr/>
          </p:nvSpPr>
          <p:spPr>
            <a:xfrm flipH="false" flipV="false" rot="0">
              <a:off x="0" y="0"/>
              <a:ext cx="2994990" cy="322560"/>
            </a:xfrm>
            <a:custGeom>
              <a:avLst/>
              <a:gdLst/>
              <a:ahLst/>
              <a:cxnLst/>
              <a:rect r="r" b="b" t="t" l="l"/>
              <a:pathLst>
                <a:path h="322560" w="2994990">
                  <a:moveTo>
                    <a:pt x="0" y="0"/>
                  </a:moveTo>
                  <a:lnTo>
                    <a:pt x="2994990" y="0"/>
                  </a:lnTo>
                  <a:lnTo>
                    <a:pt x="2994990" y="322560"/>
                  </a:lnTo>
                  <a:lnTo>
                    <a:pt x="0" y="322560"/>
                  </a:lnTo>
                  <a:close/>
                </a:path>
              </a:pathLst>
            </a:custGeom>
            <a:solidFill>
              <a:srgbClr val="DDDEDE"/>
            </a:solidFill>
            <a:ln w="38100">
              <a:solidFill>
                <a:srgbClr val="F1F2F2"/>
              </a:solidFill>
            </a:ln>
          </p:spPr>
        </p:sp>
        <p:sp>
          <p:nvSpPr>
            <p:cNvPr name="TextBox 15" id="15"/>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4592358" y="2116227"/>
            <a:ext cx="8996540" cy="7484343"/>
          </a:xfrm>
          <a:custGeom>
            <a:avLst/>
            <a:gdLst/>
            <a:ahLst/>
            <a:cxnLst/>
            <a:rect r="r" b="b" t="t" l="l"/>
            <a:pathLst>
              <a:path h="7484343" w="8996540">
                <a:moveTo>
                  <a:pt x="0" y="0"/>
                </a:moveTo>
                <a:lnTo>
                  <a:pt x="8996540" y="0"/>
                </a:lnTo>
                <a:lnTo>
                  <a:pt x="8996540" y="7484343"/>
                </a:lnTo>
                <a:lnTo>
                  <a:pt x="0" y="7484343"/>
                </a:lnTo>
                <a:lnTo>
                  <a:pt x="0" y="0"/>
                </a:lnTo>
                <a:close/>
              </a:path>
            </a:pathLst>
          </a:custGeom>
          <a:blipFill>
            <a:blip r:embed="rId11"/>
            <a:stretch>
              <a:fillRect l="0" t="0" r="0" b="-792"/>
            </a:stretch>
          </a:blipFill>
        </p:spPr>
      </p:sp>
      <p:sp>
        <p:nvSpPr>
          <p:cNvPr name="Freeform 17" id="17"/>
          <p:cNvSpPr/>
          <p:nvPr/>
        </p:nvSpPr>
        <p:spPr>
          <a:xfrm flipH="false" flipV="false" rot="0">
            <a:off x="4539011" y="2116227"/>
            <a:ext cx="9010951" cy="7304896"/>
          </a:xfrm>
          <a:custGeom>
            <a:avLst/>
            <a:gdLst/>
            <a:ahLst/>
            <a:cxnLst/>
            <a:rect r="r" b="b" t="t" l="l"/>
            <a:pathLst>
              <a:path h="7304896" w="9010951">
                <a:moveTo>
                  <a:pt x="0" y="0"/>
                </a:moveTo>
                <a:lnTo>
                  <a:pt x="9010951" y="0"/>
                </a:lnTo>
                <a:lnTo>
                  <a:pt x="9010951" y="7304895"/>
                </a:lnTo>
                <a:lnTo>
                  <a:pt x="0" y="7304895"/>
                </a:lnTo>
                <a:lnTo>
                  <a:pt x="0" y="0"/>
                </a:lnTo>
                <a:close/>
              </a:path>
            </a:pathLst>
          </a:custGeom>
          <a:blipFill>
            <a:blip r:embed="rId12"/>
            <a:stretch>
              <a:fillRect l="0" t="0" r="0" b="-3114"/>
            </a:stretch>
          </a:blipFill>
        </p:spPr>
      </p:sp>
      <p:sp>
        <p:nvSpPr>
          <p:cNvPr name="TextBox 18" id="18"/>
          <p:cNvSpPr txBox="true"/>
          <p:nvPr/>
        </p:nvSpPr>
        <p:spPr>
          <a:xfrm rot="0">
            <a:off x="841853" y="430129"/>
            <a:ext cx="11298414" cy="945959"/>
          </a:xfrm>
          <a:prstGeom prst="rect">
            <a:avLst/>
          </a:prstGeom>
        </p:spPr>
        <p:txBody>
          <a:bodyPr anchor="t" rtlCol="false" tIns="0" lIns="0" bIns="0" rIns="0">
            <a:spAutoFit/>
          </a:bodyPr>
          <a:lstStyle/>
          <a:p>
            <a:pPr algn="ctr">
              <a:lnSpc>
                <a:spcPts val="7710"/>
              </a:lnSpc>
            </a:pPr>
            <a:r>
              <a:rPr lang="en-US" sz="5507">
                <a:solidFill>
                  <a:srgbClr val="000000"/>
                </a:solidFill>
                <a:latin typeface="Fredoka One Bold"/>
              </a:rPr>
              <a:t>SCALING AND SHIFTING DATA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4543721" y="3240119"/>
            <a:ext cx="9200557" cy="2945293"/>
            <a:chOff x="0" y="0"/>
            <a:chExt cx="2423192" cy="775715"/>
          </a:xfrm>
        </p:grpSpPr>
        <p:sp>
          <p:nvSpPr>
            <p:cNvPr name="Freeform 6" id="6"/>
            <p:cNvSpPr/>
            <p:nvPr/>
          </p:nvSpPr>
          <p:spPr>
            <a:xfrm flipH="false" flipV="false" rot="0">
              <a:off x="0" y="0"/>
              <a:ext cx="2423192" cy="775715"/>
            </a:xfrm>
            <a:custGeom>
              <a:avLst/>
              <a:gdLst/>
              <a:ahLst/>
              <a:cxnLst/>
              <a:rect r="r" b="b" t="t" l="l"/>
              <a:pathLst>
                <a:path h="775715" w="2423192">
                  <a:moveTo>
                    <a:pt x="0" y="0"/>
                  </a:moveTo>
                  <a:lnTo>
                    <a:pt x="2423192" y="0"/>
                  </a:lnTo>
                  <a:lnTo>
                    <a:pt x="2423192" y="775715"/>
                  </a:lnTo>
                  <a:lnTo>
                    <a:pt x="0" y="775715"/>
                  </a:lnTo>
                  <a:close/>
                </a:path>
              </a:pathLst>
            </a:custGeom>
            <a:solidFill>
              <a:srgbClr val="DDDEDE"/>
            </a:solidFill>
            <a:ln w="38100">
              <a:solidFill>
                <a:srgbClr val="F1F2F2"/>
              </a:solidFill>
            </a:ln>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76611" y="8801100"/>
            <a:ext cx="19974273" cy="1861295"/>
            <a:chOff x="0" y="0"/>
            <a:chExt cx="5260714" cy="490218"/>
          </a:xfrm>
        </p:grpSpPr>
        <p:sp>
          <p:nvSpPr>
            <p:cNvPr name="Freeform 9" id="9"/>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3" id="13"/>
          <p:cNvSpPr txBox="true"/>
          <p:nvPr/>
        </p:nvSpPr>
        <p:spPr>
          <a:xfrm rot="0">
            <a:off x="4543721" y="3432413"/>
            <a:ext cx="9200557" cy="2386775"/>
          </a:xfrm>
          <a:prstGeom prst="rect">
            <a:avLst/>
          </a:prstGeom>
        </p:spPr>
        <p:txBody>
          <a:bodyPr anchor="t" rtlCol="false" tIns="0" lIns="0" bIns="0" rIns="0">
            <a:spAutoFit/>
          </a:bodyPr>
          <a:lstStyle/>
          <a:p>
            <a:pPr algn="ctr">
              <a:lnSpc>
                <a:spcPts val="9670"/>
              </a:lnSpc>
            </a:pPr>
            <a:r>
              <a:rPr lang="en-US" sz="6907">
                <a:solidFill>
                  <a:srgbClr val="000000"/>
                </a:solidFill>
                <a:latin typeface="Fredoka One Bold"/>
              </a:rPr>
              <a:t>Why perform Feature Scaling?</a:t>
            </a:r>
          </a:p>
        </p:txBody>
      </p:sp>
      <p:sp>
        <p:nvSpPr>
          <p:cNvPr name="TextBox 14" id="14"/>
          <p:cNvSpPr txBox="true"/>
          <p:nvPr/>
        </p:nvSpPr>
        <p:spPr>
          <a:xfrm rot="0">
            <a:off x="1028700" y="9226923"/>
            <a:ext cx="5972707" cy="514350"/>
          </a:xfrm>
          <a:prstGeom prst="rect">
            <a:avLst/>
          </a:prstGeom>
        </p:spPr>
        <p:txBody>
          <a:bodyPr anchor="t" rtlCol="false" tIns="0" lIns="0" bIns="0" rIns="0">
            <a:spAutoFit/>
          </a:bodyPr>
          <a:lstStyle/>
          <a:p>
            <a:pPr>
              <a:lnSpc>
                <a:spcPts val="4200"/>
              </a:lnSpc>
            </a:pPr>
            <a:r>
              <a:rPr lang="en-US" sz="3000">
                <a:solidFill>
                  <a:srgbClr val="000000"/>
                </a:solidFill>
                <a:latin typeface="Nunito"/>
              </a:rPr>
              <a:t>CS 4103 | Intelligent Systems</a:t>
            </a:r>
          </a:p>
        </p:txBody>
      </p:sp>
      <p:sp>
        <p:nvSpPr>
          <p:cNvPr name="TextBox 15" id="15"/>
          <p:cNvSpPr txBox="true"/>
          <p:nvPr/>
        </p:nvSpPr>
        <p:spPr>
          <a:xfrm rot="0">
            <a:off x="12777754" y="9226923"/>
            <a:ext cx="4481546" cy="514313"/>
          </a:xfrm>
          <a:prstGeom prst="rect">
            <a:avLst/>
          </a:prstGeom>
        </p:spPr>
        <p:txBody>
          <a:bodyPr anchor="t" rtlCol="false" tIns="0" lIns="0" bIns="0" rIns="0">
            <a:spAutoFit/>
          </a:bodyPr>
          <a:lstStyle/>
          <a:p>
            <a:pPr algn="r">
              <a:lnSpc>
                <a:spcPts val="4200"/>
              </a:lnSpc>
            </a:pPr>
            <a:r>
              <a:rPr lang="en-US" sz="3000">
                <a:solidFill>
                  <a:srgbClr val="000000"/>
                </a:solidFill>
                <a:latin typeface="Nunito"/>
              </a:rPr>
              <a:t>September 6, 2023</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559483" y="3665272"/>
            <a:ext cx="6950412" cy="1189187"/>
            <a:chOff x="0" y="0"/>
            <a:chExt cx="1830561" cy="313202"/>
          </a:xfrm>
        </p:grpSpPr>
        <p:sp>
          <p:nvSpPr>
            <p:cNvPr name="Freeform 6" id="6"/>
            <p:cNvSpPr/>
            <p:nvPr/>
          </p:nvSpPr>
          <p:spPr>
            <a:xfrm flipH="false" flipV="false" rot="0">
              <a:off x="0" y="0"/>
              <a:ext cx="1830561" cy="313202"/>
            </a:xfrm>
            <a:custGeom>
              <a:avLst/>
              <a:gdLst/>
              <a:ahLst/>
              <a:cxnLst/>
              <a:rect r="r" b="b" t="t" l="l"/>
              <a:pathLst>
                <a:path h="313202" w="1830561">
                  <a:moveTo>
                    <a:pt x="0" y="0"/>
                  </a:moveTo>
                  <a:lnTo>
                    <a:pt x="1830561" y="0"/>
                  </a:lnTo>
                  <a:lnTo>
                    <a:pt x="1830561" y="313202"/>
                  </a:lnTo>
                  <a:lnTo>
                    <a:pt x="0" y="313202"/>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3963707" y="689685"/>
            <a:ext cx="10360587" cy="1437298"/>
            <a:chOff x="0" y="0"/>
            <a:chExt cx="2728714" cy="378548"/>
          </a:xfrm>
        </p:grpSpPr>
        <p:sp>
          <p:nvSpPr>
            <p:cNvPr name="Freeform 9" id="9"/>
            <p:cNvSpPr/>
            <p:nvPr/>
          </p:nvSpPr>
          <p:spPr>
            <a:xfrm flipH="false" flipV="false" rot="0">
              <a:off x="0" y="0"/>
              <a:ext cx="2728714" cy="378548"/>
            </a:xfrm>
            <a:custGeom>
              <a:avLst/>
              <a:gdLst/>
              <a:ahLst/>
              <a:cxnLst/>
              <a:rect r="r" b="b" t="t" l="l"/>
              <a:pathLst>
                <a:path h="378548" w="2728714">
                  <a:moveTo>
                    <a:pt x="0" y="0"/>
                  </a:moveTo>
                  <a:lnTo>
                    <a:pt x="2728714" y="0"/>
                  </a:lnTo>
                  <a:lnTo>
                    <a:pt x="2728714" y="378548"/>
                  </a:lnTo>
                  <a:lnTo>
                    <a:pt x="0" y="378548"/>
                  </a:lnTo>
                  <a:close/>
                </a:path>
              </a:pathLst>
            </a:custGeom>
            <a:solidFill>
              <a:srgbClr val="DDDEDE"/>
            </a:solidFill>
            <a:ln w="38100">
              <a:solidFill>
                <a:srgbClr val="F1F2F2"/>
              </a:solidFill>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1902762" y="3937603"/>
            <a:ext cx="6263853" cy="587375"/>
          </a:xfrm>
          <a:prstGeom prst="rect">
            <a:avLst/>
          </a:prstGeom>
        </p:spPr>
        <p:txBody>
          <a:bodyPr anchor="t" rtlCol="false" tIns="0" lIns="0" bIns="0" rIns="0">
            <a:spAutoFit/>
          </a:bodyPr>
          <a:lstStyle/>
          <a:p>
            <a:pPr algn="ctr">
              <a:lnSpc>
                <a:spcPts val="4899"/>
              </a:lnSpc>
            </a:pPr>
            <a:r>
              <a:rPr lang="en-US" sz="3499">
                <a:solidFill>
                  <a:srgbClr val="000000"/>
                </a:solidFill>
                <a:latin typeface="Nunito Bold"/>
              </a:rPr>
              <a:t>Faster Convergence</a:t>
            </a:r>
          </a:p>
        </p:txBody>
      </p:sp>
      <p:sp>
        <p:nvSpPr>
          <p:cNvPr name="Freeform 15" id="15"/>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4543721" y="933450"/>
            <a:ext cx="9200557" cy="797369"/>
          </a:xfrm>
          <a:prstGeom prst="rect">
            <a:avLst/>
          </a:prstGeom>
        </p:spPr>
        <p:txBody>
          <a:bodyPr anchor="t" rtlCol="false" tIns="0" lIns="0" bIns="0" rIns="0">
            <a:spAutoFit/>
          </a:bodyPr>
          <a:lstStyle/>
          <a:p>
            <a:pPr algn="ctr">
              <a:lnSpc>
                <a:spcPts val="6450"/>
              </a:lnSpc>
            </a:pPr>
            <a:r>
              <a:rPr lang="en-US" sz="4607">
                <a:solidFill>
                  <a:srgbClr val="000000"/>
                </a:solidFill>
                <a:latin typeface="Fredoka One Bold"/>
              </a:rPr>
              <a:t>REASONS FOR SCALING DATA</a:t>
            </a:r>
          </a:p>
        </p:txBody>
      </p:sp>
      <p:sp>
        <p:nvSpPr>
          <p:cNvPr name="TextBox 18" id="18"/>
          <p:cNvSpPr txBox="true"/>
          <p:nvPr/>
        </p:nvSpPr>
        <p:spPr>
          <a:xfrm rot="0">
            <a:off x="1028700" y="9226923"/>
            <a:ext cx="5972707" cy="514350"/>
          </a:xfrm>
          <a:prstGeom prst="rect">
            <a:avLst/>
          </a:prstGeom>
        </p:spPr>
        <p:txBody>
          <a:bodyPr anchor="t" rtlCol="false" tIns="0" lIns="0" bIns="0" rIns="0">
            <a:spAutoFit/>
          </a:bodyPr>
          <a:lstStyle/>
          <a:p>
            <a:pPr>
              <a:lnSpc>
                <a:spcPts val="4200"/>
              </a:lnSpc>
            </a:pPr>
            <a:r>
              <a:rPr lang="en-US" sz="3000">
                <a:solidFill>
                  <a:srgbClr val="000000"/>
                </a:solidFill>
                <a:latin typeface="Nunito"/>
              </a:rPr>
              <a:t>CS 4103 | Intelligent Systems</a:t>
            </a:r>
          </a:p>
        </p:txBody>
      </p:sp>
      <p:sp>
        <p:nvSpPr>
          <p:cNvPr name="TextBox 19" id="19"/>
          <p:cNvSpPr txBox="true"/>
          <p:nvPr/>
        </p:nvSpPr>
        <p:spPr>
          <a:xfrm rot="0">
            <a:off x="12777754" y="9226923"/>
            <a:ext cx="4481546" cy="514313"/>
          </a:xfrm>
          <a:prstGeom prst="rect">
            <a:avLst/>
          </a:prstGeom>
        </p:spPr>
        <p:txBody>
          <a:bodyPr anchor="t" rtlCol="false" tIns="0" lIns="0" bIns="0" rIns="0">
            <a:spAutoFit/>
          </a:bodyPr>
          <a:lstStyle/>
          <a:p>
            <a:pPr algn="r">
              <a:lnSpc>
                <a:spcPts val="4200"/>
              </a:lnSpc>
            </a:pPr>
            <a:r>
              <a:rPr lang="en-US" sz="3000">
                <a:solidFill>
                  <a:srgbClr val="000000"/>
                </a:solidFill>
                <a:latin typeface="Nunito"/>
              </a:rPr>
              <a:t>September 6, 2023</a:t>
            </a:r>
          </a:p>
        </p:txBody>
      </p:sp>
      <p:grpSp>
        <p:nvGrpSpPr>
          <p:cNvPr name="Group 20" id="20"/>
          <p:cNvGrpSpPr/>
          <p:nvPr/>
        </p:nvGrpSpPr>
        <p:grpSpPr>
          <a:xfrm rot="0">
            <a:off x="9673627" y="3665272"/>
            <a:ext cx="6950412" cy="1189187"/>
            <a:chOff x="0" y="0"/>
            <a:chExt cx="1830561" cy="313202"/>
          </a:xfrm>
        </p:grpSpPr>
        <p:sp>
          <p:nvSpPr>
            <p:cNvPr name="Freeform 21" id="21"/>
            <p:cNvSpPr/>
            <p:nvPr/>
          </p:nvSpPr>
          <p:spPr>
            <a:xfrm flipH="false" flipV="false" rot="0">
              <a:off x="0" y="0"/>
              <a:ext cx="1830561" cy="313202"/>
            </a:xfrm>
            <a:custGeom>
              <a:avLst/>
              <a:gdLst/>
              <a:ahLst/>
              <a:cxnLst/>
              <a:rect r="r" b="b" t="t" l="l"/>
              <a:pathLst>
                <a:path h="313202" w="1830561">
                  <a:moveTo>
                    <a:pt x="0" y="0"/>
                  </a:moveTo>
                  <a:lnTo>
                    <a:pt x="1830561" y="0"/>
                  </a:lnTo>
                  <a:lnTo>
                    <a:pt x="1830561" y="313202"/>
                  </a:lnTo>
                  <a:lnTo>
                    <a:pt x="0" y="313202"/>
                  </a:lnTo>
                  <a:close/>
                </a:path>
              </a:pathLst>
            </a:custGeom>
            <a:solidFill>
              <a:srgbClr val="F1F2F2"/>
            </a:solidFill>
          </p:spPr>
        </p:sp>
        <p:sp>
          <p:nvSpPr>
            <p:cNvPr name="TextBox 22" id="22"/>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23" id="23"/>
          <p:cNvSpPr txBox="true"/>
          <p:nvPr/>
        </p:nvSpPr>
        <p:spPr>
          <a:xfrm rot="0">
            <a:off x="10016907" y="3853466"/>
            <a:ext cx="6263853" cy="889000"/>
          </a:xfrm>
          <a:prstGeom prst="rect">
            <a:avLst/>
          </a:prstGeom>
        </p:spPr>
        <p:txBody>
          <a:bodyPr anchor="t" rtlCol="false" tIns="0" lIns="0" bIns="0" rIns="0">
            <a:spAutoFit/>
          </a:bodyPr>
          <a:lstStyle/>
          <a:p>
            <a:pPr algn="ctr">
              <a:lnSpc>
                <a:spcPts val="3499"/>
              </a:lnSpc>
            </a:pPr>
            <a:r>
              <a:rPr lang="en-US" sz="3499">
                <a:solidFill>
                  <a:srgbClr val="000000"/>
                </a:solidFill>
                <a:latin typeface="Nunito Bold"/>
              </a:rPr>
              <a:t>Improved efficiency and interpretability</a:t>
            </a:r>
          </a:p>
        </p:txBody>
      </p:sp>
      <p:grpSp>
        <p:nvGrpSpPr>
          <p:cNvPr name="Group 24" id="24"/>
          <p:cNvGrpSpPr/>
          <p:nvPr/>
        </p:nvGrpSpPr>
        <p:grpSpPr>
          <a:xfrm rot="0">
            <a:off x="5668794" y="5845024"/>
            <a:ext cx="6950412" cy="1189187"/>
            <a:chOff x="0" y="0"/>
            <a:chExt cx="1830561" cy="313202"/>
          </a:xfrm>
        </p:grpSpPr>
        <p:sp>
          <p:nvSpPr>
            <p:cNvPr name="Freeform 25" id="25"/>
            <p:cNvSpPr/>
            <p:nvPr/>
          </p:nvSpPr>
          <p:spPr>
            <a:xfrm flipH="false" flipV="false" rot="0">
              <a:off x="0" y="0"/>
              <a:ext cx="1830561" cy="313202"/>
            </a:xfrm>
            <a:custGeom>
              <a:avLst/>
              <a:gdLst/>
              <a:ahLst/>
              <a:cxnLst/>
              <a:rect r="r" b="b" t="t" l="l"/>
              <a:pathLst>
                <a:path h="313202" w="1830561">
                  <a:moveTo>
                    <a:pt x="0" y="0"/>
                  </a:moveTo>
                  <a:lnTo>
                    <a:pt x="1830561" y="0"/>
                  </a:lnTo>
                  <a:lnTo>
                    <a:pt x="1830561" y="313202"/>
                  </a:lnTo>
                  <a:lnTo>
                    <a:pt x="0" y="313202"/>
                  </a:lnTo>
                  <a:close/>
                </a:path>
              </a:pathLst>
            </a:custGeom>
            <a:solidFill>
              <a:srgbClr val="F1F2F2"/>
            </a:solidFill>
          </p:spPr>
        </p:sp>
        <p:sp>
          <p:nvSpPr>
            <p:cNvPr name="TextBox 26" id="26"/>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27" id="27"/>
          <p:cNvSpPr txBox="true"/>
          <p:nvPr/>
        </p:nvSpPr>
        <p:spPr>
          <a:xfrm rot="0">
            <a:off x="6012073" y="6033218"/>
            <a:ext cx="6263853" cy="889000"/>
          </a:xfrm>
          <a:prstGeom prst="rect">
            <a:avLst/>
          </a:prstGeom>
        </p:spPr>
        <p:txBody>
          <a:bodyPr anchor="t" rtlCol="false" tIns="0" lIns="0" bIns="0" rIns="0">
            <a:spAutoFit/>
          </a:bodyPr>
          <a:lstStyle/>
          <a:p>
            <a:pPr algn="ctr">
              <a:lnSpc>
                <a:spcPts val="3499"/>
              </a:lnSpc>
            </a:pPr>
            <a:r>
              <a:rPr lang="en-US" sz="3499">
                <a:solidFill>
                  <a:srgbClr val="000000"/>
                </a:solidFill>
                <a:latin typeface="Nunito Bold"/>
              </a:rPr>
              <a:t>Computing distance appropriately</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469653"/>
            <a:ext cx="16230600" cy="9396691"/>
            <a:chOff x="0" y="0"/>
            <a:chExt cx="4274726" cy="2474849"/>
          </a:xfrm>
        </p:grpSpPr>
        <p:sp>
          <p:nvSpPr>
            <p:cNvPr name="Freeform 6" id="6"/>
            <p:cNvSpPr/>
            <p:nvPr/>
          </p:nvSpPr>
          <p:spPr>
            <a:xfrm flipH="false" flipV="false" rot="0">
              <a:off x="0" y="0"/>
              <a:ext cx="4274726" cy="2474849"/>
            </a:xfrm>
            <a:custGeom>
              <a:avLst/>
              <a:gdLst/>
              <a:ahLst/>
              <a:cxnLst/>
              <a:rect r="r" b="b" t="t" l="l"/>
              <a:pathLst>
                <a:path h="2474849" w="4274726">
                  <a:moveTo>
                    <a:pt x="0" y="0"/>
                  </a:moveTo>
                  <a:lnTo>
                    <a:pt x="4274726" y="0"/>
                  </a:lnTo>
                  <a:lnTo>
                    <a:pt x="4274726" y="2474849"/>
                  </a:lnTo>
                  <a:lnTo>
                    <a:pt x="0" y="2474849"/>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2627570" y="657759"/>
            <a:ext cx="13457222" cy="4485741"/>
          </a:xfrm>
          <a:custGeom>
            <a:avLst/>
            <a:gdLst/>
            <a:ahLst/>
            <a:cxnLst/>
            <a:rect r="r" b="b" t="t" l="l"/>
            <a:pathLst>
              <a:path h="4485741" w="13457222">
                <a:moveTo>
                  <a:pt x="0" y="0"/>
                </a:moveTo>
                <a:lnTo>
                  <a:pt x="13457222" y="0"/>
                </a:lnTo>
                <a:lnTo>
                  <a:pt x="13457222" y="4485741"/>
                </a:lnTo>
                <a:lnTo>
                  <a:pt x="0" y="4485741"/>
                </a:lnTo>
                <a:lnTo>
                  <a:pt x="0" y="0"/>
                </a:lnTo>
                <a:close/>
              </a:path>
            </a:pathLst>
          </a:custGeom>
          <a:blipFill>
            <a:blip r:embed="rId8"/>
            <a:stretch>
              <a:fillRect l="0" t="0" r="0" b="0"/>
            </a:stretch>
          </a:blipFill>
        </p:spPr>
      </p:sp>
      <p:sp>
        <p:nvSpPr>
          <p:cNvPr name="Freeform 11" id="11"/>
          <p:cNvSpPr/>
          <p:nvPr/>
        </p:nvSpPr>
        <p:spPr>
          <a:xfrm flipH="false" flipV="false" rot="0">
            <a:off x="2627570" y="5047940"/>
            <a:ext cx="13457222" cy="4464714"/>
          </a:xfrm>
          <a:custGeom>
            <a:avLst/>
            <a:gdLst/>
            <a:ahLst/>
            <a:cxnLst/>
            <a:rect r="r" b="b" t="t" l="l"/>
            <a:pathLst>
              <a:path h="4464714" w="13457222">
                <a:moveTo>
                  <a:pt x="0" y="0"/>
                </a:moveTo>
                <a:lnTo>
                  <a:pt x="13457222" y="0"/>
                </a:lnTo>
                <a:lnTo>
                  <a:pt x="13457222" y="4464714"/>
                </a:lnTo>
                <a:lnTo>
                  <a:pt x="0" y="4464714"/>
                </a:lnTo>
                <a:lnTo>
                  <a:pt x="0" y="0"/>
                </a:lnTo>
                <a:close/>
              </a:path>
            </a:pathLst>
          </a:custGeom>
          <a:blipFill>
            <a:blip r:embed="rId9"/>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469653"/>
            <a:ext cx="16230600" cy="9396691"/>
            <a:chOff x="0" y="0"/>
            <a:chExt cx="4274726" cy="2474849"/>
          </a:xfrm>
        </p:grpSpPr>
        <p:sp>
          <p:nvSpPr>
            <p:cNvPr name="Freeform 6" id="6"/>
            <p:cNvSpPr/>
            <p:nvPr/>
          </p:nvSpPr>
          <p:spPr>
            <a:xfrm flipH="false" flipV="false" rot="0">
              <a:off x="0" y="0"/>
              <a:ext cx="4274726" cy="2474849"/>
            </a:xfrm>
            <a:custGeom>
              <a:avLst/>
              <a:gdLst/>
              <a:ahLst/>
              <a:cxnLst/>
              <a:rect r="r" b="b" t="t" l="l"/>
              <a:pathLst>
                <a:path h="2474849" w="4274726">
                  <a:moveTo>
                    <a:pt x="0" y="0"/>
                  </a:moveTo>
                  <a:lnTo>
                    <a:pt x="4274726" y="0"/>
                  </a:lnTo>
                  <a:lnTo>
                    <a:pt x="4274726" y="2474849"/>
                  </a:lnTo>
                  <a:lnTo>
                    <a:pt x="0" y="2474849"/>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2627570" y="576757"/>
            <a:ext cx="13457222" cy="4499759"/>
          </a:xfrm>
          <a:custGeom>
            <a:avLst/>
            <a:gdLst/>
            <a:ahLst/>
            <a:cxnLst/>
            <a:rect r="r" b="b" t="t" l="l"/>
            <a:pathLst>
              <a:path h="4499759" w="13457222">
                <a:moveTo>
                  <a:pt x="0" y="0"/>
                </a:moveTo>
                <a:lnTo>
                  <a:pt x="13457222" y="0"/>
                </a:lnTo>
                <a:lnTo>
                  <a:pt x="13457222" y="4499758"/>
                </a:lnTo>
                <a:lnTo>
                  <a:pt x="0" y="4499758"/>
                </a:lnTo>
                <a:lnTo>
                  <a:pt x="0" y="0"/>
                </a:lnTo>
                <a:close/>
              </a:path>
            </a:pathLst>
          </a:custGeom>
          <a:blipFill>
            <a:blip r:embed="rId8"/>
            <a:stretch>
              <a:fillRect l="0" t="0" r="0" b="0"/>
            </a:stretch>
          </a:blipFill>
        </p:spPr>
      </p:sp>
      <p:sp>
        <p:nvSpPr>
          <p:cNvPr name="Freeform 11" id="11"/>
          <p:cNvSpPr/>
          <p:nvPr/>
        </p:nvSpPr>
        <p:spPr>
          <a:xfrm flipH="false" flipV="false" rot="0">
            <a:off x="2627570" y="5047940"/>
            <a:ext cx="13457222" cy="4478732"/>
          </a:xfrm>
          <a:custGeom>
            <a:avLst/>
            <a:gdLst/>
            <a:ahLst/>
            <a:cxnLst/>
            <a:rect r="r" b="b" t="t" l="l"/>
            <a:pathLst>
              <a:path h="4478732" w="13457222">
                <a:moveTo>
                  <a:pt x="0" y="0"/>
                </a:moveTo>
                <a:lnTo>
                  <a:pt x="13457222" y="0"/>
                </a:lnTo>
                <a:lnTo>
                  <a:pt x="13457222" y="4478732"/>
                </a:lnTo>
                <a:lnTo>
                  <a:pt x="0" y="4478732"/>
                </a:lnTo>
                <a:lnTo>
                  <a:pt x="0" y="0"/>
                </a:lnTo>
                <a:close/>
              </a:path>
            </a:pathLst>
          </a:custGeom>
          <a:blipFill>
            <a:blip r:embed="rId9"/>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1028700" y="1505943"/>
            <a:ext cx="16230600" cy="6703578"/>
            <a:chOff x="0" y="0"/>
            <a:chExt cx="4274726" cy="1765552"/>
          </a:xfrm>
        </p:grpSpPr>
        <p:sp>
          <p:nvSpPr>
            <p:cNvPr name="Freeform 6" id="6"/>
            <p:cNvSpPr/>
            <p:nvPr/>
          </p:nvSpPr>
          <p:spPr>
            <a:xfrm flipH="false" flipV="false" rot="0">
              <a:off x="0" y="0"/>
              <a:ext cx="4274726" cy="1765552"/>
            </a:xfrm>
            <a:custGeom>
              <a:avLst/>
              <a:gdLst/>
              <a:ahLst/>
              <a:cxnLst/>
              <a:rect r="r" b="b" t="t" l="l"/>
              <a:pathLst>
                <a:path h="1765552" w="4274726">
                  <a:moveTo>
                    <a:pt x="0" y="0"/>
                  </a:moveTo>
                  <a:lnTo>
                    <a:pt x="4274726" y="0"/>
                  </a:lnTo>
                  <a:lnTo>
                    <a:pt x="4274726" y="1765552"/>
                  </a:lnTo>
                  <a:lnTo>
                    <a:pt x="0" y="1765552"/>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903625" y="640829"/>
            <a:ext cx="9013801" cy="1730229"/>
            <a:chOff x="0" y="0"/>
            <a:chExt cx="2374005" cy="455698"/>
          </a:xfrm>
        </p:grpSpPr>
        <p:sp>
          <p:nvSpPr>
            <p:cNvPr name="Freeform 9" id="9"/>
            <p:cNvSpPr/>
            <p:nvPr/>
          </p:nvSpPr>
          <p:spPr>
            <a:xfrm flipH="false" flipV="false" rot="0">
              <a:off x="0" y="0"/>
              <a:ext cx="2374005" cy="455698"/>
            </a:xfrm>
            <a:custGeom>
              <a:avLst/>
              <a:gdLst/>
              <a:ahLst/>
              <a:cxnLst/>
              <a:rect r="r" b="b" t="t" l="l"/>
              <a:pathLst>
                <a:path h="455698" w="2374005">
                  <a:moveTo>
                    <a:pt x="0" y="0"/>
                  </a:moveTo>
                  <a:lnTo>
                    <a:pt x="2374005" y="0"/>
                  </a:lnTo>
                  <a:lnTo>
                    <a:pt x="2374005" y="455698"/>
                  </a:lnTo>
                  <a:lnTo>
                    <a:pt x="0" y="455698"/>
                  </a:lnTo>
                  <a:close/>
                </a:path>
              </a:pathLst>
            </a:custGeom>
            <a:solidFill>
              <a:srgbClr val="DDDEDE"/>
            </a:solidFill>
            <a:ln w="38100">
              <a:solidFill>
                <a:srgbClr val="F1F2F2"/>
              </a:solidFill>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2246042" y="3273425"/>
            <a:ext cx="13795916" cy="3683000"/>
          </a:xfrm>
          <a:prstGeom prst="rect">
            <a:avLst/>
          </a:prstGeom>
        </p:spPr>
        <p:txBody>
          <a:bodyPr anchor="t" rtlCol="false" tIns="0" lIns="0" bIns="0" rIns="0">
            <a:spAutoFit/>
          </a:bodyPr>
          <a:lstStyle/>
          <a:p>
            <a:pPr marL="755649" indent="-377824" lvl="1">
              <a:lnSpc>
                <a:spcPts val="4899"/>
              </a:lnSpc>
              <a:buFont typeface="Arial"/>
              <a:buChar char="•"/>
            </a:pPr>
            <a:r>
              <a:rPr lang="en-US" sz="3499">
                <a:solidFill>
                  <a:srgbClr val="000000"/>
                </a:solidFill>
                <a:latin typeface="Nunito Bold"/>
              </a:rPr>
              <a:t>Technique to standardize the independent features present in the data in a fixed range. </a:t>
            </a:r>
          </a:p>
          <a:p>
            <a:pPr marL="755649" indent="-377824" lvl="1">
              <a:lnSpc>
                <a:spcPts val="4899"/>
              </a:lnSpc>
              <a:buFont typeface="Arial"/>
              <a:buChar char="•"/>
            </a:pPr>
            <a:r>
              <a:rPr lang="en-US" sz="3499">
                <a:solidFill>
                  <a:srgbClr val="000000"/>
                </a:solidFill>
                <a:latin typeface="Nunito Bold"/>
              </a:rPr>
              <a:t>Done to </a:t>
            </a:r>
            <a:r>
              <a:rPr lang="en-US" sz="3499">
                <a:solidFill>
                  <a:srgbClr val="000000"/>
                </a:solidFill>
                <a:latin typeface="Nunito Bold"/>
              </a:rPr>
              <a:t>handle highly varying magnitudes or values or units. </a:t>
            </a:r>
          </a:p>
          <a:p>
            <a:pPr marL="755649" indent="-377824" lvl="1">
              <a:lnSpc>
                <a:spcPts val="4899"/>
              </a:lnSpc>
              <a:buFont typeface="Arial"/>
              <a:buChar char="•"/>
            </a:pPr>
            <a:r>
              <a:rPr lang="en-US" sz="3499">
                <a:solidFill>
                  <a:srgbClr val="000000"/>
                </a:solidFill>
                <a:latin typeface="Nunito Bold"/>
              </a:rPr>
              <a:t>If </a:t>
            </a:r>
            <a:r>
              <a:rPr lang="en-US" sz="3499" u="sng">
                <a:solidFill>
                  <a:srgbClr val="000000"/>
                </a:solidFill>
                <a:latin typeface="Nunito Bold"/>
                <a:hlinkClick r:id="rId5" tooltip="https://www.geeksforgeeks.org/python-how-and-where-to-apply-feature-scaling/"/>
              </a:rPr>
              <a:t>feature scaling</a:t>
            </a:r>
            <a:r>
              <a:rPr lang="en-US" sz="3499">
                <a:solidFill>
                  <a:srgbClr val="000000"/>
                </a:solidFill>
                <a:latin typeface="Nunito Bold"/>
              </a:rPr>
              <a:t> is not done, then a </a:t>
            </a:r>
            <a:r>
              <a:rPr lang="en-US" sz="3499" u="sng">
                <a:solidFill>
                  <a:srgbClr val="000000"/>
                </a:solidFill>
                <a:latin typeface="Nunito Bold"/>
                <a:hlinkClick r:id="rId6" tooltip="https://www.geeksforgeeks.org/machine-learning/"/>
              </a:rPr>
              <a:t>machine learning</a:t>
            </a:r>
            <a:r>
              <a:rPr lang="en-US" sz="3499">
                <a:solidFill>
                  <a:srgbClr val="000000"/>
                </a:solidFill>
                <a:latin typeface="Nunito Bold"/>
              </a:rPr>
              <a:t> algorithm tends to weigh greater values, higher and consider smaller values as the lower values, regardless of the unit of the values.</a:t>
            </a:r>
          </a:p>
        </p:txBody>
      </p:sp>
      <p:sp>
        <p:nvSpPr>
          <p:cNvPr name="Freeform 15" id="15"/>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16590398" y="6983167"/>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7" id="17"/>
          <p:cNvSpPr/>
          <p:nvPr/>
        </p:nvSpPr>
        <p:spPr>
          <a:xfrm flipH="false" flipV="false" rot="0">
            <a:off x="-957262" y="-7592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8" id="18"/>
          <p:cNvSpPr txBox="true"/>
          <p:nvPr/>
        </p:nvSpPr>
        <p:spPr>
          <a:xfrm rot="0">
            <a:off x="4543721" y="904875"/>
            <a:ext cx="9200557" cy="1125755"/>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FEATURE SCALING</a:t>
            </a:r>
          </a:p>
        </p:txBody>
      </p:sp>
      <p:sp>
        <p:nvSpPr>
          <p:cNvPr name="TextBox 19" id="19"/>
          <p:cNvSpPr txBox="true"/>
          <p:nvPr/>
        </p:nvSpPr>
        <p:spPr>
          <a:xfrm rot="0">
            <a:off x="1028700" y="9226923"/>
            <a:ext cx="5972707" cy="514350"/>
          </a:xfrm>
          <a:prstGeom prst="rect">
            <a:avLst/>
          </a:prstGeom>
        </p:spPr>
        <p:txBody>
          <a:bodyPr anchor="t" rtlCol="false" tIns="0" lIns="0" bIns="0" rIns="0">
            <a:spAutoFit/>
          </a:bodyPr>
          <a:lstStyle/>
          <a:p>
            <a:pPr>
              <a:lnSpc>
                <a:spcPts val="4200"/>
              </a:lnSpc>
            </a:pPr>
            <a:r>
              <a:rPr lang="en-US" sz="3000">
                <a:solidFill>
                  <a:srgbClr val="000000"/>
                </a:solidFill>
                <a:latin typeface="Nunito"/>
              </a:rPr>
              <a:t>CS 4103 | Intelligent Systems</a:t>
            </a:r>
          </a:p>
        </p:txBody>
      </p:sp>
      <p:sp>
        <p:nvSpPr>
          <p:cNvPr name="TextBox 20" id="20"/>
          <p:cNvSpPr txBox="true"/>
          <p:nvPr/>
        </p:nvSpPr>
        <p:spPr>
          <a:xfrm rot="0">
            <a:off x="12777754" y="9226923"/>
            <a:ext cx="4481546" cy="514313"/>
          </a:xfrm>
          <a:prstGeom prst="rect">
            <a:avLst/>
          </a:prstGeom>
        </p:spPr>
        <p:txBody>
          <a:bodyPr anchor="t" rtlCol="false" tIns="0" lIns="0" bIns="0" rIns="0">
            <a:spAutoFit/>
          </a:bodyPr>
          <a:lstStyle/>
          <a:p>
            <a:pPr algn="r">
              <a:lnSpc>
                <a:spcPts val="4200"/>
              </a:lnSpc>
            </a:pPr>
            <a:r>
              <a:rPr lang="en-US" sz="3000">
                <a:solidFill>
                  <a:srgbClr val="000000"/>
                </a:solidFill>
                <a:latin typeface="Nunito"/>
              </a:rPr>
              <a:t>September 6, 2023</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427048" y="3978076"/>
            <a:ext cx="3490544" cy="4208359"/>
            <a:chOff x="0" y="0"/>
            <a:chExt cx="919320" cy="1108374"/>
          </a:xfrm>
        </p:grpSpPr>
        <p:sp>
          <p:nvSpPr>
            <p:cNvPr name="Freeform 6" id="6"/>
            <p:cNvSpPr/>
            <p:nvPr/>
          </p:nvSpPr>
          <p:spPr>
            <a:xfrm flipH="false" flipV="false" rot="0">
              <a:off x="0" y="0"/>
              <a:ext cx="919320" cy="1108374"/>
            </a:xfrm>
            <a:custGeom>
              <a:avLst/>
              <a:gdLst/>
              <a:ahLst/>
              <a:cxnLst/>
              <a:rect r="r" b="b" t="t" l="l"/>
              <a:pathLst>
                <a:path h="1108374" w="919320">
                  <a:moveTo>
                    <a:pt x="0" y="0"/>
                  </a:moveTo>
                  <a:lnTo>
                    <a:pt x="919320" y="0"/>
                  </a:lnTo>
                  <a:lnTo>
                    <a:pt x="919320" y="1108374"/>
                  </a:lnTo>
                  <a:lnTo>
                    <a:pt x="0" y="1108374"/>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548279" y="687305"/>
            <a:ext cx="9191441" cy="1730229"/>
            <a:chOff x="0" y="0"/>
            <a:chExt cx="2420791" cy="455698"/>
          </a:xfrm>
        </p:grpSpPr>
        <p:sp>
          <p:nvSpPr>
            <p:cNvPr name="Freeform 9" id="9"/>
            <p:cNvSpPr/>
            <p:nvPr/>
          </p:nvSpPr>
          <p:spPr>
            <a:xfrm flipH="false" flipV="false" rot="0">
              <a:off x="0" y="0"/>
              <a:ext cx="2420791" cy="455698"/>
            </a:xfrm>
            <a:custGeom>
              <a:avLst/>
              <a:gdLst/>
              <a:ahLst/>
              <a:cxnLst/>
              <a:rect r="r" b="b" t="t" l="l"/>
              <a:pathLst>
                <a:path h="455698" w="2420791">
                  <a:moveTo>
                    <a:pt x="0" y="0"/>
                  </a:moveTo>
                  <a:lnTo>
                    <a:pt x="2420791" y="0"/>
                  </a:lnTo>
                  <a:lnTo>
                    <a:pt x="2420791" y="455698"/>
                  </a:lnTo>
                  <a:lnTo>
                    <a:pt x="0" y="455698"/>
                  </a:lnTo>
                  <a:close/>
                </a:path>
              </a:pathLst>
            </a:custGeom>
            <a:solidFill>
              <a:srgbClr val="DDDEDE"/>
            </a:solidFill>
            <a:ln w="38100">
              <a:solidFill>
                <a:srgbClr val="F1F2F2"/>
              </a:solidFill>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1536545">
            <a:off x="16487867" y="-6185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4543721" y="904875"/>
            <a:ext cx="9200557"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OUTLINE</a:t>
            </a:r>
          </a:p>
        </p:txBody>
      </p:sp>
      <p:sp>
        <p:nvSpPr>
          <p:cNvPr name="TextBox 16" id="16"/>
          <p:cNvSpPr txBox="true"/>
          <p:nvPr/>
        </p:nvSpPr>
        <p:spPr>
          <a:xfrm rot="0">
            <a:off x="1171065" y="4219208"/>
            <a:ext cx="4002511" cy="537696"/>
          </a:xfrm>
          <a:prstGeom prst="rect">
            <a:avLst/>
          </a:prstGeom>
        </p:spPr>
        <p:txBody>
          <a:bodyPr anchor="t" rtlCol="false" tIns="0" lIns="0" bIns="0" rIns="0">
            <a:spAutoFit/>
          </a:bodyPr>
          <a:lstStyle/>
          <a:p>
            <a:pPr algn="ctr">
              <a:lnSpc>
                <a:spcPts val="4480"/>
              </a:lnSpc>
            </a:pPr>
            <a:r>
              <a:rPr lang="en-US" sz="3200">
                <a:solidFill>
                  <a:srgbClr val="000000"/>
                </a:solidFill>
                <a:latin typeface="Fredoka One"/>
              </a:rPr>
              <a:t>INTRODUCTION</a:t>
            </a:r>
          </a:p>
        </p:txBody>
      </p:sp>
      <p:sp>
        <p:nvSpPr>
          <p:cNvPr name="AutoShape 17" id="17"/>
          <p:cNvSpPr/>
          <p:nvPr/>
        </p:nvSpPr>
        <p:spPr>
          <a:xfrm rot="0">
            <a:off x="2932173" y="3260046"/>
            <a:ext cx="12423654" cy="0"/>
          </a:xfrm>
          <a:prstGeom prst="line">
            <a:avLst/>
          </a:prstGeom>
          <a:ln cap="flat" w="133350">
            <a:solidFill>
              <a:srgbClr val="DDDEDE"/>
            </a:solidFill>
            <a:prstDash val="solid"/>
            <a:headEnd type="none" len="sm" w="sm"/>
            <a:tailEnd type="none" len="sm" w="sm"/>
          </a:ln>
        </p:spPr>
      </p:sp>
      <p:sp>
        <p:nvSpPr>
          <p:cNvPr name="Freeform 18" id="18"/>
          <p:cNvSpPr/>
          <p:nvPr/>
        </p:nvSpPr>
        <p:spPr>
          <a:xfrm flipH="true" flipV="false" rot="9999176">
            <a:off x="-1316676" y="171656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9" id="19"/>
          <p:cNvGrpSpPr/>
          <p:nvPr/>
        </p:nvGrpSpPr>
        <p:grpSpPr>
          <a:xfrm rot="0">
            <a:off x="2932173" y="3326721"/>
            <a:ext cx="480294" cy="655427"/>
            <a:chOff x="0" y="0"/>
            <a:chExt cx="126497" cy="172623"/>
          </a:xfrm>
        </p:grpSpPr>
        <p:sp>
          <p:nvSpPr>
            <p:cNvPr name="Freeform 20" id="20"/>
            <p:cNvSpPr/>
            <p:nvPr/>
          </p:nvSpPr>
          <p:spPr>
            <a:xfrm flipH="false" flipV="false" rot="0">
              <a:off x="0" y="0"/>
              <a:ext cx="126497" cy="172623"/>
            </a:xfrm>
            <a:custGeom>
              <a:avLst/>
              <a:gdLst/>
              <a:ahLst/>
              <a:cxnLst/>
              <a:rect r="r" b="b" t="t" l="l"/>
              <a:pathLst>
                <a:path h="172623" w="126497">
                  <a:moveTo>
                    <a:pt x="0" y="0"/>
                  </a:moveTo>
                  <a:lnTo>
                    <a:pt x="126497" y="0"/>
                  </a:lnTo>
                  <a:lnTo>
                    <a:pt x="126497" y="172623"/>
                  </a:lnTo>
                  <a:lnTo>
                    <a:pt x="0" y="172623"/>
                  </a:lnTo>
                  <a:close/>
                </a:path>
              </a:pathLst>
            </a:custGeom>
            <a:solidFill>
              <a:srgbClr val="DDDEDE"/>
            </a:solidFill>
          </p:spPr>
        </p:sp>
        <p:sp>
          <p:nvSpPr>
            <p:cNvPr name="TextBox 21" id="21"/>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0">
            <a:off x="8903853" y="3326721"/>
            <a:ext cx="480294" cy="655427"/>
            <a:chOff x="0" y="0"/>
            <a:chExt cx="126497" cy="172623"/>
          </a:xfrm>
        </p:grpSpPr>
        <p:sp>
          <p:nvSpPr>
            <p:cNvPr name="Freeform 23" id="23"/>
            <p:cNvSpPr/>
            <p:nvPr/>
          </p:nvSpPr>
          <p:spPr>
            <a:xfrm flipH="false" flipV="false" rot="0">
              <a:off x="0" y="0"/>
              <a:ext cx="126497" cy="172623"/>
            </a:xfrm>
            <a:custGeom>
              <a:avLst/>
              <a:gdLst/>
              <a:ahLst/>
              <a:cxnLst/>
              <a:rect r="r" b="b" t="t" l="l"/>
              <a:pathLst>
                <a:path h="172623" w="126497">
                  <a:moveTo>
                    <a:pt x="0" y="0"/>
                  </a:moveTo>
                  <a:lnTo>
                    <a:pt x="126497" y="0"/>
                  </a:lnTo>
                  <a:lnTo>
                    <a:pt x="126497" y="172623"/>
                  </a:lnTo>
                  <a:lnTo>
                    <a:pt x="0" y="172623"/>
                  </a:lnTo>
                  <a:close/>
                </a:path>
              </a:pathLst>
            </a:custGeom>
            <a:solidFill>
              <a:srgbClr val="DDDEDE"/>
            </a:solidFill>
          </p:spPr>
        </p:sp>
        <p:sp>
          <p:nvSpPr>
            <p:cNvPr name="TextBox 24" id="2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25" id="25"/>
          <p:cNvGrpSpPr/>
          <p:nvPr/>
        </p:nvGrpSpPr>
        <p:grpSpPr>
          <a:xfrm rot="0">
            <a:off x="14875533" y="3326721"/>
            <a:ext cx="480294" cy="655427"/>
            <a:chOff x="0" y="0"/>
            <a:chExt cx="126497" cy="172623"/>
          </a:xfrm>
        </p:grpSpPr>
        <p:sp>
          <p:nvSpPr>
            <p:cNvPr name="Freeform 26" id="26"/>
            <p:cNvSpPr/>
            <p:nvPr/>
          </p:nvSpPr>
          <p:spPr>
            <a:xfrm flipH="false" flipV="false" rot="0">
              <a:off x="0" y="0"/>
              <a:ext cx="126497" cy="172623"/>
            </a:xfrm>
            <a:custGeom>
              <a:avLst/>
              <a:gdLst/>
              <a:ahLst/>
              <a:cxnLst/>
              <a:rect r="r" b="b" t="t" l="l"/>
              <a:pathLst>
                <a:path h="172623" w="126497">
                  <a:moveTo>
                    <a:pt x="0" y="0"/>
                  </a:moveTo>
                  <a:lnTo>
                    <a:pt x="126497" y="0"/>
                  </a:lnTo>
                  <a:lnTo>
                    <a:pt x="126497" y="172623"/>
                  </a:lnTo>
                  <a:lnTo>
                    <a:pt x="0" y="172623"/>
                  </a:lnTo>
                  <a:close/>
                </a:path>
              </a:pathLst>
            </a:custGeom>
            <a:solidFill>
              <a:srgbClr val="DDDEDE"/>
            </a:solidFill>
          </p:spPr>
        </p:sp>
        <p:sp>
          <p:nvSpPr>
            <p:cNvPr name="TextBox 27" id="2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28" id="28"/>
          <p:cNvGrpSpPr/>
          <p:nvPr/>
        </p:nvGrpSpPr>
        <p:grpSpPr>
          <a:xfrm rot="0">
            <a:off x="6575761" y="3993068"/>
            <a:ext cx="5136477" cy="4208359"/>
            <a:chOff x="0" y="0"/>
            <a:chExt cx="1352817" cy="1108374"/>
          </a:xfrm>
        </p:grpSpPr>
        <p:sp>
          <p:nvSpPr>
            <p:cNvPr name="Freeform 29" id="29"/>
            <p:cNvSpPr/>
            <p:nvPr/>
          </p:nvSpPr>
          <p:spPr>
            <a:xfrm flipH="false" flipV="false" rot="0">
              <a:off x="0" y="0"/>
              <a:ext cx="1352817" cy="1108374"/>
            </a:xfrm>
            <a:custGeom>
              <a:avLst/>
              <a:gdLst/>
              <a:ahLst/>
              <a:cxnLst/>
              <a:rect r="r" b="b" t="t" l="l"/>
              <a:pathLst>
                <a:path h="1108374" w="1352817">
                  <a:moveTo>
                    <a:pt x="0" y="0"/>
                  </a:moveTo>
                  <a:lnTo>
                    <a:pt x="1352817" y="0"/>
                  </a:lnTo>
                  <a:lnTo>
                    <a:pt x="1352817" y="1108374"/>
                  </a:lnTo>
                  <a:lnTo>
                    <a:pt x="0" y="1108374"/>
                  </a:lnTo>
                  <a:close/>
                </a:path>
              </a:pathLst>
            </a:custGeom>
            <a:solidFill>
              <a:srgbClr val="F1F2F2"/>
            </a:solidFill>
          </p:spPr>
        </p:sp>
        <p:sp>
          <p:nvSpPr>
            <p:cNvPr name="TextBox 30" id="3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31" id="31"/>
          <p:cNvGrpSpPr/>
          <p:nvPr/>
        </p:nvGrpSpPr>
        <p:grpSpPr>
          <a:xfrm rot="0">
            <a:off x="13370408" y="3986219"/>
            <a:ext cx="3490544" cy="4208359"/>
            <a:chOff x="0" y="0"/>
            <a:chExt cx="919320" cy="1108374"/>
          </a:xfrm>
        </p:grpSpPr>
        <p:sp>
          <p:nvSpPr>
            <p:cNvPr name="Freeform 32" id="32"/>
            <p:cNvSpPr/>
            <p:nvPr/>
          </p:nvSpPr>
          <p:spPr>
            <a:xfrm flipH="false" flipV="false" rot="0">
              <a:off x="0" y="0"/>
              <a:ext cx="919320" cy="1108374"/>
            </a:xfrm>
            <a:custGeom>
              <a:avLst/>
              <a:gdLst/>
              <a:ahLst/>
              <a:cxnLst/>
              <a:rect r="r" b="b" t="t" l="l"/>
              <a:pathLst>
                <a:path h="1108374" w="919320">
                  <a:moveTo>
                    <a:pt x="0" y="0"/>
                  </a:moveTo>
                  <a:lnTo>
                    <a:pt x="919320" y="0"/>
                  </a:lnTo>
                  <a:lnTo>
                    <a:pt x="919320" y="1108374"/>
                  </a:lnTo>
                  <a:lnTo>
                    <a:pt x="0" y="1108374"/>
                  </a:lnTo>
                  <a:close/>
                </a:path>
              </a:pathLst>
            </a:custGeom>
            <a:solidFill>
              <a:srgbClr val="F1F2F2"/>
            </a:solidFill>
          </p:spPr>
        </p:sp>
        <p:sp>
          <p:nvSpPr>
            <p:cNvPr name="TextBox 33" id="3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34" id="34"/>
          <p:cNvSpPr txBox="true"/>
          <p:nvPr/>
        </p:nvSpPr>
        <p:spPr>
          <a:xfrm rot="0">
            <a:off x="1590466" y="5537953"/>
            <a:ext cx="3163708" cy="1825625"/>
          </a:xfrm>
          <a:prstGeom prst="rect">
            <a:avLst/>
          </a:prstGeom>
        </p:spPr>
        <p:txBody>
          <a:bodyPr anchor="t" rtlCol="false" tIns="0" lIns="0" bIns="0" rIns="0">
            <a:spAutoFit/>
          </a:bodyPr>
          <a:lstStyle/>
          <a:p>
            <a:pPr algn="ctr">
              <a:lnSpc>
                <a:spcPts val="4899"/>
              </a:lnSpc>
            </a:pPr>
            <a:r>
              <a:rPr lang="en-US" sz="3499">
                <a:solidFill>
                  <a:srgbClr val="000000"/>
                </a:solidFill>
                <a:latin typeface="Nunito Bold"/>
              </a:rPr>
              <a:t>Importance and significance</a:t>
            </a:r>
          </a:p>
        </p:txBody>
      </p:sp>
      <p:sp>
        <p:nvSpPr>
          <p:cNvPr name="TextBox 35" id="35"/>
          <p:cNvSpPr txBox="true"/>
          <p:nvPr/>
        </p:nvSpPr>
        <p:spPr>
          <a:xfrm rot="0">
            <a:off x="7142745" y="4219208"/>
            <a:ext cx="4002511" cy="537845"/>
          </a:xfrm>
          <a:prstGeom prst="rect">
            <a:avLst/>
          </a:prstGeom>
        </p:spPr>
        <p:txBody>
          <a:bodyPr anchor="t" rtlCol="false" tIns="0" lIns="0" bIns="0" rIns="0">
            <a:spAutoFit/>
          </a:bodyPr>
          <a:lstStyle/>
          <a:p>
            <a:pPr algn="ctr">
              <a:lnSpc>
                <a:spcPts val="4480"/>
              </a:lnSpc>
            </a:pPr>
            <a:r>
              <a:rPr lang="en-US" sz="3200">
                <a:solidFill>
                  <a:srgbClr val="000000"/>
                </a:solidFill>
                <a:latin typeface="Fredoka One"/>
              </a:rPr>
              <a:t>TECHNIQUES</a:t>
            </a:r>
          </a:p>
        </p:txBody>
      </p:sp>
      <p:sp>
        <p:nvSpPr>
          <p:cNvPr name="TextBox 36" id="36"/>
          <p:cNvSpPr txBox="true"/>
          <p:nvPr/>
        </p:nvSpPr>
        <p:spPr>
          <a:xfrm rot="0">
            <a:off x="13116930" y="4219208"/>
            <a:ext cx="4002511" cy="521334"/>
          </a:xfrm>
          <a:prstGeom prst="rect">
            <a:avLst/>
          </a:prstGeom>
        </p:spPr>
        <p:txBody>
          <a:bodyPr anchor="t" rtlCol="false" tIns="0" lIns="0" bIns="0" rIns="0">
            <a:spAutoFit/>
          </a:bodyPr>
          <a:lstStyle/>
          <a:p>
            <a:pPr algn="ctr">
              <a:lnSpc>
                <a:spcPts val="4340"/>
              </a:lnSpc>
            </a:pPr>
            <a:r>
              <a:rPr lang="en-US" sz="3100">
                <a:solidFill>
                  <a:srgbClr val="000000"/>
                </a:solidFill>
                <a:latin typeface="Fredoka One"/>
              </a:rPr>
              <a:t>APPLICATION</a:t>
            </a:r>
          </a:p>
        </p:txBody>
      </p:sp>
      <p:sp>
        <p:nvSpPr>
          <p:cNvPr name="TextBox 37" id="37"/>
          <p:cNvSpPr txBox="true"/>
          <p:nvPr/>
        </p:nvSpPr>
        <p:spPr>
          <a:xfrm rot="0">
            <a:off x="7193977" y="5233804"/>
            <a:ext cx="3900047" cy="2785001"/>
          </a:xfrm>
          <a:prstGeom prst="rect">
            <a:avLst/>
          </a:prstGeom>
        </p:spPr>
        <p:txBody>
          <a:bodyPr anchor="t" rtlCol="false" tIns="0" lIns="0" bIns="0" rIns="0">
            <a:spAutoFit/>
          </a:bodyPr>
          <a:lstStyle/>
          <a:p>
            <a:pPr>
              <a:lnSpc>
                <a:spcPts val="4480"/>
              </a:lnSpc>
            </a:pPr>
            <a:r>
              <a:rPr lang="en-US" sz="3200">
                <a:solidFill>
                  <a:srgbClr val="000000"/>
                </a:solidFill>
                <a:latin typeface="Nunito Bold"/>
              </a:rPr>
              <a:t>Standardization</a:t>
            </a:r>
          </a:p>
          <a:p>
            <a:pPr marL="690881" indent="-345440" lvl="1">
              <a:lnSpc>
                <a:spcPts val="4480"/>
              </a:lnSpc>
              <a:buFont typeface="Arial"/>
              <a:buChar char="•"/>
            </a:pPr>
            <a:r>
              <a:rPr lang="en-US" sz="3200">
                <a:solidFill>
                  <a:srgbClr val="000000"/>
                </a:solidFill>
                <a:latin typeface="Nunito Bold"/>
              </a:rPr>
              <a:t>Mean Removal</a:t>
            </a:r>
          </a:p>
          <a:p>
            <a:pPr marL="690881" indent="-345440" lvl="1">
              <a:lnSpc>
                <a:spcPts val="4480"/>
              </a:lnSpc>
              <a:buFont typeface="Arial"/>
              <a:buChar char="•"/>
            </a:pPr>
            <a:r>
              <a:rPr lang="en-US" sz="3200">
                <a:solidFill>
                  <a:srgbClr val="000000"/>
                </a:solidFill>
                <a:latin typeface="Nunito Bold"/>
              </a:rPr>
              <a:t>Variance Scaling</a:t>
            </a:r>
          </a:p>
          <a:p>
            <a:pPr>
              <a:lnSpc>
                <a:spcPts val="4480"/>
              </a:lnSpc>
            </a:pPr>
            <a:r>
              <a:rPr lang="en-US" sz="3200">
                <a:solidFill>
                  <a:srgbClr val="000000"/>
                </a:solidFill>
                <a:latin typeface="Nunito Bold"/>
              </a:rPr>
              <a:t>Normalization</a:t>
            </a:r>
          </a:p>
          <a:p>
            <a:pPr>
              <a:lnSpc>
                <a:spcPts val="4480"/>
              </a:lnSpc>
            </a:pPr>
          </a:p>
        </p:txBody>
      </p:sp>
      <p:sp>
        <p:nvSpPr>
          <p:cNvPr name="TextBox 38" id="38"/>
          <p:cNvSpPr txBox="true"/>
          <p:nvPr/>
        </p:nvSpPr>
        <p:spPr>
          <a:xfrm rot="0">
            <a:off x="13531514" y="5583038"/>
            <a:ext cx="3163708" cy="1780540"/>
          </a:xfrm>
          <a:prstGeom prst="rect">
            <a:avLst/>
          </a:prstGeom>
        </p:spPr>
        <p:txBody>
          <a:bodyPr anchor="t" rtlCol="false" tIns="0" lIns="0" bIns="0" rIns="0">
            <a:spAutoFit/>
          </a:bodyPr>
          <a:lstStyle/>
          <a:p>
            <a:pPr algn="ctr">
              <a:lnSpc>
                <a:spcPts val="4759"/>
              </a:lnSpc>
            </a:pPr>
            <a:r>
              <a:rPr lang="en-US" sz="3399">
                <a:solidFill>
                  <a:srgbClr val="000000"/>
                </a:solidFill>
                <a:latin typeface="Nunito Bold"/>
              </a:rPr>
              <a:t>Examples</a:t>
            </a:r>
          </a:p>
          <a:p>
            <a:pPr algn="ctr">
              <a:lnSpc>
                <a:spcPts val="4759"/>
              </a:lnSpc>
            </a:pPr>
            <a:r>
              <a:rPr lang="en-US" sz="3399">
                <a:solidFill>
                  <a:srgbClr val="000000"/>
                </a:solidFill>
                <a:latin typeface="Nunito Bold"/>
              </a:rPr>
              <a:t>and</a:t>
            </a:r>
          </a:p>
          <a:p>
            <a:pPr algn="ctr">
              <a:lnSpc>
                <a:spcPts val="4759"/>
              </a:lnSpc>
            </a:pPr>
            <a:r>
              <a:rPr lang="en-US" sz="3399">
                <a:solidFill>
                  <a:srgbClr val="000000"/>
                </a:solidFill>
                <a:latin typeface="Nunito Bold"/>
              </a:rPr>
              <a:t>Exercises</a:t>
            </a:r>
          </a:p>
        </p:txBody>
      </p:sp>
      <p:sp>
        <p:nvSpPr>
          <p:cNvPr name="TextBox 39" id="39"/>
          <p:cNvSpPr txBox="true"/>
          <p:nvPr/>
        </p:nvSpPr>
        <p:spPr>
          <a:xfrm rot="0">
            <a:off x="1028700" y="9226923"/>
            <a:ext cx="5972707" cy="514350"/>
          </a:xfrm>
          <a:prstGeom prst="rect">
            <a:avLst/>
          </a:prstGeom>
        </p:spPr>
        <p:txBody>
          <a:bodyPr anchor="t" rtlCol="false" tIns="0" lIns="0" bIns="0" rIns="0">
            <a:spAutoFit/>
          </a:bodyPr>
          <a:lstStyle/>
          <a:p>
            <a:pPr>
              <a:lnSpc>
                <a:spcPts val="4200"/>
              </a:lnSpc>
            </a:pPr>
            <a:r>
              <a:rPr lang="en-US" sz="3000">
                <a:solidFill>
                  <a:srgbClr val="000000"/>
                </a:solidFill>
                <a:latin typeface="Nunito"/>
              </a:rPr>
              <a:t>CS 4103 | Intelligent Systems</a:t>
            </a:r>
          </a:p>
        </p:txBody>
      </p:sp>
      <p:sp>
        <p:nvSpPr>
          <p:cNvPr name="TextBox 40" id="40"/>
          <p:cNvSpPr txBox="true"/>
          <p:nvPr/>
        </p:nvSpPr>
        <p:spPr>
          <a:xfrm rot="0">
            <a:off x="12777754" y="9226923"/>
            <a:ext cx="4481546" cy="514313"/>
          </a:xfrm>
          <a:prstGeom prst="rect">
            <a:avLst/>
          </a:prstGeom>
        </p:spPr>
        <p:txBody>
          <a:bodyPr anchor="t" rtlCol="false" tIns="0" lIns="0" bIns="0" rIns="0">
            <a:spAutoFit/>
          </a:bodyPr>
          <a:lstStyle/>
          <a:p>
            <a:pPr algn="r">
              <a:lnSpc>
                <a:spcPts val="4200"/>
              </a:lnSpc>
            </a:pPr>
            <a:r>
              <a:rPr lang="en-US" sz="3000">
                <a:solidFill>
                  <a:srgbClr val="000000"/>
                </a:solidFill>
                <a:latin typeface="Nunito"/>
              </a:rPr>
              <a:t>September 6, 2023</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76611" y="8801100"/>
            <a:ext cx="19974273" cy="1861295"/>
            <a:chOff x="0" y="0"/>
            <a:chExt cx="5260714" cy="490218"/>
          </a:xfrm>
        </p:grpSpPr>
        <p:sp>
          <p:nvSpPr>
            <p:cNvPr name="Freeform 6" id="6"/>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6590398" y="6983167"/>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1028700" y="9226923"/>
            <a:ext cx="5972707" cy="514350"/>
          </a:xfrm>
          <a:prstGeom prst="rect">
            <a:avLst/>
          </a:prstGeom>
        </p:spPr>
        <p:txBody>
          <a:bodyPr anchor="t" rtlCol="false" tIns="0" lIns="0" bIns="0" rIns="0">
            <a:spAutoFit/>
          </a:bodyPr>
          <a:lstStyle/>
          <a:p>
            <a:pPr>
              <a:lnSpc>
                <a:spcPts val="4200"/>
              </a:lnSpc>
            </a:pPr>
            <a:r>
              <a:rPr lang="en-US" sz="3000">
                <a:solidFill>
                  <a:srgbClr val="000000"/>
                </a:solidFill>
                <a:latin typeface="Nunito"/>
              </a:rPr>
              <a:t>CS 4103 | Intelligent Systems</a:t>
            </a:r>
          </a:p>
        </p:txBody>
      </p:sp>
      <p:sp>
        <p:nvSpPr>
          <p:cNvPr name="TextBox 10" id="10"/>
          <p:cNvSpPr txBox="true"/>
          <p:nvPr/>
        </p:nvSpPr>
        <p:spPr>
          <a:xfrm rot="0">
            <a:off x="12777754" y="9226923"/>
            <a:ext cx="4481546" cy="514313"/>
          </a:xfrm>
          <a:prstGeom prst="rect">
            <a:avLst/>
          </a:prstGeom>
        </p:spPr>
        <p:txBody>
          <a:bodyPr anchor="t" rtlCol="false" tIns="0" lIns="0" bIns="0" rIns="0">
            <a:spAutoFit/>
          </a:bodyPr>
          <a:lstStyle/>
          <a:p>
            <a:pPr algn="r">
              <a:lnSpc>
                <a:spcPts val="4200"/>
              </a:lnSpc>
            </a:pPr>
            <a:r>
              <a:rPr lang="en-US" sz="3000">
                <a:solidFill>
                  <a:srgbClr val="000000"/>
                </a:solidFill>
                <a:latin typeface="Nunito"/>
              </a:rPr>
              <a:t>September 6, 2023</a:t>
            </a:r>
          </a:p>
        </p:txBody>
      </p:sp>
      <p:grpSp>
        <p:nvGrpSpPr>
          <p:cNvPr name="Group 11" id="11"/>
          <p:cNvGrpSpPr/>
          <p:nvPr/>
        </p:nvGrpSpPr>
        <p:grpSpPr>
          <a:xfrm rot="0">
            <a:off x="1832614" y="260597"/>
            <a:ext cx="15426686" cy="1476147"/>
            <a:chOff x="0" y="0"/>
            <a:chExt cx="4062996" cy="388779"/>
          </a:xfrm>
        </p:grpSpPr>
        <p:sp>
          <p:nvSpPr>
            <p:cNvPr name="Freeform 12" id="12"/>
            <p:cNvSpPr/>
            <p:nvPr/>
          </p:nvSpPr>
          <p:spPr>
            <a:xfrm flipH="false" flipV="false" rot="0">
              <a:off x="0" y="0"/>
              <a:ext cx="4062996" cy="388779"/>
            </a:xfrm>
            <a:custGeom>
              <a:avLst/>
              <a:gdLst/>
              <a:ahLst/>
              <a:cxnLst/>
              <a:rect r="r" b="b" t="t" l="l"/>
              <a:pathLst>
                <a:path h="388779" w="4062996">
                  <a:moveTo>
                    <a:pt x="0" y="0"/>
                  </a:moveTo>
                  <a:lnTo>
                    <a:pt x="4062996" y="0"/>
                  </a:lnTo>
                  <a:lnTo>
                    <a:pt x="4062996" y="388779"/>
                  </a:lnTo>
                  <a:lnTo>
                    <a:pt x="0" y="388779"/>
                  </a:lnTo>
                  <a:close/>
                </a:path>
              </a:pathLst>
            </a:custGeom>
            <a:solidFill>
              <a:srgbClr val="F1F2F2"/>
            </a:solidFill>
            <a:ln w="38100">
              <a:solidFill>
                <a:srgbClr val="F1F2F2"/>
              </a:solidFill>
            </a:ln>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1832614" y="763400"/>
            <a:ext cx="15150093" cy="683045"/>
          </a:xfrm>
          <a:prstGeom prst="rect">
            <a:avLst/>
          </a:prstGeom>
        </p:spPr>
        <p:txBody>
          <a:bodyPr anchor="t" rtlCol="false" tIns="0" lIns="0" bIns="0" rIns="0">
            <a:spAutoFit/>
          </a:bodyPr>
          <a:lstStyle/>
          <a:p>
            <a:pPr algn="ctr">
              <a:lnSpc>
                <a:spcPts val="5198"/>
              </a:lnSpc>
            </a:pPr>
            <a:r>
              <a:rPr lang="en-US" sz="4998">
                <a:solidFill>
                  <a:srgbClr val="000000"/>
                </a:solidFill>
                <a:latin typeface="Fredoka One Bold"/>
              </a:rPr>
              <a:t>Data Preprocessing for Machine Learning</a:t>
            </a:r>
          </a:p>
        </p:txBody>
      </p:sp>
      <p:sp>
        <p:nvSpPr>
          <p:cNvPr name="Freeform 15" id="15"/>
          <p:cNvSpPr/>
          <p:nvPr/>
        </p:nvSpPr>
        <p:spPr>
          <a:xfrm flipH="false" flipV="false" rot="0">
            <a:off x="-939887" y="-404338"/>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3171527" y="2451853"/>
            <a:ext cx="304599" cy="329817"/>
          </a:xfrm>
          <a:prstGeom prst="rect">
            <a:avLst/>
          </a:prstGeom>
        </p:spPr>
        <p:txBody>
          <a:bodyPr anchor="t" rtlCol="false" tIns="0" lIns="0" bIns="0" rIns="0">
            <a:spAutoFit/>
          </a:bodyPr>
          <a:lstStyle/>
          <a:p>
            <a:pPr algn="ctr">
              <a:lnSpc>
                <a:spcPts val="2797"/>
              </a:lnSpc>
            </a:pPr>
            <a:r>
              <a:rPr lang="en-US" sz="1997">
                <a:solidFill>
                  <a:srgbClr val="000000">
                    <a:alpha val="49804"/>
                  </a:srgbClr>
                </a:solidFill>
                <a:latin typeface="Nunito Bold"/>
              </a:rPr>
              <a:t>01</a:t>
            </a:r>
          </a:p>
        </p:txBody>
      </p:sp>
      <p:sp>
        <p:nvSpPr>
          <p:cNvPr name="TextBox 17" id="17"/>
          <p:cNvSpPr txBox="true"/>
          <p:nvPr/>
        </p:nvSpPr>
        <p:spPr>
          <a:xfrm rot="0">
            <a:off x="10921063" y="2451853"/>
            <a:ext cx="304599" cy="329817"/>
          </a:xfrm>
          <a:prstGeom prst="rect">
            <a:avLst/>
          </a:prstGeom>
        </p:spPr>
        <p:txBody>
          <a:bodyPr anchor="t" rtlCol="false" tIns="0" lIns="0" bIns="0" rIns="0">
            <a:spAutoFit/>
          </a:bodyPr>
          <a:lstStyle/>
          <a:p>
            <a:pPr algn="ctr">
              <a:lnSpc>
                <a:spcPts val="2797"/>
              </a:lnSpc>
            </a:pPr>
            <a:r>
              <a:rPr lang="en-US" sz="1997">
                <a:solidFill>
                  <a:srgbClr val="000000">
                    <a:alpha val="49804"/>
                  </a:srgbClr>
                </a:solidFill>
                <a:latin typeface="Nunito Bold"/>
              </a:rPr>
              <a:t>05</a:t>
            </a:r>
          </a:p>
        </p:txBody>
      </p:sp>
      <p:sp>
        <p:nvSpPr>
          <p:cNvPr name="TextBox 18" id="18"/>
          <p:cNvSpPr txBox="true"/>
          <p:nvPr/>
        </p:nvSpPr>
        <p:spPr>
          <a:xfrm rot="0">
            <a:off x="14811874" y="2451853"/>
            <a:ext cx="304599" cy="329817"/>
          </a:xfrm>
          <a:prstGeom prst="rect">
            <a:avLst/>
          </a:prstGeom>
        </p:spPr>
        <p:txBody>
          <a:bodyPr anchor="t" rtlCol="false" tIns="0" lIns="0" bIns="0" rIns="0">
            <a:spAutoFit/>
          </a:bodyPr>
          <a:lstStyle/>
          <a:p>
            <a:pPr algn="ctr">
              <a:lnSpc>
                <a:spcPts val="2797"/>
              </a:lnSpc>
            </a:pPr>
            <a:r>
              <a:rPr lang="en-US" sz="1997">
                <a:solidFill>
                  <a:srgbClr val="000000">
                    <a:alpha val="49804"/>
                  </a:srgbClr>
                </a:solidFill>
                <a:latin typeface="Nunito Bold"/>
              </a:rPr>
              <a:t>07</a:t>
            </a:r>
          </a:p>
        </p:txBody>
      </p:sp>
      <p:grpSp>
        <p:nvGrpSpPr>
          <p:cNvPr name="Group 19" id="19"/>
          <p:cNvGrpSpPr/>
          <p:nvPr/>
        </p:nvGrpSpPr>
        <p:grpSpPr>
          <a:xfrm rot="0">
            <a:off x="2002389" y="2355477"/>
            <a:ext cx="2642877" cy="2642877"/>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DEDE">
                <a:alpha val="49804"/>
              </a:srgbClr>
            </a:solidFill>
          </p:spPr>
        </p:sp>
        <p:sp>
          <p:nvSpPr>
            <p:cNvPr name="TextBox 21" id="21"/>
            <p:cNvSpPr txBox="true"/>
            <p:nvPr/>
          </p:nvSpPr>
          <p:spPr>
            <a:xfrm>
              <a:off x="76200" y="38100"/>
              <a:ext cx="660400" cy="698500"/>
            </a:xfrm>
            <a:prstGeom prst="rect">
              <a:avLst/>
            </a:prstGeom>
          </p:spPr>
          <p:txBody>
            <a:bodyPr anchor="ctr" rtlCol="false" tIns="50748" lIns="50748" bIns="50748" rIns="50748"/>
            <a:lstStyle/>
            <a:p>
              <a:pPr algn="ctr">
                <a:lnSpc>
                  <a:spcPts val="3359"/>
                </a:lnSpc>
              </a:pPr>
              <a:r>
                <a:rPr lang="en-US" sz="2399">
                  <a:solidFill>
                    <a:srgbClr val="000000">
                      <a:alpha val="49804"/>
                    </a:srgbClr>
                  </a:solidFill>
                  <a:latin typeface="Nunito Bold"/>
                </a:rPr>
                <a:t>Rescaling Data</a:t>
              </a:r>
            </a:p>
          </p:txBody>
        </p:sp>
      </p:grpSp>
      <p:grpSp>
        <p:nvGrpSpPr>
          <p:cNvPr name="Group 22" id="22"/>
          <p:cNvGrpSpPr/>
          <p:nvPr/>
        </p:nvGrpSpPr>
        <p:grpSpPr>
          <a:xfrm rot="0">
            <a:off x="3816978" y="5045979"/>
            <a:ext cx="2642877" cy="2642877"/>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D8D8"/>
            </a:solidFill>
          </p:spPr>
        </p:sp>
        <p:sp>
          <p:nvSpPr>
            <p:cNvPr name="TextBox 24" id="24"/>
            <p:cNvSpPr txBox="true"/>
            <p:nvPr/>
          </p:nvSpPr>
          <p:spPr>
            <a:xfrm>
              <a:off x="76200" y="38100"/>
              <a:ext cx="660400" cy="698500"/>
            </a:xfrm>
            <a:prstGeom prst="rect">
              <a:avLst/>
            </a:prstGeom>
          </p:spPr>
          <p:txBody>
            <a:bodyPr anchor="ctr" rtlCol="false" tIns="50748" lIns="50748" bIns="50748" rIns="50748"/>
            <a:lstStyle/>
            <a:p>
              <a:pPr algn="ctr">
                <a:lnSpc>
                  <a:spcPts val="3359"/>
                </a:lnSpc>
              </a:pPr>
              <a:r>
                <a:rPr lang="en-US" sz="2399">
                  <a:solidFill>
                    <a:srgbClr val="000000"/>
                  </a:solidFill>
                  <a:latin typeface="Nunito Bold"/>
                </a:rPr>
                <a:t>Mean Removal</a:t>
              </a:r>
            </a:p>
          </p:txBody>
        </p:sp>
      </p:grpSp>
      <p:sp>
        <p:nvSpPr>
          <p:cNvPr name="TextBox 25" id="25"/>
          <p:cNvSpPr txBox="true"/>
          <p:nvPr/>
        </p:nvSpPr>
        <p:spPr>
          <a:xfrm rot="0">
            <a:off x="4890867" y="5142355"/>
            <a:ext cx="422514" cy="329891"/>
          </a:xfrm>
          <a:prstGeom prst="rect">
            <a:avLst/>
          </a:prstGeom>
        </p:spPr>
        <p:txBody>
          <a:bodyPr anchor="t" rtlCol="false" tIns="0" lIns="0" bIns="0" rIns="0">
            <a:spAutoFit/>
          </a:bodyPr>
          <a:lstStyle/>
          <a:p>
            <a:pPr algn="ctr">
              <a:lnSpc>
                <a:spcPts val="2797"/>
              </a:lnSpc>
            </a:pPr>
            <a:r>
              <a:rPr lang="en-US" sz="1997">
                <a:solidFill>
                  <a:srgbClr val="000000"/>
                </a:solidFill>
                <a:latin typeface="Nunito Bold"/>
              </a:rPr>
              <a:t>02</a:t>
            </a:r>
          </a:p>
        </p:txBody>
      </p:sp>
      <p:grpSp>
        <p:nvGrpSpPr>
          <p:cNvPr name="Group 26" id="26"/>
          <p:cNvGrpSpPr/>
          <p:nvPr/>
        </p:nvGrpSpPr>
        <p:grpSpPr>
          <a:xfrm rot="0">
            <a:off x="5679969" y="2355477"/>
            <a:ext cx="2642877" cy="2642877"/>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D8D8"/>
            </a:solidFill>
          </p:spPr>
        </p:sp>
        <p:sp>
          <p:nvSpPr>
            <p:cNvPr name="TextBox 28" id="28"/>
            <p:cNvSpPr txBox="true"/>
            <p:nvPr/>
          </p:nvSpPr>
          <p:spPr>
            <a:xfrm>
              <a:off x="76200" y="38100"/>
              <a:ext cx="660400" cy="698500"/>
            </a:xfrm>
            <a:prstGeom prst="rect">
              <a:avLst/>
            </a:prstGeom>
          </p:spPr>
          <p:txBody>
            <a:bodyPr anchor="ctr" rtlCol="false" tIns="50748" lIns="50748" bIns="50748" rIns="50748"/>
            <a:lstStyle/>
            <a:p>
              <a:pPr algn="ctr">
                <a:lnSpc>
                  <a:spcPts val="3359"/>
                </a:lnSpc>
              </a:pPr>
              <a:r>
                <a:rPr lang="en-US" sz="2399">
                  <a:solidFill>
                    <a:srgbClr val="000000"/>
                  </a:solidFill>
                  <a:latin typeface="Nunito Bold"/>
                </a:rPr>
                <a:t>Standardizing Data</a:t>
              </a:r>
            </a:p>
          </p:txBody>
        </p:sp>
      </p:grpSp>
      <p:grpSp>
        <p:nvGrpSpPr>
          <p:cNvPr name="Group 29" id="29"/>
          <p:cNvGrpSpPr/>
          <p:nvPr/>
        </p:nvGrpSpPr>
        <p:grpSpPr>
          <a:xfrm rot="0">
            <a:off x="7744324" y="5045979"/>
            <a:ext cx="2642877" cy="2642877"/>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D8D8">
                <a:alpha val="49804"/>
              </a:srgbClr>
            </a:solidFill>
          </p:spPr>
        </p:sp>
        <p:sp>
          <p:nvSpPr>
            <p:cNvPr name="TextBox 31" id="31"/>
            <p:cNvSpPr txBox="true"/>
            <p:nvPr/>
          </p:nvSpPr>
          <p:spPr>
            <a:xfrm>
              <a:off x="76200" y="38100"/>
              <a:ext cx="660400" cy="698500"/>
            </a:xfrm>
            <a:prstGeom prst="rect">
              <a:avLst/>
            </a:prstGeom>
          </p:spPr>
          <p:txBody>
            <a:bodyPr anchor="ctr" rtlCol="false" tIns="50748" lIns="50748" bIns="50748" rIns="50748"/>
            <a:lstStyle/>
            <a:p>
              <a:pPr algn="ctr">
                <a:lnSpc>
                  <a:spcPts val="3359"/>
                </a:lnSpc>
              </a:pPr>
              <a:r>
                <a:rPr lang="en-US" sz="2399">
                  <a:solidFill>
                    <a:srgbClr val="000000">
                      <a:alpha val="49804"/>
                    </a:srgbClr>
                  </a:solidFill>
                  <a:latin typeface="Nunito Bold"/>
                </a:rPr>
                <a:t>One Hot Encoding</a:t>
              </a:r>
            </a:p>
          </p:txBody>
        </p:sp>
      </p:grpSp>
      <p:sp>
        <p:nvSpPr>
          <p:cNvPr name="TextBox 32" id="32"/>
          <p:cNvSpPr txBox="true"/>
          <p:nvPr/>
        </p:nvSpPr>
        <p:spPr>
          <a:xfrm rot="0">
            <a:off x="8913463" y="5142355"/>
            <a:ext cx="304599" cy="329817"/>
          </a:xfrm>
          <a:prstGeom prst="rect">
            <a:avLst/>
          </a:prstGeom>
        </p:spPr>
        <p:txBody>
          <a:bodyPr anchor="t" rtlCol="false" tIns="0" lIns="0" bIns="0" rIns="0">
            <a:spAutoFit/>
          </a:bodyPr>
          <a:lstStyle/>
          <a:p>
            <a:pPr algn="ctr">
              <a:lnSpc>
                <a:spcPts val="2797"/>
              </a:lnSpc>
            </a:pPr>
            <a:r>
              <a:rPr lang="en-US" sz="1997">
                <a:solidFill>
                  <a:srgbClr val="000000">
                    <a:alpha val="49804"/>
                  </a:srgbClr>
                </a:solidFill>
                <a:latin typeface="Nunito Bold"/>
              </a:rPr>
              <a:t>04</a:t>
            </a:r>
          </a:p>
        </p:txBody>
      </p:sp>
      <p:grpSp>
        <p:nvGrpSpPr>
          <p:cNvPr name="Group 33" id="33"/>
          <p:cNvGrpSpPr/>
          <p:nvPr/>
        </p:nvGrpSpPr>
        <p:grpSpPr>
          <a:xfrm rot="0">
            <a:off x="9751924" y="2355477"/>
            <a:ext cx="2642877" cy="2642877"/>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D8D8">
                <a:alpha val="49804"/>
              </a:srgbClr>
            </a:solidFill>
          </p:spPr>
        </p:sp>
        <p:sp>
          <p:nvSpPr>
            <p:cNvPr name="TextBox 35" id="35"/>
            <p:cNvSpPr txBox="true"/>
            <p:nvPr/>
          </p:nvSpPr>
          <p:spPr>
            <a:xfrm>
              <a:off x="76200" y="38100"/>
              <a:ext cx="660400" cy="698500"/>
            </a:xfrm>
            <a:prstGeom prst="rect">
              <a:avLst/>
            </a:prstGeom>
          </p:spPr>
          <p:txBody>
            <a:bodyPr anchor="ctr" rtlCol="false" tIns="50748" lIns="50748" bIns="50748" rIns="50748"/>
            <a:lstStyle/>
            <a:p>
              <a:pPr algn="ctr">
                <a:lnSpc>
                  <a:spcPts val="3359"/>
                </a:lnSpc>
              </a:pPr>
              <a:r>
                <a:rPr lang="en-US" sz="2399">
                  <a:solidFill>
                    <a:srgbClr val="000000">
                      <a:alpha val="49804"/>
                    </a:srgbClr>
                  </a:solidFill>
                  <a:latin typeface="Nunito Bold"/>
                </a:rPr>
                <a:t>Normalizing Data</a:t>
              </a:r>
            </a:p>
          </p:txBody>
        </p:sp>
      </p:grpSp>
      <p:grpSp>
        <p:nvGrpSpPr>
          <p:cNvPr name="Group 36" id="36"/>
          <p:cNvGrpSpPr/>
          <p:nvPr/>
        </p:nvGrpSpPr>
        <p:grpSpPr>
          <a:xfrm rot="0">
            <a:off x="11671670" y="5045979"/>
            <a:ext cx="2642877" cy="2642877"/>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D8D8">
                <a:alpha val="49804"/>
              </a:srgbClr>
            </a:solidFill>
          </p:spPr>
        </p:sp>
        <p:sp>
          <p:nvSpPr>
            <p:cNvPr name="TextBox 38" id="38"/>
            <p:cNvSpPr txBox="true"/>
            <p:nvPr/>
          </p:nvSpPr>
          <p:spPr>
            <a:xfrm>
              <a:off x="76200" y="38100"/>
              <a:ext cx="660400" cy="698500"/>
            </a:xfrm>
            <a:prstGeom prst="rect">
              <a:avLst/>
            </a:prstGeom>
          </p:spPr>
          <p:txBody>
            <a:bodyPr anchor="ctr" rtlCol="false" tIns="50748" lIns="50748" bIns="50748" rIns="50748"/>
            <a:lstStyle/>
            <a:p>
              <a:pPr algn="ctr">
                <a:lnSpc>
                  <a:spcPts val="3359"/>
                </a:lnSpc>
              </a:pPr>
              <a:r>
                <a:rPr lang="en-US" sz="2399">
                  <a:solidFill>
                    <a:srgbClr val="000000">
                      <a:alpha val="49804"/>
                    </a:srgbClr>
                  </a:solidFill>
                  <a:latin typeface="Nunito Bold"/>
                </a:rPr>
                <a:t>Label Encoding</a:t>
              </a:r>
            </a:p>
          </p:txBody>
        </p:sp>
      </p:grpSp>
      <p:sp>
        <p:nvSpPr>
          <p:cNvPr name="TextBox 39" id="39"/>
          <p:cNvSpPr txBox="true"/>
          <p:nvPr/>
        </p:nvSpPr>
        <p:spPr>
          <a:xfrm rot="0">
            <a:off x="12840809" y="5142355"/>
            <a:ext cx="304599" cy="329817"/>
          </a:xfrm>
          <a:prstGeom prst="rect">
            <a:avLst/>
          </a:prstGeom>
        </p:spPr>
        <p:txBody>
          <a:bodyPr anchor="t" rtlCol="false" tIns="0" lIns="0" bIns="0" rIns="0">
            <a:spAutoFit/>
          </a:bodyPr>
          <a:lstStyle/>
          <a:p>
            <a:pPr algn="ctr">
              <a:lnSpc>
                <a:spcPts val="2797"/>
              </a:lnSpc>
            </a:pPr>
            <a:r>
              <a:rPr lang="en-US" sz="1997">
                <a:solidFill>
                  <a:srgbClr val="000000">
                    <a:alpha val="49804"/>
                  </a:srgbClr>
                </a:solidFill>
                <a:latin typeface="Nunito Bold"/>
              </a:rPr>
              <a:t>06</a:t>
            </a:r>
          </a:p>
        </p:txBody>
      </p:sp>
      <p:grpSp>
        <p:nvGrpSpPr>
          <p:cNvPr name="Group 40" id="40"/>
          <p:cNvGrpSpPr/>
          <p:nvPr/>
        </p:nvGrpSpPr>
        <p:grpSpPr>
          <a:xfrm rot="0">
            <a:off x="13642735" y="2355477"/>
            <a:ext cx="2642877" cy="2642877"/>
            <a:chOff x="0" y="0"/>
            <a:chExt cx="812800" cy="812800"/>
          </a:xfrm>
        </p:grpSpPr>
        <p:sp>
          <p:nvSpPr>
            <p:cNvPr name="Freeform 41" id="4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D8D8">
                <a:alpha val="49804"/>
              </a:srgbClr>
            </a:solidFill>
          </p:spPr>
        </p:sp>
        <p:sp>
          <p:nvSpPr>
            <p:cNvPr name="TextBox 42" id="42"/>
            <p:cNvSpPr txBox="true"/>
            <p:nvPr/>
          </p:nvSpPr>
          <p:spPr>
            <a:xfrm>
              <a:off x="76200" y="38100"/>
              <a:ext cx="660400" cy="698500"/>
            </a:xfrm>
            <a:prstGeom prst="rect">
              <a:avLst/>
            </a:prstGeom>
          </p:spPr>
          <p:txBody>
            <a:bodyPr anchor="ctr" rtlCol="false" tIns="50748" lIns="50748" bIns="50748" rIns="50748"/>
            <a:lstStyle/>
            <a:p>
              <a:pPr algn="ctr">
                <a:lnSpc>
                  <a:spcPts val="3359"/>
                </a:lnSpc>
              </a:pPr>
              <a:r>
                <a:rPr lang="en-US" sz="2399">
                  <a:solidFill>
                    <a:srgbClr val="000000">
                      <a:alpha val="49804"/>
                    </a:srgbClr>
                  </a:solidFill>
                  <a:latin typeface="Nunito Bold"/>
                </a:rPr>
                <a:t>Binarizing Data</a:t>
              </a:r>
            </a:p>
          </p:txBody>
        </p:sp>
      </p:grpSp>
      <p:sp>
        <p:nvSpPr>
          <p:cNvPr name="AutoShape 43" id="43"/>
          <p:cNvSpPr/>
          <p:nvPr/>
        </p:nvSpPr>
        <p:spPr>
          <a:xfrm>
            <a:off x="3797538" y="4874607"/>
            <a:ext cx="435031" cy="556776"/>
          </a:xfrm>
          <a:prstGeom prst="line">
            <a:avLst/>
          </a:prstGeom>
          <a:ln cap="flat" w="190500">
            <a:solidFill>
              <a:srgbClr val="000000"/>
            </a:solidFill>
            <a:prstDash val="solid"/>
            <a:headEnd type="none" len="sm" w="sm"/>
            <a:tailEnd type="none" len="sm" w="sm"/>
          </a:ln>
        </p:spPr>
      </p:sp>
      <p:sp>
        <p:nvSpPr>
          <p:cNvPr name="AutoShape 44" id="44"/>
          <p:cNvSpPr/>
          <p:nvPr/>
        </p:nvSpPr>
        <p:spPr>
          <a:xfrm flipV="true">
            <a:off x="5928764" y="4777228"/>
            <a:ext cx="458634" cy="537501"/>
          </a:xfrm>
          <a:prstGeom prst="line">
            <a:avLst/>
          </a:prstGeom>
          <a:ln cap="flat" w="190500">
            <a:solidFill>
              <a:srgbClr val="000000"/>
            </a:solidFill>
            <a:prstDash val="solid"/>
            <a:headEnd type="none" len="sm" w="sm"/>
            <a:tailEnd type="none" len="sm" w="sm"/>
          </a:ln>
        </p:spPr>
      </p:sp>
      <p:sp>
        <p:nvSpPr>
          <p:cNvPr name="AutoShape 45" id="45"/>
          <p:cNvSpPr/>
          <p:nvPr/>
        </p:nvSpPr>
        <p:spPr>
          <a:xfrm flipV="true">
            <a:off x="9967593" y="4777228"/>
            <a:ext cx="425387" cy="599327"/>
          </a:xfrm>
          <a:prstGeom prst="line">
            <a:avLst/>
          </a:prstGeom>
          <a:ln cap="flat" w="190500">
            <a:solidFill>
              <a:srgbClr val="000000"/>
            </a:solidFill>
            <a:prstDash val="solid"/>
            <a:headEnd type="none" len="sm" w="sm"/>
            <a:tailEnd type="none" len="sm" w="sm"/>
          </a:ln>
        </p:spPr>
      </p:sp>
      <p:sp>
        <p:nvSpPr>
          <p:cNvPr name="AutoShape 46" id="46"/>
          <p:cNvSpPr/>
          <p:nvPr/>
        </p:nvSpPr>
        <p:spPr>
          <a:xfrm flipV="true">
            <a:off x="13783455" y="4777228"/>
            <a:ext cx="458634" cy="537501"/>
          </a:xfrm>
          <a:prstGeom prst="line">
            <a:avLst/>
          </a:prstGeom>
          <a:ln cap="flat" w="190500">
            <a:solidFill>
              <a:srgbClr val="000000"/>
            </a:solidFill>
            <a:prstDash val="solid"/>
            <a:headEnd type="none" len="sm" w="sm"/>
            <a:tailEnd type="none" len="sm" w="sm"/>
          </a:ln>
        </p:spPr>
      </p:sp>
      <p:sp>
        <p:nvSpPr>
          <p:cNvPr name="AutoShape 47" id="47"/>
          <p:cNvSpPr/>
          <p:nvPr/>
        </p:nvSpPr>
        <p:spPr>
          <a:xfrm>
            <a:off x="7861901" y="4719966"/>
            <a:ext cx="435031" cy="556776"/>
          </a:xfrm>
          <a:prstGeom prst="line">
            <a:avLst/>
          </a:prstGeom>
          <a:ln cap="flat" w="190500">
            <a:solidFill>
              <a:srgbClr val="000000"/>
            </a:solidFill>
            <a:prstDash val="solid"/>
            <a:headEnd type="none" len="sm" w="sm"/>
            <a:tailEnd type="none" len="sm" w="sm"/>
          </a:ln>
        </p:spPr>
      </p:sp>
      <p:sp>
        <p:nvSpPr>
          <p:cNvPr name="AutoShape 48" id="48"/>
          <p:cNvSpPr/>
          <p:nvPr/>
        </p:nvSpPr>
        <p:spPr>
          <a:xfrm>
            <a:off x="11884713" y="4719966"/>
            <a:ext cx="435031" cy="556776"/>
          </a:xfrm>
          <a:prstGeom prst="line">
            <a:avLst/>
          </a:prstGeom>
          <a:ln cap="flat" w="190500">
            <a:solidFill>
              <a:srgbClr val="000000"/>
            </a:solidFill>
            <a:prstDash val="solid"/>
            <a:headEnd type="none" len="sm" w="sm"/>
            <a:tailEnd type="none" len="sm" w="sm"/>
          </a:ln>
        </p:spPr>
      </p:sp>
      <p:sp>
        <p:nvSpPr>
          <p:cNvPr name="TextBox 49" id="49"/>
          <p:cNvSpPr txBox="true"/>
          <p:nvPr/>
        </p:nvSpPr>
        <p:spPr>
          <a:xfrm rot="0">
            <a:off x="6898251" y="2451853"/>
            <a:ext cx="304599" cy="329817"/>
          </a:xfrm>
          <a:prstGeom prst="rect">
            <a:avLst/>
          </a:prstGeom>
        </p:spPr>
        <p:txBody>
          <a:bodyPr anchor="t" rtlCol="false" tIns="0" lIns="0" bIns="0" rIns="0">
            <a:spAutoFit/>
          </a:bodyPr>
          <a:lstStyle/>
          <a:p>
            <a:pPr algn="ctr">
              <a:lnSpc>
                <a:spcPts val="2797"/>
              </a:lnSpc>
            </a:pPr>
            <a:r>
              <a:rPr lang="en-US" sz="1997">
                <a:solidFill>
                  <a:srgbClr val="000000"/>
                </a:solidFill>
                <a:latin typeface="Nunito Bold"/>
              </a:rPr>
              <a:t>03</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13763847" y="1461873"/>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912623" y="6491381"/>
            <a:ext cx="4927677" cy="1532060"/>
          </a:xfrm>
          <a:custGeom>
            <a:avLst/>
            <a:gdLst/>
            <a:ahLst/>
            <a:cxnLst/>
            <a:rect r="r" b="b" t="t" l="l"/>
            <a:pathLst>
              <a:path h="1532060" w="4927677">
                <a:moveTo>
                  <a:pt x="0" y="0"/>
                </a:moveTo>
                <a:lnTo>
                  <a:pt x="4927676" y="0"/>
                </a:lnTo>
                <a:lnTo>
                  <a:pt x="4927676" y="1532059"/>
                </a:lnTo>
                <a:lnTo>
                  <a:pt x="0" y="15320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028700" y="3412014"/>
            <a:ext cx="16085826" cy="1818734"/>
            <a:chOff x="0" y="0"/>
            <a:chExt cx="4236596" cy="479008"/>
          </a:xfrm>
        </p:grpSpPr>
        <p:sp>
          <p:nvSpPr>
            <p:cNvPr name="Freeform 8" id="8"/>
            <p:cNvSpPr/>
            <p:nvPr/>
          </p:nvSpPr>
          <p:spPr>
            <a:xfrm flipH="false" flipV="false" rot="0">
              <a:off x="0" y="0"/>
              <a:ext cx="4236596" cy="479008"/>
            </a:xfrm>
            <a:custGeom>
              <a:avLst/>
              <a:gdLst/>
              <a:ahLst/>
              <a:cxnLst/>
              <a:rect r="r" b="b" t="t" l="l"/>
              <a:pathLst>
                <a:path h="479008" w="4236596">
                  <a:moveTo>
                    <a:pt x="0" y="0"/>
                  </a:moveTo>
                  <a:lnTo>
                    <a:pt x="4236596" y="0"/>
                  </a:lnTo>
                  <a:lnTo>
                    <a:pt x="4236596" y="479008"/>
                  </a:lnTo>
                  <a:lnTo>
                    <a:pt x="0" y="479008"/>
                  </a:lnTo>
                  <a:close/>
                </a:path>
              </a:pathLst>
            </a:custGeom>
            <a:solidFill>
              <a:srgbClr val="F1F2F2"/>
            </a:solidFill>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1028700" y="834061"/>
            <a:ext cx="8115300" cy="1892154"/>
            <a:chOff x="0" y="0"/>
            <a:chExt cx="2137363" cy="498345"/>
          </a:xfrm>
        </p:grpSpPr>
        <p:sp>
          <p:nvSpPr>
            <p:cNvPr name="Freeform 11" id="11"/>
            <p:cNvSpPr/>
            <p:nvPr/>
          </p:nvSpPr>
          <p:spPr>
            <a:xfrm flipH="false" flipV="false" rot="0">
              <a:off x="0" y="0"/>
              <a:ext cx="2137363" cy="498345"/>
            </a:xfrm>
            <a:custGeom>
              <a:avLst/>
              <a:gdLst/>
              <a:ahLst/>
              <a:cxnLst/>
              <a:rect r="r" b="b" t="t" l="l"/>
              <a:pathLst>
                <a:path h="498345" w="2137363">
                  <a:moveTo>
                    <a:pt x="0" y="0"/>
                  </a:moveTo>
                  <a:lnTo>
                    <a:pt x="2137363" y="0"/>
                  </a:lnTo>
                  <a:lnTo>
                    <a:pt x="2137363" y="498345"/>
                  </a:lnTo>
                  <a:lnTo>
                    <a:pt x="0" y="498345"/>
                  </a:lnTo>
                  <a:close/>
                </a:path>
              </a:pathLst>
            </a:custGeom>
            <a:solidFill>
              <a:srgbClr val="DDDEDE"/>
            </a:solidFill>
            <a:ln w="38100">
              <a:solidFill>
                <a:srgbClr val="F1F2F2"/>
              </a:solidFill>
            </a:ln>
          </p:spPr>
        </p:sp>
        <p:sp>
          <p:nvSpPr>
            <p:cNvPr name="TextBox 12" id="12"/>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576611" y="8801100"/>
            <a:ext cx="19974273" cy="1861295"/>
            <a:chOff x="0" y="0"/>
            <a:chExt cx="5260714" cy="490218"/>
          </a:xfrm>
        </p:grpSpPr>
        <p:sp>
          <p:nvSpPr>
            <p:cNvPr name="Freeform 14" id="14"/>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5" id="15"/>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4211845" y="5593491"/>
            <a:ext cx="9864310" cy="2844866"/>
            <a:chOff x="0" y="0"/>
            <a:chExt cx="13152414" cy="3793155"/>
          </a:xfrm>
        </p:grpSpPr>
        <p:grpSp>
          <p:nvGrpSpPr>
            <p:cNvPr name="Group 17" id="17"/>
            <p:cNvGrpSpPr/>
            <p:nvPr/>
          </p:nvGrpSpPr>
          <p:grpSpPr>
            <a:xfrm rot="0">
              <a:off x="0" y="0"/>
              <a:ext cx="13152414" cy="3793155"/>
              <a:chOff x="0" y="0"/>
              <a:chExt cx="2598008" cy="749265"/>
            </a:xfrm>
          </p:grpSpPr>
          <p:sp>
            <p:nvSpPr>
              <p:cNvPr name="Freeform 18" id="18"/>
              <p:cNvSpPr/>
              <p:nvPr/>
            </p:nvSpPr>
            <p:spPr>
              <a:xfrm flipH="false" flipV="false" rot="0">
                <a:off x="0" y="0"/>
                <a:ext cx="2598008" cy="749265"/>
              </a:xfrm>
              <a:custGeom>
                <a:avLst/>
                <a:gdLst/>
                <a:ahLst/>
                <a:cxnLst/>
                <a:rect r="r" b="b" t="t" l="l"/>
                <a:pathLst>
                  <a:path h="749265" w="2598008">
                    <a:moveTo>
                      <a:pt x="0" y="0"/>
                    </a:moveTo>
                    <a:lnTo>
                      <a:pt x="2598008" y="0"/>
                    </a:lnTo>
                    <a:lnTo>
                      <a:pt x="2598008" y="749265"/>
                    </a:lnTo>
                    <a:lnTo>
                      <a:pt x="0" y="749265"/>
                    </a:lnTo>
                    <a:close/>
                  </a:path>
                </a:pathLst>
              </a:custGeom>
              <a:solidFill>
                <a:srgbClr val="F1F2F2"/>
              </a:solidFill>
            </p:spPr>
          </p:sp>
          <p:sp>
            <p:nvSpPr>
              <p:cNvPr name="TextBox 19" id="19"/>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1240105" y="1503938"/>
              <a:ext cx="10897838" cy="2041526"/>
            </a:xfrm>
            <a:prstGeom prst="rect">
              <a:avLst/>
            </a:prstGeom>
          </p:spPr>
          <p:txBody>
            <a:bodyPr anchor="t" rtlCol="false" tIns="0" lIns="0" bIns="0" rIns="0">
              <a:spAutoFit/>
            </a:bodyPr>
            <a:lstStyle/>
            <a:p>
              <a:pPr marL="647694" indent="-323847" lvl="1">
                <a:lnSpc>
                  <a:spcPts val="4199"/>
                </a:lnSpc>
                <a:buFont typeface="Arial"/>
                <a:buChar char="•"/>
              </a:pPr>
              <a:r>
                <a:rPr lang="en-US" sz="2999">
                  <a:solidFill>
                    <a:srgbClr val="000000"/>
                  </a:solidFill>
                  <a:latin typeface="Nunito Bold"/>
                </a:rPr>
                <a:t>Gradient-based Optimization Algorithms</a:t>
              </a:r>
            </a:p>
            <a:p>
              <a:pPr marL="647694" indent="-323847" lvl="1">
                <a:lnSpc>
                  <a:spcPts val="4199"/>
                </a:lnSpc>
                <a:buFont typeface="Arial"/>
                <a:buChar char="•"/>
              </a:pPr>
              <a:r>
                <a:rPr lang="en-US" sz="2999">
                  <a:solidFill>
                    <a:srgbClr val="000000"/>
                  </a:solidFill>
                  <a:latin typeface="Nunito Bold"/>
                </a:rPr>
                <a:t>Principal Component Analysis (PCA)</a:t>
              </a:r>
            </a:p>
            <a:p>
              <a:pPr marL="647694" indent="-323847" lvl="1">
                <a:lnSpc>
                  <a:spcPts val="4199"/>
                </a:lnSpc>
                <a:buFont typeface="Arial"/>
                <a:buChar char="•"/>
              </a:pPr>
              <a:r>
                <a:rPr lang="en-US" sz="2999">
                  <a:solidFill>
                    <a:srgbClr val="000000"/>
                  </a:solidFill>
                  <a:latin typeface="Nunito Bold"/>
                </a:rPr>
                <a:t>Distance-Based Algorithms</a:t>
              </a:r>
            </a:p>
          </p:txBody>
        </p:sp>
        <p:sp>
          <p:nvSpPr>
            <p:cNvPr name="TextBox 21" id="21"/>
            <p:cNvSpPr txBox="true"/>
            <p:nvPr/>
          </p:nvSpPr>
          <p:spPr>
            <a:xfrm rot="0">
              <a:off x="500474" y="553551"/>
              <a:ext cx="11637469" cy="644526"/>
            </a:xfrm>
            <a:prstGeom prst="rect">
              <a:avLst/>
            </a:prstGeom>
          </p:spPr>
          <p:txBody>
            <a:bodyPr anchor="t" rtlCol="false" tIns="0" lIns="0" bIns="0" rIns="0">
              <a:spAutoFit/>
            </a:bodyPr>
            <a:lstStyle/>
            <a:p>
              <a:pPr>
                <a:lnSpc>
                  <a:spcPts val="4199"/>
                </a:lnSpc>
              </a:pPr>
              <a:r>
                <a:rPr lang="en-US" sz="2999">
                  <a:solidFill>
                    <a:srgbClr val="000000"/>
                  </a:solidFill>
                  <a:latin typeface="Nunito Bold"/>
                </a:rPr>
                <a:t>Example Applications:</a:t>
              </a:r>
            </a:p>
          </p:txBody>
        </p:sp>
      </p:grpSp>
      <p:sp>
        <p:nvSpPr>
          <p:cNvPr name="Freeform 22" id="22"/>
          <p:cNvSpPr/>
          <p:nvPr/>
        </p:nvSpPr>
        <p:spPr>
          <a:xfrm flipH="false" flipV="false" rot="0">
            <a:off x="11549209" y="834061"/>
            <a:ext cx="5565318" cy="1815297"/>
          </a:xfrm>
          <a:custGeom>
            <a:avLst/>
            <a:gdLst/>
            <a:ahLst/>
            <a:cxnLst/>
            <a:rect r="r" b="b" t="t" l="l"/>
            <a:pathLst>
              <a:path h="1815297" w="5565318">
                <a:moveTo>
                  <a:pt x="0" y="0"/>
                </a:moveTo>
                <a:lnTo>
                  <a:pt x="5565317" y="0"/>
                </a:lnTo>
                <a:lnTo>
                  <a:pt x="5565317" y="1815297"/>
                </a:lnTo>
                <a:lnTo>
                  <a:pt x="0" y="1815297"/>
                </a:lnTo>
                <a:lnTo>
                  <a:pt x="0" y="0"/>
                </a:lnTo>
                <a:close/>
              </a:path>
            </a:pathLst>
          </a:custGeom>
          <a:blipFill>
            <a:blip r:embed="rId6"/>
            <a:stretch>
              <a:fillRect l="0" t="0" r="0" b="0"/>
            </a:stretch>
          </a:blipFill>
        </p:spPr>
      </p:sp>
      <p:sp>
        <p:nvSpPr>
          <p:cNvPr name="TextBox 23" id="23"/>
          <p:cNvSpPr txBox="true"/>
          <p:nvPr/>
        </p:nvSpPr>
        <p:spPr>
          <a:xfrm rot="0">
            <a:off x="1028700" y="827370"/>
            <a:ext cx="7809206" cy="1028435"/>
          </a:xfrm>
          <a:prstGeom prst="rect">
            <a:avLst/>
          </a:prstGeom>
        </p:spPr>
        <p:txBody>
          <a:bodyPr anchor="t" rtlCol="false" tIns="0" lIns="0" bIns="0" rIns="0">
            <a:spAutoFit/>
          </a:bodyPr>
          <a:lstStyle/>
          <a:p>
            <a:pPr algn="ctr">
              <a:lnSpc>
                <a:spcPts val="8410"/>
              </a:lnSpc>
            </a:pPr>
            <a:r>
              <a:rPr lang="en-US" sz="6007">
                <a:solidFill>
                  <a:srgbClr val="000000"/>
                </a:solidFill>
                <a:latin typeface="Fredoka One Bold"/>
              </a:rPr>
              <a:t>STANDARDIZATION</a:t>
            </a:r>
          </a:p>
        </p:txBody>
      </p:sp>
      <p:sp>
        <p:nvSpPr>
          <p:cNvPr name="TextBox 24" id="24"/>
          <p:cNvSpPr txBox="true"/>
          <p:nvPr/>
        </p:nvSpPr>
        <p:spPr>
          <a:xfrm rot="0">
            <a:off x="1192770" y="1867400"/>
            <a:ext cx="6826849" cy="646430"/>
          </a:xfrm>
          <a:prstGeom prst="rect">
            <a:avLst/>
          </a:prstGeom>
        </p:spPr>
        <p:txBody>
          <a:bodyPr anchor="t" rtlCol="false" tIns="0" lIns="0" bIns="0" rIns="0">
            <a:spAutoFit/>
          </a:bodyPr>
          <a:lstStyle/>
          <a:p>
            <a:pPr algn="ctr">
              <a:lnSpc>
                <a:spcPts val="5320"/>
              </a:lnSpc>
            </a:pPr>
            <a:r>
              <a:rPr lang="en-US" sz="3800">
                <a:solidFill>
                  <a:srgbClr val="000000"/>
                </a:solidFill>
                <a:latin typeface="Fredoka One"/>
              </a:rPr>
              <a:t>a.k.a. Z-Score Normalization</a:t>
            </a:r>
          </a:p>
        </p:txBody>
      </p:sp>
      <p:sp>
        <p:nvSpPr>
          <p:cNvPr name="TextBox 25" id="25"/>
          <p:cNvSpPr txBox="true"/>
          <p:nvPr/>
        </p:nvSpPr>
        <p:spPr>
          <a:xfrm rot="0">
            <a:off x="1028700" y="9226923"/>
            <a:ext cx="5972707" cy="514350"/>
          </a:xfrm>
          <a:prstGeom prst="rect">
            <a:avLst/>
          </a:prstGeom>
        </p:spPr>
        <p:txBody>
          <a:bodyPr anchor="t" rtlCol="false" tIns="0" lIns="0" bIns="0" rIns="0">
            <a:spAutoFit/>
          </a:bodyPr>
          <a:lstStyle/>
          <a:p>
            <a:pPr>
              <a:lnSpc>
                <a:spcPts val="4200"/>
              </a:lnSpc>
            </a:pPr>
            <a:r>
              <a:rPr lang="en-US" sz="3000">
                <a:solidFill>
                  <a:srgbClr val="000000"/>
                </a:solidFill>
                <a:latin typeface="Nunito"/>
              </a:rPr>
              <a:t>CS 4103 | Intelligent Systems</a:t>
            </a:r>
          </a:p>
        </p:txBody>
      </p:sp>
      <p:sp>
        <p:nvSpPr>
          <p:cNvPr name="TextBox 26" id="26"/>
          <p:cNvSpPr txBox="true"/>
          <p:nvPr/>
        </p:nvSpPr>
        <p:spPr>
          <a:xfrm rot="0">
            <a:off x="12777754" y="9226923"/>
            <a:ext cx="4481546" cy="514313"/>
          </a:xfrm>
          <a:prstGeom prst="rect">
            <a:avLst/>
          </a:prstGeom>
        </p:spPr>
        <p:txBody>
          <a:bodyPr anchor="t" rtlCol="false" tIns="0" lIns="0" bIns="0" rIns="0">
            <a:spAutoFit/>
          </a:bodyPr>
          <a:lstStyle/>
          <a:p>
            <a:pPr algn="r">
              <a:lnSpc>
                <a:spcPts val="4200"/>
              </a:lnSpc>
            </a:pPr>
            <a:r>
              <a:rPr lang="en-US" sz="3000">
                <a:solidFill>
                  <a:srgbClr val="000000"/>
                </a:solidFill>
                <a:latin typeface="Nunito"/>
              </a:rPr>
              <a:t>September 6, 2023</a:t>
            </a:r>
          </a:p>
        </p:txBody>
      </p:sp>
      <p:sp>
        <p:nvSpPr>
          <p:cNvPr name="TextBox 27" id="27"/>
          <p:cNvSpPr txBox="true"/>
          <p:nvPr/>
        </p:nvSpPr>
        <p:spPr>
          <a:xfrm rot="0">
            <a:off x="1857821" y="3891731"/>
            <a:ext cx="15256705" cy="1019176"/>
          </a:xfrm>
          <a:prstGeom prst="rect">
            <a:avLst/>
          </a:prstGeom>
        </p:spPr>
        <p:txBody>
          <a:bodyPr anchor="t" rtlCol="false" tIns="0" lIns="0" bIns="0" rIns="0">
            <a:spAutoFit/>
          </a:bodyPr>
          <a:lstStyle/>
          <a:p>
            <a:pPr marL="647694" indent="-323847" lvl="1">
              <a:lnSpc>
                <a:spcPts val="4199"/>
              </a:lnSpc>
              <a:buFont typeface="Arial"/>
              <a:buChar char="•"/>
            </a:pPr>
            <a:r>
              <a:rPr lang="en-US" sz="2999">
                <a:solidFill>
                  <a:srgbClr val="000000"/>
                </a:solidFill>
                <a:latin typeface="Nunito Bold"/>
              </a:rPr>
              <a:t>Transforms the data distribution to a mean of 0 and standard deviation of 1.</a:t>
            </a:r>
          </a:p>
          <a:p>
            <a:pPr marL="647694" indent="-323847" lvl="1">
              <a:lnSpc>
                <a:spcPts val="4199"/>
              </a:lnSpc>
              <a:buFont typeface="Arial"/>
              <a:buChar char="•"/>
            </a:pPr>
            <a:r>
              <a:rPr lang="en-US" sz="2999">
                <a:solidFill>
                  <a:srgbClr val="000000"/>
                </a:solidFill>
                <a:latin typeface="Nunito Bold"/>
              </a:rPr>
              <a:t>Helpful in cases where the data follows a Gaussian distribution.</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76611" y="8801100"/>
            <a:ext cx="19974273" cy="1861295"/>
            <a:chOff x="0" y="0"/>
            <a:chExt cx="5260714" cy="490218"/>
          </a:xfrm>
        </p:grpSpPr>
        <p:sp>
          <p:nvSpPr>
            <p:cNvPr name="Freeform 6" id="6"/>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6590398" y="6983167"/>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1028700" y="9226923"/>
            <a:ext cx="5972707" cy="514350"/>
          </a:xfrm>
          <a:prstGeom prst="rect">
            <a:avLst/>
          </a:prstGeom>
        </p:spPr>
        <p:txBody>
          <a:bodyPr anchor="t" rtlCol="false" tIns="0" lIns="0" bIns="0" rIns="0">
            <a:spAutoFit/>
          </a:bodyPr>
          <a:lstStyle/>
          <a:p>
            <a:pPr>
              <a:lnSpc>
                <a:spcPts val="4200"/>
              </a:lnSpc>
            </a:pPr>
            <a:r>
              <a:rPr lang="en-US" sz="3000">
                <a:solidFill>
                  <a:srgbClr val="000000"/>
                </a:solidFill>
                <a:latin typeface="Nunito"/>
              </a:rPr>
              <a:t>CS 4103 | Intelligent Systems</a:t>
            </a:r>
          </a:p>
        </p:txBody>
      </p:sp>
      <p:sp>
        <p:nvSpPr>
          <p:cNvPr name="TextBox 10" id="10"/>
          <p:cNvSpPr txBox="true"/>
          <p:nvPr/>
        </p:nvSpPr>
        <p:spPr>
          <a:xfrm rot="0">
            <a:off x="12777754" y="9226923"/>
            <a:ext cx="4481546" cy="514313"/>
          </a:xfrm>
          <a:prstGeom prst="rect">
            <a:avLst/>
          </a:prstGeom>
        </p:spPr>
        <p:txBody>
          <a:bodyPr anchor="t" rtlCol="false" tIns="0" lIns="0" bIns="0" rIns="0">
            <a:spAutoFit/>
          </a:bodyPr>
          <a:lstStyle/>
          <a:p>
            <a:pPr algn="r">
              <a:lnSpc>
                <a:spcPts val="4200"/>
              </a:lnSpc>
            </a:pPr>
            <a:r>
              <a:rPr lang="en-US" sz="3000">
                <a:solidFill>
                  <a:srgbClr val="000000"/>
                </a:solidFill>
                <a:latin typeface="Nunito"/>
              </a:rPr>
              <a:t>September 6, 2023</a:t>
            </a:r>
          </a:p>
        </p:txBody>
      </p:sp>
      <p:grpSp>
        <p:nvGrpSpPr>
          <p:cNvPr name="Group 11" id="11"/>
          <p:cNvGrpSpPr/>
          <p:nvPr/>
        </p:nvGrpSpPr>
        <p:grpSpPr>
          <a:xfrm rot="0">
            <a:off x="2002389" y="2355477"/>
            <a:ext cx="2642877" cy="264287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DEDE">
                <a:alpha val="49804"/>
              </a:srgbClr>
            </a:solidFill>
          </p:spPr>
        </p:sp>
        <p:sp>
          <p:nvSpPr>
            <p:cNvPr name="TextBox 13" id="13"/>
            <p:cNvSpPr txBox="true"/>
            <p:nvPr/>
          </p:nvSpPr>
          <p:spPr>
            <a:xfrm>
              <a:off x="76200" y="38100"/>
              <a:ext cx="660400" cy="698500"/>
            </a:xfrm>
            <a:prstGeom prst="rect">
              <a:avLst/>
            </a:prstGeom>
          </p:spPr>
          <p:txBody>
            <a:bodyPr anchor="ctr" rtlCol="false" tIns="50748" lIns="50748" bIns="50748" rIns="50748"/>
            <a:lstStyle/>
            <a:p>
              <a:pPr algn="ctr">
                <a:lnSpc>
                  <a:spcPts val="3359"/>
                </a:lnSpc>
              </a:pPr>
              <a:r>
                <a:rPr lang="en-US" sz="2399">
                  <a:solidFill>
                    <a:srgbClr val="000000">
                      <a:alpha val="49804"/>
                    </a:srgbClr>
                  </a:solidFill>
                  <a:latin typeface="Nunito Bold"/>
                </a:rPr>
                <a:t>Rescaling Data</a:t>
              </a:r>
            </a:p>
          </p:txBody>
        </p:sp>
      </p:grpSp>
      <p:sp>
        <p:nvSpPr>
          <p:cNvPr name="TextBox 14" id="14"/>
          <p:cNvSpPr txBox="true"/>
          <p:nvPr/>
        </p:nvSpPr>
        <p:spPr>
          <a:xfrm rot="0">
            <a:off x="3171527" y="2451853"/>
            <a:ext cx="304599" cy="329817"/>
          </a:xfrm>
          <a:prstGeom prst="rect">
            <a:avLst/>
          </a:prstGeom>
        </p:spPr>
        <p:txBody>
          <a:bodyPr anchor="t" rtlCol="false" tIns="0" lIns="0" bIns="0" rIns="0">
            <a:spAutoFit/>
          </a:bodyPr>
          <a:lstStyle/>
          <a:p>
            <a:pPr algn="ctr">
              <a:lnSpc>
                <a:spcPts val="2797"/>
              </a:lnSpc>
            </a:pPr>
            <a:r>
              <a:rPr lang="en-US" sz="1997">
                <a:solidFill>
                  <a:srgbClr val="000000">
                    <a:alpha val="49804"/>
                  </a:srgbClr>
                </a:solidFill>
                <a:latin typeface="Nunito Bold"/>
              </a:rPr>
              <a:t>01</a:t>
            </a:r>
          </a:p>
        </p:txBody>
      </p:sp>
      <p:grpSp>
        <p:nvGrpSpPr>
          <p:cNvPr name="Group 15" id="15"/>
          <p:cNvGrpSpPr/>
          <p:nvPr/>
        </p:nvGrpSpPr>
        <p:grpSpPr>
          <a:xfrm rot="0">
            <a:off x="3816978" y="5045979"/>
            <a:ext cx="2642877" cy="264287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D8D8">
                <a:alpha val="49804"/>
              </a:srgbClr>
            </a:solidFill>
          </p:spPr>
        </p:sp>
        <p:sp>
          <p:nvSpPr>
            <p:cNvPr name="TextBox 17" id="17"/>
            <p:cNvSpPr txBox="true"/>
            <p:nvPr/>
          </p:nvSpPr>
          <p:spPr>
            <a:xfrm>
              <a:off x="76200" y="38100"/>
              <a:ext cx="660400" cy="698500"/>
            </a:xfrm>
            <a:prstGeom prst="rect">
              <a:avLst/>
            </a:prstGeom>
          </p:spPr>
          <p:txBody>
            <a:bodyPr anchor="ctr" rtlCol="false" tIns="50748" lIns="50748" bIns="50748" rIns="50748"/>
            <a:lstStyle/>
            <a:p>
              <a:pPr algn="ctr">
                <a:lnSpc>
                  <a:spcPts val="3359"/>
                </a:lnSpc>
              </a:pPr>
              <a:r>
                <a:rPr lang="en-US" sz="2399">
                  <a:solidFill>
                    <a:srgbClr val="000000">
                      <a:alpha val="49804"/>
                    </a:srgbClr>
                  </a:solidFill>
                  <a:latin typeface="Nunito Bold"/>
                </a:rPr>
                <a:t>Mean Removal</a:t>
              </a:r>
            </a:p>
          </p:txBody>
        </p:sp>
      </p:grpSp>
      <p:sp>
        <p:nvSpPr>
          <p:cNvPr name="TextBox 18" id="18"/>
          <p:cNvSpPr txBox="true"/>
          <p:nvPr/>
        </p:nvSpPr>
        <p:spPr>
          <a:xfrm rot="0">
            <a:off x="4927159" y="5142355"/>
            <a:ext cx="422514" cy="329891"/>
          </a:xfrm>
          <a:prstGeom prst="rect">
            <a:avLst/>
          </a:prstGeom>
        </p:spPr>
        <p:txBody>
          <a:bodyPr anchor="t" rtlCol="false" tIns="0" lIns="0" bIns="0" rIns="0">
            <a:spAutoFit/>
          </a:bodyPr>
          <a:lstStyle/>
          <a:p>
            <a:pPr algn="ctr">
              <a:lnSpc>
                <a:spcPts val="2797"/>
              </a:lnSpc>
            </a:pPr>
            <a:r>
              <a:rPr lang="en-US" sz="1997">
                <a:solidFill>
                  <a:srgbClr val="000000">
                    <a:alpha val="49804"/>
                  </a:srgbClr>
                </a:solidFill>
                <a:latin typeface="Nunito Bold"/>
              </a:rPr>
              <a:t>02</a:t>
            </a:r>
          </a:p>
        </p:txBody>
      </p:sp>
      <p:grpSp>
        <p:nvGrpSpPr>
          <p:cNvPr name="Group 19" id="19"/>
          <p:cNvGrpSpPr/>
          <p:nvPr/>
        </p:nvGrpSpPr>
        <p:grpSpPr>
          <a:xfrm rot="0">
            <a:off x="5729112" y="2355477"/>
            <a:ext cx="2642877" cy="2642877"/>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D8D8">
                <a:alpha val="49804"/>
              </a:srgbClr>
            </a:solidFill>
          </p:spPr>
        </p:sp>
        <p:sp>
          <p:nvSpPr>
            <p:cNvPr name="TextBox 21" id="21"/>
            <p:cNvSpPr txBox="true"/>
            <p:nvPr/>
          </p:nvSpPr>
          <p:spPr>
            <a:xfrm>
              <a:off x="76200" y="38100"/>
              <a:ext cx="660400" cy="698500"/>
            </a:xfrm>
            <a:prstGeom prst="rect">
              <a:avLst/>
            </a:prstGeom>
          </p:spPr>
          <p:txBody>
            <a:bodyPr anchor="ctr" rtlCol="false" tIns="50748" lIns="50748" bIns="50748" rIns="50748"/>
            <a:lstStyle/>
            <a:p>
              <a:pPr algn="ctr">
                <a:lnSpc>
                  <a:spcPts val="3359"/>
                </a:lnSpc>
              </a:pPr>
              <a:r>
                <a:rPr lang="en-US" sz="2399">
                  <a:solidFill>
                    <a:srgbClr val="000000">
                      <a:alpha val="49804"/>
                    </a:srgbClr>
                  </a:solidFill>
                  <a:latin typeface="Nunito Bold"/>
                </a:rPr>
                <a:t>Standardizing Data</a:t>
              </a:r>
            </a:p>
          </p:txBody>
        </p:sp>
      </p:grpSp>
      <p:sp>
        <p:nvSpPr>
          <p:cNvPr name="TextBox 22" id="22"/>
          <p:cNvSpPr txBox="true"/>
          <p:nvPr/>
        </p:nvSpPr>
        <p:spPr>
          <a:xfrm rot="0">
            <a:off x="6898251" y="2451853"/>
            <a:ext cx="304599" cy="329817"/>
          </a:xfrm>
          <a:prstGeom prst="rect">
            <a:avLst/>
          </a:prstGeom>
        </p:spPr>
        <p:txBody>
          <a:bodyPr anchor="t" rtlCol="false" tIns="0" lIns="0" bIns="0" rIns="0">
            <a:spAutoFit/>
          </a:bodyPr>
          <a:lstStyle/>
          <a:p>
            <a:pPr algn="ctr">
              <a:lnSpc>
                <a:spcPts val="2797"/>
              </a:lnSpc>
            </a:pPr>
            <a:r>
              <a:rPr lang="en-US" sz="1997">
                <a:solidFill>
                  <a:srgbClr val="000000">
                    <a:alpha val="49804"/>
                  </a:srgbClr>
                </a:solidFill>
                <a:latin typeface="Nunito Bold"/>
              </a:rPr>
              <a:t>03</a:t>
            </a:r>
          </a:p>
        </p:txBody>
      </p:sp>
      <p:grpSp>
        <p:nvGrpSpPr>
          <p:cNvPr name="Group 23" id="23"/>
          <p:cNvGrpSpPr/>
          <p:nvPr/>
        </p:nvGrpSpPr>
        <p:grpSpPr>
          <a:xfrm rot="0">
            <a:off x="7744324" y="5045979"/>
            <a:ext cx="2642877" cy="2642877"/>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D8D8">
                <a:alpha val="49804"/>
              </a:srgbClr>
            </a:solidFill>
          </p:spPr>
        </p:sp>
        <p:sp>
          <p:nvSpPr>
            <p:cNvPr name="TextBox 25" id="25"/>
            <p:cNvSpPr txBox="true"/>
            <p:nvPr/>
          </p:nvSpPr>
          <p:spPr>
            <a:xfrm>
              <a:off x="76200" y="38100"/>
              <a:ext cx="660400" cy="698500"/>
            </a:xfrm>
            <a:prstGeom prst="rect">
              <a:avLst/>
            </a:prstGeom>
          </p:spPr>
          <p:txBody>
            <a:bodyPr anchor="ctr" rtlCol="false" tIns="50748" lIns="50748" bIns="50748" rIns="50748"/>
            <a:lstStyle/>
            <a:p>
              <a:pPr algn="ctr">
                <a:lnSpc>
                  <a:spcPts val="3359"/>
                </a:lnSpc>
              </a:pPr>
              <a:r>
                <a:rPr lang="en-US" sz="2399">
                  <a:solidFill>
                    <a:srgbClr val="000000">
                      <a:alpha val="49804"/>
                    </a:srgbClr>
                  </a:solidFill>
                  <a:latin typeface="Nunito Bold"/>
                </a:rPr>
                <a:t>One Hot Encoding</a:t>
              </a:r>
            </a:p>
          </p:txBody>
        </p:sp>
      </p:grpSp>
      <p:sp>
        <p:nvSpPr>
          <p:cNvPr name="TextBox 26" id="26"/>
          <p:cNvSpPr txBox="true"/>
          <p:nvPr/>
        </p:nvSpPr>
        <p:spPr>
          <a:xfrm rot="0">
            <a:off x="8913463" y="5142355"/>
            <a:ext cx="304599" cy="329817"/>
          </a:xfrm>
          <a:prstGeom prst="rect">
            <a:avLst/>
          </a:prstGeom>
        </p:spPr>
        <p:txBody>
          <a:bodyPr anchor="t" rtlCol="false" tIns="0" lIns="0" bIns="0" rIns="0">
            <a:spAutoFit/>
          </a:bodyPr>
          <a:lstStyle/>
          <a:p>
            <a:pPr algn="ctr">
              <a:lnSpc>
                <a:spcPts val="2797"/>
              </a:lnSpc>
            </a:pPr>
            <a:r>
              <a:rPr lang="en-US" sz="1997">
                <a:solidFill>
                  <a:srgbClr val="000000">
                    <a:alpha val="49804"/>
                  </a:srgbClr>
                </a:solidFill>
                <a:latin typeface="Nunito Bold"/>
              </a:rPr>
              <a:t>04</a:t>
            </a:r>
          </a:p>
        </p:txBody>
      </p:sp>
      <p:grpSp>
        <p:nvGrpSpPr>
          <p:cNvPr name="Group 27" id="27"/>
          <p:cNvGrpSpPr/>
          <p:nvPr/>
        </p:nvGrpSpPr>
        <p:grpSpPr>
          <a:xfrm rot="0">
            <a:off x="9751924" y="2355477"/>
            <a:ext cx="2642877" cy="2642877"/>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D8D8"/>
            </a:solidFill>
          </p:spPr>
        </p:sp>
        <p:sp>
          <p:nvSpPr>
            <p:cNvPr name="TextBox 29" id="29"/>
            <p:cNvSpPr txBox="true"/>
            <p:nvPr/>
          </p:nvSpPr>
          <p:spPr>
            <a:xfrm>
              <a:off x="76200" y="38100"/>
              <a:ext cx="660400" cy="698500"/>
            </a:xfrm>
            <a:prstGeom prst="rect">
              <a:avLst/>
            </a:prstGeom>
          </p:spPr>
          <p:txBody>
            <a:bodyPr anchor="ctr" rtlCol="false" tIns="50748" lIns="50748" bIns="50748" rIns="50748"/>
            <a:lstStyle/>
            <a:p>
              <a:pPr algn="ctr">
                <a:lnSpc>
                  <a:spcPts val="3359"/>
                </a:lnSpc>
              </a:pPr>
              <a:r>
                <a:rPr lang="en-US" sz="2399">
                  <a:solidFill>
                    <a:srgbClr val="000000"/>
                  </a:solidFill>
                  <a:latin typeface="Nunito Bold"/>
                </a:rPr>
                <a:t>Normalizing Data</a:t>
              </a:r>
            </a:p>
          </p:txBody>
        </p:sp>
      </p:grpSp>
      <p:sp>
        <p:nvSpPr>
          <p:cNvPr name="TextBox 30" id="30"/>
          <p:cNvSpPr txBox="true"/>
          <p:nvPr/>
        </p:nvSpPr>
        <p:spPr>
          <a:xfrm rot="0">
            <a:off x="10921063" y="2451853"/>
            <a:ext cx="304599" cy="329817"/>
          </a:xfrm>
          <a:prstGeom prst="rect">
            <a:avLst/>
          </a:prstGeom>
        </p:spPr>
        <p:txBody>
          <a:bodyPr anchor="t" rtlCol="false" tIns="0" lIns="0" bIns="0" rIns="0">
            <a:spAutoFit/>
          </a:bodyPr>
          <a:lstStyle/>
          <a:p>
            <a:pPr algn="ctr">
              <a:lnSpc>
                <a:spcPts val="2797"/>
              </a:lnSpc>
            </a:pPr>
            <a:r>
              <a:rPr lang="en-US" sz="1997">
                <a:solidFill>
                  <a:srgbClr val="000000"/>
                </a:solidFill>
                <a:latin typeface="Nunito Bold"/>
              </a:rPr>
              <a:t>05</a:t>
            </a:r>
          </a:p>
        </p:txBody>
      </p:sp>
      <p:grpSp>
        <p:nvGrpSpPr>
          <p:cNvPr name="Group 31" id="31"/>
          <p:cNvGrpSpPr/>
          <p:nvPr/>
        </p:nvGrpSpPr>
        <p:grpSpPr>
          <a:xfrm rot="0">
            <a:off x="11671670" y="5045979"/>
            <a:ext cx="2642877" cy="2642877"/>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D8D8">
                <a:alpha val="49804"/>
              </a:srgbClr>
            </a:solidFill>
          </p:spPr>
        </p:sp>
        <p:sp>
          <p:nvSpPr>
            <p:cNvPr name="TextBox 33" id="33"/>
            <p:cNvSpPr txBox="true"/>
            <p:nvPr/>
          </p:nvSpPr>
          <p:spPr>
            <a:xfrm>
              <a:off x="76200" y="38100"/>
              <a:ext cx="660400" cy="698500"/>
            </a:xfrm>
            <a:prstGeom prst="rect">
              <a:avLst/>
            </a:prstGeom>
          </p:spPr>
          <p:txBody>
            <a:bodyPr anchor="ctr" rtlCol="false" tIns="50748" lIns="50748" bIns="50748" rIns="50748"/>
            <a:lstStyle/>
            <a:p>
              <a:pPr algn="ctr">
                <a:lnSpc>
                  <a:spcPts val="3359"/>
                </a:lnSpc>
              </a:pPr>
              <a:r>
                <a:rPr lang="en-US" sz="2399">
                  <a:solidFill>
                    <a:srgbClr val="000000">
                      <a:alpha val="49804"/>
                    </a:srgbClr>
                  </a:solidFill>
                  <a:latin typeface="Nunito Bold"/>
                </a:rPr>
                <a:t>Label Encoding</a:t>
              </a:r>
            </a:p>
          </p:txBody>
        </p:sp>
      </p:grpSp>
      <p:sp>
        <p:nvSpPr>
          <p:cNvPr name="TextBox 34" id="34"/>
          <p:cNvSpPr txBox="true"/>
          <p:nvPr/>
        </p:nvSpPr>
        <p:spPr>
          <a:xfrm rot="0">
            <a:off x="12840809" y="5142355"/>
            <a:ext cx="304599" cy="329817"/>
          </a:xfrm>
          <a:prstGeom prst="rect">
            <a:avLst/>
          </a:prstGeom>
        </p:spPr>
        <p:txBody>
          <a:bodyPr anchor="t" rtlCol="false" tIns="0" lIns="0" bIns="0" rIns="0">
            <a:spAutoFit/>
          </a:bodyPr>
          <a:lstStyle/>
          <a:p>
            <a:pPr algn="ctr">
              <a:lnSpc>
                <a:spcPts val="2797"/>
              </a:lnSpc>
            </a:pPr>
            <a:r>
              <a:rPr lang="en-US" sz="1997">
                <a:solidFill>
                  <a:srgbClr val="000000">
                    <a:alpha val="49804"/>
                  </a:srgbClr>
                </a:solidFill>
                <a:latin typeface="Nunito Bold"/>
              </a:rPr>
              <a:t>06</a:t>
            </a:r>
          </a:p>
        </p:txBody>
      </p:sp>
      <p:grpSp>
        <p:nvGrpSpPr>
          <p:cNvPr name="Group 35" id="35"/>
          <p:cNvGrpSpPr/>
          <p:nvPr/>
        </p:nvGrpSpPr>
        <p:grpSpPr>
          <a:xfrm rot="0">
            <a:off x="13642735" y="2355477"/>
            <a:ext cx="2642877" cy="2642877"/>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D8D8">
                <a:alpha val="49804"/>
              </a:srgbClr>
            </a:solidFill>
          </p:spPr>
        </p:sp>
        <p:sp>
          <p:nvSpPr>
            <p:cNvPr name="TextBox 37" id="37"/>
            <p:cNvSpPr txBox="true"/>
            <p:nvPr/>
          </p:nvSpPr>
          <p:spPr>
            <a:xfrm>
              <a:off x="76200" y="38100"/>
              <a:ext cx="660400" cy="698500"/>
            </a:xfrm>
            <a:prstGeom prst="rect">
              <a:avLst/>
            </a:prstGeom>
          </p:spPr>
          <p:txBody>
            <a:bodyPr anchor="ctr" rtlCol="false" tIns="50748" lIns="50748" bIns="50748" rIns="50748"/>
            <a:lstStyle/>
            <a:p>
              <a:pPr algn="ctr">
                <a:lnSpc>
                  <a:spcPts val="3359"/>
                </a:lnSpc>
              </a:pPr>
              <a:r>
                <a:rPr lang="en-US" sz="2399">
                  <a:solidFill>
                    <a:srgbClr val="000000">
                      <a:alpha val="49804"/>
                    </a:srgbClr>
                  </a:solidFill>
                  <a:latin typeface="Nunito Bold"/>
                </a:rPr>
                <a:t>Binarizing Data</a:t>
              </a:r>
            </a:p>
          </p:txBody>
        </p:sp>
      </p:grpSp>
      <p:sp>
        <p:nvSpPr>
          <p:cNvPr name="TextBox 38" id="38"/>
          <p:cNvSpPr txBox="true"/>
          <p:nvPr/>
        </p:nvSpPr>
        <p:spPr>
          <a:xfrm rot="0">
            <a:off x="14811874" y="2451853"/>
            <a:ext cx="304599" cy="329817"/>
          </a:xfrm>
          <a:prstGeom prst="rect">
            <a:avLst/>
          </a:prstGeom>
        </p:spPr>
        <p:txBody>
          <a:bodyPr anchor="t" rtlCol="false" tIns="0" lIns="0" bIns="0" rIns="0">
            <a:spAutoFit/>
          </a:bodyPr>
          <a:lstStyle/>
          <a:p>
            <a:pPr algn="ctr">
              <a:lnSpc>
                <a:spcPts val="2797"/>
              </a:lnSpc>
            </a:pPr>
            <a:r>
              <a:rPr lang="en-US" sz="1997">
                <a:solidFill>
                  <a:srgbClr val="000000">
                    <a:alpha val="49804"/>
                  </a:srgbClr>
                </a:solidFill>
                <a:latin typeface="Nunito Bold"/>
              </a:rPr>
              <a:t>07</a:t>
            </a:r>
          </a:p>
        </p:txBody>
      </p:sp>
      <p:sp>
        <p:nvSpPr>
          <p:cNvPr name="AutoShape 39" id="39"/>
          <p:cNvSpPr/>
          <p:nvPr/>
        </p:nvSpPr>
        <p:spPr>
          <a:xfrm>
            <a:off x="3797538" y="4874607"/>
            <a:ext cx="435031" cy="556776"/>
          </a:xfrm>
          <a:prstGeom prst="line">
            <a:avLst/>
          </a:prstGeom>
          <a:ln cap="flat" w="190500">
            <a:solidFill>
              <a:srgbClr val="000000"/>
            </a:solidFill>
            <a:prstDash val="solid"/>
            <a:headEnd type="none" len="sm" w="sm"/>
            <a:tailEnd type="none" len="sm" w="sm"/>
          </a:ln>
        </p:spPr>
      </p:sp>
      <p:sp>
        <p:nvSpPr>
          <p:cNvPr name="AutoShape 40" id="40"/>
          <p:cNvSpPr/>
          <p:nvPr/>
        </p:nvSpPr>
        <p:spPr>
          <a:xfrm flipV="true">
            <a:off x="5928764" y="4777228"/>
            <a:ext cx="458634" cy="537501"/>
          </a:xfrm>
          <a:prstGeom prst="line">
            <a:avLst/>
          </a:prstGeom>
          <a:ln cap="flat" w="190500">
            <a:solidFill>
              <a:srgbClr val="000000"/>
            </a:solidFill>
            <a:prstDash val="solid"/>
            <a:headEnd type="none" len="sm" w="sm"/>
            <a:tailEnd type="none" len="sm" w="sm"/>
          </a:ln>
        </p:spPr>
      </p:sp>
      <p:sp>
        <p:nvSpPr>
          <p:cNvPr name="AutoShape 41" id="41"/>
          <p:cNvSpPr/>
          <p:nvPr/>
        </p:nvSpPr>
        <p:spPr>
          <a:xfrm flipV="true">
            <a:off x="9967593" y="4777228"/>
            <a:ext cx="425387" cy="599327"/>
          </a:xfrm>
          <a:prstGeom prst="line">
            <a:avLst/>
          </a:prstGeom>
          <a:ln cap="flat" w="190500">
            <a:solidFill>
              <a:srgbClr val="000000"/>
            </a:solidFill>
            <a:prstDash val="solid"/>
            <a:headEnd type="none" len="sm" w="sm"/>
            <a:tailEnd type="none" len="sm" w="sm"/>
          </a:ln>
        </p:spPr>
      </p:sp>
      <p:sp>
        <p:nvSpPr>
          <p:cNvPr name="AutoShape 42" id="42"/>
          <p:cNvSpPr/>
          <p:nvPr/>
        </p:nvSpPr>
        <p:spPr>
          <a:xfrm flipV="true">
            <a:off x="13783455" y="4777228"/>
            <a:ext cx="458634" cy="537501"/>
          </a:xfrm>
          <a:prstGeom prst="line">
            <a:avLst/>
          </a:prstGeom>
          <a:ln cap="flat" w="190500">
            <a:solidFill>
              <a:srgbClr val="000000"/>
            </a:solidFill>
            <a:prstDash val="solid"/>
            <a:headEnd type="none" len="sm" w="sm"/>
            <a:tailEnd type="none" len="sm" w="sm"/>
          </a:ln>
        </p:spPr>
      </p:sp>
      <p:sp>
        <p:nvSpPr>
          <p:cNvPr name="AutoShape 43" id="43"/>
          <p:cNvSpPr/>
          <p:nvPr/>
        </p:nvSpPr>
        <p:spPr>
          <a:xfrm>
            <a:off x="7861901" y="4719966"/>
            <a:ext cx="435031" cy="556776"/>
          </a:xfrm>
          <a:prstGeom prst="line">
            <a:avLst/>
          </a:prstGeom>
          <a:ln cap="flat" w="190500">
            <a:solidFill>
              <a:srgbClr val="000000"/>
            </a:solidFill>
            <a:prstDash val="solid"/>
            <a:headEnd type="none" len="sm" w="sm"/>
            <a:tailEnd type="none" len="sm" w="sm"/>
          </a:ln>
        </p:spPr>
      </p:sp>
      <p:sp>
        <p:nvSpPr>
          <p:cNvPr name="AutoShape 44" id="44"/>
          <p:cNvSpPr/>
          <p:nvPr/>
        </p:nvSpPr>
        <p:spPr>
          <a:xfrm>
            <a:off x="11884713" y="4719966"/>
            <a:ext cx="435031" cy="556776"/>
          </a:xfrm>
          <a:prstGeom prst="line">
            <a:avLst/>
          </a:prstGeom>
          <a:ln cap="flat" w="190500">
            <a:solidFill>
              <a:srgbClr val="000000"/>
            </a:solidFill>
            <a:prstDash val="solid"/>
            <a:headEnd type="none" len="sm" w="sm"/>
            <a:tailEnd type="none" len="sm" w="sm"/>
          </a:ln>
        </p:spPr>
      </p:sp>
      <p:grpSp>
        <p:nvGrpSpPr>
          <p:cNvPr name="Group 45" id="45"/>
          <p:cNvGrpSpPr/>
          <p:nvPr/>
        </p:nvGrpSpPr>
        <p:grpSpPr>
          <a:xfrm rot="0">
            <a:off x="1832614" y="260597"/>
            <a:ext cx="15426686" cy="1476147"/>
            <a:chOff x="0" y="0"/>
            <a:chExt cx="4062996" cy="388779"/>
          </a:xfrm>
        </p:grpSpPr>
        <p:sp>
          <p:nvSpPr>
            <p:cNvPr name="Freeform 46" id="46"/>
            <p:cNvSpPr/>
            <p:nvPr/>
          </p:nvSpPr>
          <p:spPr>
            <a:xfrm flipH="false" flipV="false" rot="0">
              <a:off x="0" y="0"/>
              <a:ext cx="4062996" cy="388779"/>
            </a:xfrm>
            <a:custGeom>
              <a:avLst/>
              <a:gdLst/>
              <a:ahLst/>
              <a:cxnLst/>
              <a:rect r="r" b="b" t="t" l="l"/>
              <a:pathLst>
                <a:path h="388779" w="4062996">
                  <a:moveTo>
                    <a:pt x="0" y="0"/>
                  </a:moveTo>
                  <a:lnTo>
                    <a:pt x="4062996" y="0"/>
                  </a:lnTo>
                  <a:lnTo>
                    <a:pt x="4062996" y="388779"/>
                  </a:lnTo>
                  <a:lnTo>
                    <a:pt x="0" y="388779"/>
                  </a:lnTo>
                  <a:close/>
                </a:path>
              </a:pathLst>
            </a:custGeom>
            <a:solidFill>
              <a:srgbClr val="F1F2F2"/>
            </a:solidFill>
            <a:ln w="38100">
              <a:solidFill>
                <a:srgbClr val="F1F2F2"/>
              </a:solidFill>
            </a:ln>
          </p:spPr>
        </p:sp>
        <p:sp>
          <p:nvSpPr>
            <p:cNvPr name="TextBox 47" id="4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48" id="48"/>
          <p:cNvSpPr txBox="true"/>
          <p:nvPr/>
        </p:nvSpPr>
        <p:spPr>
          <a:xfrm rot="0">
            <a:off x="1832614" y="763400"/>
            <a:ext cx="15150093" cy="683045"/>
          </a:xfrm>
          <a:prstGeom prst="rect">
            <a:avLst/>
          </a:prstGeom>
        </p:spPr>
        <p:txBody>
          <a:bodyPr anchor="t" rtlCol="false" tIns="0" lIns="0" bIns="0" rIns="0">
            <a:spAutoFit/>
          </a:bodyPr>
          <a:lstStyle/>
          <a:p>
            <a:pPr algn="ctr">
              <a:lnSpc>
                <a:spcPts val="5198"/>
              </a:lnSpc>
            </a:pPr>
            <a:r>
              <a:rPr lang="en-US" sz="4998">
                <a:solidFill>
                  <a:srgbClr val="000000"/>
                </a:solidFill>
                <a:latin typeface="Fredoka One Bold"/>
              </a:rPr>
              <a:t>Data Preprocessing for Machine Learning</a:t>
            </a:r>
          </a:p>
        </p:txBody>
      </p:sp>
      <p:sp>
        <p:nvSpPr>
          <p:cNvPr name="Freeform 49" id="49"/>
          <p:cNvSpPr/>
          <p:nvPr/>
        </p:nvSpPr>
        <p:spPr>
          <a:xfrm flipH="false" flipV="false" rot="0">
            <a:off x="-939887" y="-404338"/>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13763847" y="1461873"/>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912623" y="6491381"/>
            <a:ext cx="4927677" cy="1532060"/>
          </a:xfrm>
          <a:custGeom>
            <a:avLst/>
            <a:gdLst/>
            <a:ahLst/>
            <a:cxnLst/>
            <a:rect r="r" b="b" t="t" l="l"/>
            <a:pathLst>
              <a:path h="1532060" w="4927677">
                <a:moveTo>
                  <a:pt x="0" y="0"/>
                </a:moveTo>
                <a:lnTo>
                  <a:pt x="4927676" y="0"/>
                </a:lnTo>
                <a:lnTo>
                  <a:pt x="4927676" y="1532059"/>
                </a:lnTo>
                <a:lnTo>
                  <a:pt x="0" y="15320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028700" y="3412014"/>
            <a:ext cx="16085826" cy="1818734"/>
            <a:chOff x="0" y="0"/>
            <a:chExt cx="4236596" cy="479008"/>
          </a:xfrm>
        </p:grpSpPr>
        <p:sp>
          <p:nvSpPr>
            <p:cNvPr name="Freeform 8" id="8"/>
            <p:cNvSpPr/>
            <p:nvPr/>
          </p:nvSpPr>
          <p:spPr>
            <a:xfrm flipH="false" flipV="false" rot="0">
              <a:off x="0" y="0"/>
              <a:ext cx="4236596" cy="479008"/>
            </a:xfrm>
            <a:custGeom>
              <a:avLst/>
              <a:gdLst/>
              <a:ahLst/>
              <a:cxnLst/>
              <a:rect r="r" b="b" t="t" l="l"/>
              <a:pathLst>
                <a:path h="479008" w="4236596">
                  <a:moveTo>
                    <a:pt x="0" y="0"/>
                  </a:moveTo>
                  <a:lnTo>
                    <a:pt x="4236596" y="0"/>
                  </a:lnTo>
                  <a:lnTo>
                    <a:pt x="4236596" y="479008"/>
                  </a:lnTo>
                  <a:lnTo>
                    <a:pt x="0" y="479008"/>
                  </a:lnTo>
                  <a:close/>
                </a:path>
              </a:pathLst>
            </a:custGeom>
            <a:solidFill>
              <a:srgbClr val="F1F2F2"/>
            </a:solidFill>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1028700" y="834061"/>
            <a:ext cx="8115300" cy="1892154"/>
            <a:chOff x="0" y="0"/>
            <a:chExt cx="2137363" cy="498345"/>
          </a:xfrm>
        </p:grpSpPr>
        <p:sp>
          <p:nvSpPr>
            <p:cNvPr name="Freeform 11" id="11"/>
            <p:cNvSpPr/>
            <p:nvPr/>
          </p:nvSpPr>
          <p:spPr>
            <a:xfrm flipH="false" flipV="false" rot="0">
              <a:off x="0" y="0"/>
              <a:ext cx="2137363" cy="498345"/>
            </a:xfrm>
            <a:custGeom>
              <a:avLst/>
              <a:gdLst/>
              <a:ahLst/>
              <a:cxnLst/>
              <a:rect r="r" b="b" t="t" l="l"/>
              <a:pathLst>
                <a:path h="498345" w="2137363">
                  <a:moveTo>
                    <a:pt x="0" y="0"/>
                  </a:moveTo>
                  <a:lnTo>
                    <a:pt x="2137363" y="0"/>
                  </a:lnTo>
                  <a:lnTo>
                    <a:pt x="2137363" y="498345"/>
                  </a:lnTo>
                  <a:lnTo>
                    <a:pt x="0" y="498345"/>
                  </a:lnTo>
                  <a:close/>
                </a:path>
              </a:pathLst>
            </a:custGeom>
            <a:solidFill>
              <a:srgbClr val="DDDEDE"/>
            </a:solidFill>
            <a:ln w="38100">
              <a:solidFill>
                <a:srgbClr val="F1F2F2"/>
              </a:solidFill>
            </a:ln>
          </p:spPr>
        </p:sp>
        <p:sp>
          <p:nvSpPr>
            <p:cNvPr name="TextBox 12" id="12"/>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576611" y="8801100"/>
            <a:ext cx="19974273" cy="1861295"/>
            <a:chOff x="0" y="0"/>
            <a:chExt cx="5260714" cy="490218"/>
          </a:xfrm>
        </p:grpSpPr>
        <p:sp>
          <p:nvSpPr>
            <p:cNvPr name="Freeform 14" id="14"/>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5" id="15"/>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9822264" y="1170447"/>
            <a:ext cx="7883167" cy="1057456"/>
          </a:xfrm>
          <a:custGeom>
            <a:avLst/>
            <a:gdLst/>
            <a:ahLst/>
            <a:cxnLst/>
            <a:rect r="r" b="b" t="t" l="l"/>
            <a:pathLst>
              <a:path h="1057456" w="7883167">
                <a:moveTo>
                  <a:pt x="0" y="0"/>
                </a:moveTo>
                <a:lnTo>
                  <a:pt x="7883167" y="0"/>
                </a:lnTo>
                <a:lnTo>
                  <a:pt x="7883167" y="1057456"/>
                </a:lnTo>
                <a:lnTo>
                  <a:pt x="0" y="1057456"/>
                </a:lnTo>
                <a:lnTo>
                  <a:pt x="0" y="0"/>
                </a:lnTo>
                <a:close/>
              </a:path>
            </a:pathLst>
          </a:custGeom>
          <a:blipFill>
            <a:blip r:embed="rId6"/>
            <a:stretch>
              <a:fillRect l="-1422" t="-133353" r="-7390" b="-131837"/>
            </a:stretch>
          </a:blipFill>
        </p:spPr>
      </p:sp>
      <p:sp>
        <p:nvSpPr>
          <p:cNvPr name="TextBox 17" id="17"/>
          <p:cNvSpPr txBox="true"/>
          <p:nvPr/>
        </p:nvSpPr>
        <p:spPr>
          <a:xfrm rot="0">
            <a:off x="1028700" y="817845"/>
            <a:ext cx="7809206" cy="1125755"/>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NORMALIZATION</a:t>
            </a:r>
          </a:p>
        </p:txBody>
      </p:sp>
      <p:sp>
        <p:nvSpPr>
          <p:cNvPr name="TextBox 18" id="18"/>
          <p:cNvSpPr txBox="true"/>
          <p:nvPr/>
        </p:nvSpPr>
        <p:spPr>
          <a:xfrm rot="0">
            <a:off x="1192770" y="1867400"/>
            <a:ext cx="5644566" cy="646430"/>
          </a:xfrm>
          <a:prstGeom prst="rect">
            <a:avLst/>
          </a:prstGeom>
        </p:spPr>
        <p:txBody>
          <a:bodyPr anchor="t" rtlCol="false" tIns="0" lIns="0" bIns="0" rIns="0">
            <a:spAutoFit/>
          </a:bodyPr>
          <a:lstStyle/>
          <a:p>
            <a:pPr algn="ctr">
              <a:lnSpc>
                <a:spcPts val="5320"/>
              </a:lnSpc>
            </a:pPr>
            <a:r>
              <a:rPr lang="en-US" sz="3800">
                <a:solidFill>
                  <a:srgbClr val="000000"/>
                </a:solidFill>
                <a:latin typeface="Fredoka One"/>
              </a:rPr>
              <a:t>a.k.a. Min-Max Scaling</a:t>
            </a:r>
          </a:p>
        </p:txBody>
      </p:sp>
      <p:sp>
        <p:nvSpPr>
          <p:cNvPr name="TextBox 19" id="19"/>
          <p:cNvSpPr txBox="true"/>
          <p:nvPr/>
        </p:nvSpPr>
        <p:spPr>
          <a:xfrm rot="0">
            <a:off x="1028700" y="9226923"/>
            <a:ext cx="5972707" cy="514350"/>
          </a:xfrm>
          <a:prstGeom prst="rect">
            <a:avLst/>
          </a:prstGeom>
        </p:spPr>
        <p:txBody>
          <a:bodyPr anchor="t" rtlCol="false" tIns="0" lIns="0" bIns="0" rIns="0">
            <a:spAutoFit/>
          </a:bodyPr>
          <a:lstStyle/>
          <a:p>
            <a:pPr>
              <a:lnSpc>
                <a:spcPts val="4200"/>
              </a:lnSpc>
            </a:pPr>
            <a:r>
              <a:rPr lang="en-US" sz="3000">
                <a:solidFill>
                  <a:srgbClr val="000000"/>
                </a:solidFill>
                <a:latin typeface="Nunito"/>
              </a:rPr>
              <a:t>CS 4103 | Intelligent Systems</a:t>
            </a:r>
          </a:p>
        </p:txBody>
      </p:sp>
      <p:sp>
        <p:nvSpPr>
          <p:cNvPr name="TextBox 20" id="20"/>
          <p:cNvSpPr txBox="true"/>
          <p:nvPr/>
        </p:nvSpPr>
        <p:spPr>
          <a:xfrm rot="0">
            <a:off x="12777754" y="9226923"/>
            <a:ext cx="4481546" cy="514313"/>
          </a:xfrm>
          <a:prstGeom prst="rect">
            <a:avLst/>
          </a:prstGeom>
        </p:spPr>
        <p:txBody>
          <a:bodyPr anchor="t" rtlCol="false" tIns="0" lIns="0" bIns="0" rIns="0">
            <a:spAutoFit/>
          </a:bodyPr>
          <a:lstStyle/>
          <a:p>
            <a:pPr algn="r">
              <a:lnSpc>
                <a:spcPts val="4200"/>
              </a:lnSpc>
            </a:pPr>
            <a:r>
              <a:rPr lang="en-US" sz="3000">
                <a:solidFill>
                  <a:srgbClr val="000000"/>
                </a:solidFill>
                <a:latin typeface="Nunito"/>
              </a:rPr>
              <a:t>September 6, 2023</a:t>
            </a:r>
          </a:p>
        </p:txBody>
      </p:sp>
      <p:sp>
        <p:nvSpPr>
          <p:cNvPr name="TextBox 21" id="21"/>
          <p:cNvSpPr txBox="true"/>
          <p:nvPr/>
        </p:nvSpPr>
        <p:spPr>
          <a:xfrm rot="0">
            <a:off x="1857821" y="3891731"/>
            <a:ext cx="12954355" cy="1019176"/>
          </a:xfrm>
          <a:prstGeom prst="rect">
            <a:avLst/>
          </a:prstGeom>
        </p:spPr>
        <p:txBody>
          <a:bodyPr anchor="t" rtlCol="false" tIns="0" lIns="0" bIns="0" rIns="0">
            <a:spAutoFit/>
          </a:bodyPr>
          <a:lstStyle/>
          <a:p>
            <a:pPr marL="647694" indent="-323847" lvl="1">
              <a:lnSpc>
                <a:spcPts val="4199"/>
              </a:lnSpc>
              <a:buFont typeface="Arial"/>
              <a:buChar char="•"/>
            </a:pPr>
            <a:r>
              <a:rPr lang="en-US" sz="2999">
                <a:solidFill>
                  <a:srgbClr val="000000"/>
                </a:solidFill>
                <a:latin typeface="Nunito Bold"/>
              </a:rPr>
              <a:t>S</a:t>
            </a:r>
            <a:r>
              <a:rPr lang="en-US" sz="2999">
                <a:solidFill>
                  <a:srgbClr val="000000"/>
                </a:solidFill>
                <a:latin typeface="Nunito Bold"/>
              </a:rPr>
              <a:t>cales the range to [0, 1] or sometimes [-1, 1].</a:t>
            </a:r>
          </a:p>
          <a:p>
            <a:pPr marL="647694" indent="-323847" lvl="1">
              <a:lnSpc>
                <a:spcPts val="4199"/>
              </a:lnSpc>
              <a:buFont typeface="Arial"/>
              <a:buChar char="•"/>
            </a:pPr>
            <a:r>
              <a:rPr lang="en-US" sz="2999">
                <a:solidFill>
                  <a:srgbClr val="000000"/>
                </a:solidFill>
                <a:latin typeface="Nunito Bold"/>
              </a:rPr>
              <a:t>Useful when there are no outliers as it cannot cope up with them. </a:t>
            </a:r>
          </a:p>
        </p:txBody>
      </p:sp>
      <p:grpSp>
        <p:nvGrpSpPr>
          <p:cNvPr name="Group 22" id="22"/>
          <p:cNvGrpSpPr/>
          <p:nvPr/>
        </p:nvGrpSpPr>
        <p:grpSpPr>
          <a:xfrm rot="0">
            <a:off x="4970284" y="5593491"/>
            <a:ext cx="8793564" cy="2844866"/>
            <a:chOff x="0" y="0"/>
            <a:chExt cx="11724752" cy="3793155"/>
          </a:xfrm>
        </p:grpSpPr>
        <p:grpSp>
          <p:nvGrpSpPr>
            <p:cNvPr name="Group 23" id="23"/>
            <p:cNvGrpSpPr/>
            <p:nvPr/>
          </p:nvGrpSpPr>
          <p:grpSpPr>
            <a:xfrm rot="0">
              <a:off x="0" y="0"/>
              <a:ext cx="11724752" cy="3793155"/>
              <a:chOff x="0" y="0"/>
              <a:chExt cx="2316000" cy="749265"/>
            </a:xfrm>
          </p:grpSpPr>
          <p:sp>
            <p:nvSpPr>
              <p:cNvPr name="Freeform 24" id="24"/>
              <p:cNvSpPr/>
              <p:nvPr/>
            </p:nvSpPr>
            <p:spPr>
              <a:xfrm flipH="false" flipV="false" rot="0">
                <a:off x="0" y="0"/>
                <a:ext cx="2316000" cy="749265"/>
              </a:xfrm>
              <a:custGeom>
                <a:avLst/>
                <a:gdLst/>
                <a:ahLst/>
                <a:cxnLst/>
                <a:rect r="r" b="b" t="t" l="l"/>
                <a:pathLst>
                  <a:path h="749265" w="2316000">
                    <a:moveTo>
                      <a:pt x="0" y="0"/>
                    </a:moveTo>
                    <a:lnTo>
                      <a:pt x="2316000" y="0"/>
                    </a:lnTo>
                    <a:lnTo>
                      <a:pt x="2316000" y="749265"/>
                    </a:lnTo>
                    <a:lnTo>
                      <a:pt x="0" y="749265"/>
                    </a:lnTo>
                    <a:close/>
                  </a:path>
                </a:pathLst>
              </a:custGeom>
              <a:solidFill>
                <a:srgbClr val="F1F2F2"/>
              </a:solidFill>
            </p:spPr>
          </p:sp>
          <p:sp>
            <p:nvSpPr>
              <p:cNvPr name="TextBox 25" id="25"/>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26" id="26"/>
            <p:cNvSpPr txBox="true"/>
            <p:nvPr/>
          </p:nvSpPr>
          <p:spPr>
            <a:xfrm rot="0">
              <a:off x="1105495" y="1503938"/>
              <a:ext cx="9714905" cy="2041526"/>
            </a:xfrm>
            <a:prstGeom prst="rect">
              <a:avLst/>
            </a:prstGeom>
          </p:spPr>
          <p:txBody>
            <a:bodyPr anchor="t" rtlCol="false" tIns="0" lIns="0" bIns="0" rIns="0">
              <a:spAutoFit/>
            </a:bodyPr>
            <a:lstStyle/>
            <a:p>
              <a:pPr marL="647694" indent="-323847" lvl="1">
                <a:lnSpc>
                  <a:spcPts val="4199"/>
                </a:lnSpc>
                <a:buFont typeface="Arial"/>
                <a:buChar char="•"/>
              </a:pPr>
              <a:r>
                <a:rPr lang="en-US" sz="2999">
                  <a:solidFill>
                    <a:srgbClr val="000000"/>
                  </a:solidFill>
                  <a:latin typeface="Nunito Bold"/>
                </a:rPr>
                <a:t>Neural Networks (Inputs)</a:t>
              </a:r>
            </a:p>
            <a:p>
              <a:pPr marL="647694" indent="-323847" lvl="1">
                <a:lnSpc>
                  <a:spcPts val="4199"/>
                </a:lnSpc>
                <a:buFont typeface="Arial"/>
                <a:buChar char="•"/>
              </a:pPr>
              <a:r>
                <a:rPr lang="en-US" sz="2999">
                  <a:solidFill>
                    <a:srgbClr val="000000"/>
                  </a:solidFill>
                  <a:latin typeface="Nunito Bold"/>
                </a:rPr>
                <a:t>Image Processing (Pixel brightness)</a:t>
              </a:r>
            </a:p>
            <a:p>
              <a:pPr marL="647694" indent="-323847" lvl="1">
                <a:lnSpc>
                  <a:spcPts val="4199"/>
                </a:lnSpc>
                <a:buFont typeface="Arial"/>
                <a:buChar char="•"/>
              </a:pPr>
              <a:r>
                <a:rPr lang="en-US" sz="2999">
                  <a:solidFill>
                    <a:srgbClr val="000000"/>
                  </a:solidFill>
                  <a:latin typeface="Nunito Bold"/>
                </a:rPr>
                <a:t>Algoriths with bounded inputs</a:t>
              </a:r>
            </a:p>
          </p:txBody>
        </p:sp>
        <p:sp>
          <p:nvSpPr>
            <p:cNvPr name="TextBox 27" id="27"/>
            <p:cNvSpPr txBox="true"/>
            <p:nvPr/>
          </p:nvSpPr>
          <p:spPr>
            <a:xfrm rot="0">
              <a:off x="446149" y="553551"/>
              <a:ext cx="10374251" cy="644526"/>
            </a:xfrm>
            <a:prstGeom prst="rect">
              <a:avLst/>
            </a:prstGeom>
          </p:spPr>
          <p:txBody>
            <a:bodyPr anchor="t" rtlCol="false" tIns="0" lIns="0" bIns="0" rIns="0">
              <a:spAutoFit/>
            </a:bodyPr>
            <a:lstStyle/>
            <a:p>
              <a:pPr>
                <a:lnSpc>
                  <a:spcPts val="4199"/>
                </a:lnSpc>
              </a:pPr>
              <a:r>
                <a:rPr lang="en-US" sz="2999">
                  <a:solidFill>
                    <a:srgbClr val="000000"/>
                  </a:solidFill>
                  <a:latin typeface="Nunito Bold"/>
                </a:rPr>
                <a:t>Example Applications:</a:t>
              </a:r>
            </a:p>
          </p:txBody>
        </p:sp>
      </p:gr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13763847" y="1461873"/>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912623" y="6491381"/>
            <a:ext cx="4927677" cy="1532060"/>
          </a:xfrm>
          <a:custGeom>
            <a:avLst/>
            <a:gdLst/>
            <a:ahLst/>
            <a:cxnLst/>
            <a:rect r="r" b="b" t="t" l="l"/>
            <a:pathLst>
              <a:path h="1532060" w="4927677">
                <a:moveTo>
                  <a:pt x="0" y="0"/>
                </a:moveTo>
                <a:lnTo>
                  <a:pt x="4927676" y="0"/>
                </a:lnTo>
                <a:lnTo>
                  <a:pt x="4927676" y="1532059"/>
                </a:lnTo>
                <a:lnTo>
                  <a:pt x="0" y="15320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028700" y="3033811"/>
            <a:ext cx="16085826" cy="1818734"/>
            <a:chOff x="0" y="0"/>
            <a:chExt cx="4236596" cy="479008"/>
          </a:xfrm>
        </p:grpSpPr>
        <p:sp>
          <p:nvSpPr>
            <p:cNvPr name="Freeform 8" id="8"/>
            <p:cNvSpPr/>
            <p:nvPr/>
          </p:nvSpPr>
          <p:spPr>
            <a:xfrm flipH="false" flipV="false" rot="0">
              <a:off x="0" y="0"/>
              <a:ext cx="4236596" cy="479008"/>
            </a:xfrm>
            <a:custGeom>
              <a:avLst/>
              <a:gdLst/>
              <a:ahLst/>
              <a:cxnLst/>
              <a:rect r="r" b="b" t="t" l="l"/>
              <a:pathLst>
                <a:path h="479008" w="4236596">
                  <a:moveTo>
                    <a:pt x="0" y="0"/>
                  </a:moveTo>
                  <a:lnTo>
                    <a:pt x="4236596" y="0"/>
                  </a:lnTo>
                  <a:lnTo>
                    <a:pt x="4236596" y="479008"/>
                  </a:lnTo>
                  <a:lnTo>
                    <a:pt x="0" y="479008"/>
                  </a:lnTo>
                  <a:close/>
                </a:path>
              </a:pathLst>
            </a:custGeom>
            <a:solidFill>
              <a:srgbClr val="F1F2F2"/>
            </a:solidFill>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1028700" y="834061"/>
            <a:ext cx="8115300" cy="1892154"/>
            <a:chOff x="0" y="0"/>
            <a:chExt cx="2137363" cy="498345"/>
          </a:xfrm>
        </p:grpSpPr>
        <p:sp>
          <p:nvSpPr>
            <p:cNvPr name="Freeform 11" id="11"/>
            <p:cNvSpPr/>
            <p:nvPr/>
          </p:nvSpPr>
          <p:spPr>
            <a:xfrm flipH="false" flipV="false" rot="0">
              <a:off x="0" y="0"/>
              <a:ext cx="2137363" cy="498345"/>
            </a:xfrm>
            <a:custGeom>
              <a:avLst/>
              <a:gdLst/>
              <a:ahLst/>
              <a:cxnLst/>
              <a:rect r="r" b="b" t="t" l="l"/>
              <a:pathLst>
                <a:path h="498345" w="2137363">
                  <a:moveTo>
                    <a:pt x="0" y="0"/>
                  </a:moveTo>
                  <a:lnTo>
                    <a:pt x="2137363" y="0"/>
                  </a:lnTo>
                  <a:lnTo>
                    <a:pt x="2137363" y="498345"/>
                  </a:lnTo>
                  <a:lnTo>
                    <a:pt x="0" y="498345"/>
                  </a:lnTo>
                  <a:close/>
                </a:path>
              </a:pathLst>
            </a:custGeom>
            <a:solidFill>
              <a:srgbClr val="DDDEDE"/>
            </a:solidFill>
            <a:ln w="38100">
              <a:solidFill>
                <a:srgbClr val="F1F2F2"/>
              </a:solidFill>
            </a:ln>
          </p:spPr>
        </p:sp>
        <p:sp>
          <p:nvSpPr>
            <p:cNvPr name="TextBox 12" id="12"/>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576611" y="8801100"/>
            <a:ext cx="19974273" cy="1861295"/>
            <a:chOff x="0" y="0"/>
            <a:chExt cx="5260714" cy="490218"/>
          </a:xfrm>
        </p:grpSpPr>
        <p:sp>
          <p:nvSpPr>
            <p:cNvPr name="Freeform 14" id="14"/>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5" id="15"/>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5372952" y="5142452"/>
            <a:ext cx="7542097" cy="3368741"/>
            <a:chOff x="0" y="0"/>
            <a:chExt cx="10056129" cy="4491655"/>
          </a:xfrm>
        </p:grpSpPr>
        <p:grpSp>
          <p:nvGrpSpPr>
            <p:cNvPr name="Group 17" id="17"/>
            <p:cNvGrpSpPr/>
            <p:nvPr/>
          </p:nvGrpSpPr>
          <p:grpSpPr>
            <a:xfrm rot="0">
              <a:off x="0" y="0"/>
              <a:ext cx="10056129" cy="4491655"/>
              <a:chOff x="0" y="0"/>
              <a:chExt cx="1986396" cy="887240"/>
            </a:xfrm>
          </p:grpSpPr>
          <p:sp>
            <p:nvSpPr>
              <p:cNvPr name="Freeform 18" id="18"/>
              <p:cNvSpPr/>
              <p:nvPr/>
            </p:nvSpPr>
            <p:spPr>
              <a:xfrm flipH="false" flipV="false" rot="0">
                <a:off x="0" y="0"/>
                <a:ext cx="1986396" cy="887241"/>
              </a:xfrm>
              <a:custGeom>
                <a:avLst/>
                <a:gdLst/>
                <a:ahLst/>
                <a:cxnLst/>
                <a:rect r="r" b="b" t="t" l="l"/>
                <a:pathLst>
                  <a:path h="887241" w="1986396">
                    <a:moveTo>
                      <a:pt x="0" y="0"/>
                    </a:moveTo>
                    <a:lnTo>
                      <a:pt x="1986396" y="0"/>
                    </a:lnTo>
                    <a:lnTo>
                      <a:pt x="1986396" y="887241"/>
                    </a:lnTo>
                    <a:lnTo>
                      <a:pt x="0" y="887241"/>
                    </a:lnTo>
                    <a:close/>
                  </a:path>
                </a:pathLst>
              </a:custGeom>
              <a:solidFill>
                <a:srgbClr val="F1F2F2"/>
              </a:solidFill>
            </p:spPr>
          </p:sp>
          <p:sp>
            <p:nvSpPr>
              <p:cNvPr name="TextBox 19" id="19"/>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948165" y="1503938"/>
              <a:ext cx="8332316" cy="2740026"/>
            </a:xfrm>
            <a:prstGeom prst="rect">
              <a:avLst/>
            </a:prstGeom>
          </p:spPr>
          <p:txBody>
            <a:bodyPr anchor="t" rtlCol="false" tIns="0" lIns="0" bIns="0" rIns="0">
              <a:spAutoFit/>
            </a:bodyPr>
            <a:lstStyle/>
            <a:p>
              <a:pPr marL="647694" indent="-323847" lvl="1">
                <a:lnSpc>
                  <a:spcPts val="4199"/>
                </a:lnSpc>
                <a:buFont typeface="Arial"/>
                <a:buChar char="•"/>
              </a:pPr>
              <a:r>
                <a:rPr lang="en-US" sz="2999">
                  <a:solidFill>
                    <a:srgbClr val="000000"/>
                  </a:solidFill>
                  <a:latin typeface="Nunito Bold"/>
                </a:rPr>
                <a:t>Resistent to outliers</a:t>
              </a:r>
            </a:p>
            <a:p>
              <a:pPr marL="647694" indent="-323847" lvl="1">
                <a:lnSpc>
                  <a:spcPts val="4199"/>
                </a:lnSpc>
                <a:buFont typeface="Arial"/>
                <a:buChar char="•"/>
              </a:pPr>
              <a:r>
                <a:rPr lang="en-US" sz="2999">
                  <a:solidFill>
                    <a:srgbClr val="000000"/>
                  </a:solidFill>
                  <a:latin typeface="Nunito Bold"/>
                </a:rPr>
                <a:t>Preserves facts integrity</a:t>
              </a:r>
            </a:p>
            <a:p>
              <a:pPr marL="647694" indent="-323847" lvl="1">
                <a:lnSpc>
                  <a:spcPts val="4199"/>
                </a:lnSpc>
                <a:buFont typeface="Arial"/>
                <a:buChar char="•"/>
              </a:pPr>
              <a:r>
                <a:rPr lang="en-US" sz="2999">
                  <a:solidFill>
                    <a:srgbClr val="000000"/>
                  </a:solidFill>
                  <a:latin typeface="Nunito Bold"/>
                </a:rPr>
                <a:t>Robust to outliers</a:t>
              </a:r>
            </a:p>
            <a:p>
              <a:pPr marL="647694" indent="-323847" lvl="1">
                <a:lnSpc>
                  <a:spcPts val="4199"/>
                </a:lnSpc>
                <a:buFont typeface="Arial"/>
                <a:buChar char="•"/>
              </a:pPr>
              <a:r>
                <a:rPr lang="en-US" sz="2999">
                  <a:solidFill>
                    <a:srgbClr val="000000"/>
                  </a:solidFill>
                  <a:latin typeface="Nunito Bold"/>
                </a:rPr>
                <a:t>Handles skewed data</a:t>
              </a:r>
            </a:p>
          </p:txBody>
        </p:sp>
        <p:sp>
          <p:nvSpPr>
            <p:cNvPr name="TextBox 21" id="21"/>
            <p:cNvSpPr txBox="true"/>
            <p:nvPr/>
          </p:nvSpPr>
          <p:spPr>
            <a:xfrm rot="0">
              <a:off x="382655" y="553551"/>
              <a:ext cx="8897826" cy="644526"/>
            </a:xfrm>
            <a:prstGeom prst="rect">
              <a:avLst/>
            </a:prstGeom>
          </p:spPr>
          <p:txBody>
            <a:bodyPr anchor="t" rtlCol="false" tIns="0" lIns="0" bIns="0" rIns="0">
              <a:spAutoFit/>
            </a:bodyPr>
            <a:lstStyle/>
            <a:p>
              <a:pPr>
                <a:lnSpc>
                  <a:spcPts val="4199"/>
                </a:lnSpc>
              </a:pPr>
              <a:r>
                <a:rPr lang="en-US" sz="2999">
                  <a:solidFill>
                    <a:srgbClr val="000000"/>
                  </a:solidFill>
                  <a:latin typeface="Nunito Bold"/>
                </a:rPr>
                <a:t>Benefits:</a:t>
              </a:r>
            </a:p>
          </p:txBody>
        </p:sp>
      </p:grpSp>
      <p:sp>
        <p:nvSpPr>
          <p:cNvPr name="Freeform 22" id="22"/>
          <p:cNvSpPr/>
          <p:nvPr/>
        </p:nvSpPr>
        <p:spPr>
          <a:xfrm flipH="false" flipV="false" rot="0">
            <a:off x="11837924" y="788218"/>
            <a:ext cx="5421376" cy="1937996"/>
          </a:xfrm>
          <a:custGeom>
            <a:avLst/>
            <a:gdLst/>
            <a:ahLst/>
            <a:cxnLst/>
            <a:rect r="r" b="b" t="t" l="l"/>
            <a:pathLst>
              <a:path h="1937996" w="5421376">
                <a:moveTo>
                  <a:pt x="0" y="0"/>
                </a:moveTo>
                <a:lnTo>
                  <a:pt x="5421376" y="0"/>
                </a:lnTo>
                <a:lnTo>
                  <a:pt x="5421376" y="1937996"/>
                </a:lnTo>
                <a:lnTo>
                  <a:pt x="0" y="1937996"/>
                </a:lnTo>
                <a:lnTo>
                  <a:pt x="0" y="0"/>
                </a:lnTo>
                <a:close/>
              </a:path>
            </a:pathLst>
          </a:custGeom>
          <a:blipFill>
            <a:blip r:embed="rId6"/>
            <a:stretch>
              <a:fillRect l="0" t="0" r="0" b="-11061"/>
            </a:stretch>
          </a:blipFill>
        </p:spPr>
      </p:sp>
      <p:sp>
        <p:nvSpPr>
          <p:cNvPr name="TextBox 23" id="23"/>
          <p:cNvSpPr txBox="true"/>
          <p:nvPr/>
        </p:nvSpPr>
        <p:spPr>
          <a:xfrm rot="0">
            <a:off x="1065680" y="1155334"/>
            <a:ext cx="7809206"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ROBUST SCALING</a:t>
            </a:r>
          </a:p>
        </p:txBody>
      </p:sp>
      <p:sp>
        <p:nvSpPr>
          <p:cNvPr name="TextBox 24" id="24"/>
          <p:cNvSpPr txBox="true"/>
          <p:nvPr/>
        </p:nvSpPr>
        <p:spPr>
          <a:xfrm rot="0">
            <a:off x="1028700" y="9226923"/>
            <a:ext cx="5972707" cy="514350"/>
          </a:xfrm>
          <a:prstGeom prst="rect">
            <a:avLst/>
          </a:prstGeom>
        </p:spPr>
        <p:txBody>
          <a:bodyPr anchor="t" rtlCol="false" tIns="0" lIns="0" bIns="0" rIns="0">
            <a:spAutoFit/>
          </a:bodyPr>
          <a:lstStyle/>
          <a:p>
            <a:pPr>
              <a:lnSpc>
                <a:spcPts val="4200"/>
              </a:lnSpc>
            </a:pPr>
            <a:r>
              <a:rPr lang="en-US" sz="3000">
                <a:solidFill>
                  <a:srgbClr val="000000"/>
                </a:solidFill>
                <a:latin typeface="Nunito"/>
              </a:rPr>
              <a:t>CS 4103 | Intelligent Systems</a:t>
            </a:r>
          </a:p>
        </p:txBody>
      </p:sp>
      <p:sp>
        <p:nvSpPr>
          <p:cNvPr name="TextBox 25" id="25"/>
          <p:cNvSpPr txBox="true"/>
          <p:nvPr/>
        </p:nvSpPr>
        <p:spPr>
          <a:xfrm rot="0">
            <a:off x="12777754" y="9226923"/>
            <a:ext cx="4481546" cy="514313"/>
          </a:xfrm>
          <a:prstGeom prst="rect">
            <a:avLst/>
          </a:prstGeom>
        </p:spPr>
        <p:txBody>
          <a:bodyPr anchor="t" rtlCol="false" tIns="0" lIns="0" bIns="0" rIns="0">
            <a:spAutoFit/>
          </a:bodyPr>
          <a:lstStyle/>
          <a:p>
            <a:pPr algn="r">
              <a:lnSpc>
                <a:spcPts val="4200"/>
              </a:lnSpc>
            </a:pPr>
            <a:r>
              <a:rPr lang="en-US" sz="3000">
                <a:solidFill>
                  <a:srgbClr val="000000"/>
                </a:solidFill>
                <a:latin typeface="Nunito"/>
              </a:rPr>
              <a:t>September 6, 2023</a:t>
            </a:r>
          </a:p>
        </p:txBody>
      </p:sp>
      <p:sp>
        <p:nvSpPr>
          <p:cNvPr name="TextBox 26" id="26"/>
          <p:cNvSpPr txBox="true"/>
          <p:nvPr/>
        </p:nvSpPr>
        <p:spPr>
          <a:xfrm rot="0">
            <a:off x="1857821" y="3513527"/>
            <a:ext cx="12954355" cy="1019176"/>
          </a:xfrm>
          <a:prstGeom prst="rect">
            <a:avLst/>
          </a:prstGeom>
        </p:spPr>
        <p:txBody>
          <a:bodyPr anchor="t" rtlCol="false" tIns="0" lIns="0" bIns="0" rIns="0">
            <a:spAutoFit/>
          </a:bodyPr>
          <a:lstStyle/>
          <a:p>
            <a:pPr marL="647694" indent="-323847" lvl="1">
              <a:lnSpc>
                <a:spcPts val="4199"/>
              </a:lnSpc>
              <a:buFont typeface="Arial"/>
              <a:buChar char="•"/>
            </a:pPr>
            <a:r>
              <a:rPr lang="en-US" sz="2999">
                <a:solidFill>
                  <a:srgbClr val="000000"/>
                </a:solidFill>
                <a:latin typeface="Nunito Bold"/>
              </a:rPr>
              <a:t>Utilizes median and interquartile range to scale the data (Q3-Q1)</a:t>
            </a:r>
          </a:p>
          <a:p>
            <a:pPr marL="647694" indent="-323847" lvl="1">
              <a:lnSpc>
                <a:spcPts val="4199"/>
              </a:lnSpc>
              <a:buFont typeface="Arial"/>
              <a:buChar char="•"/>
            </a:pPr>
            <a:r>
              <a:rPr lang="en-US" sz="2999">
                <a:solidFill>
                  <a:srgbClr val="000000"/>
                </a:solidFill>
                <a:latin typeface="Nunito Bold"/>
              </a:rPr>
              <a:t>Improved normalization method on data with several outliers.</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4543721" y="3240119"/>
            <a:ext cx="9200557" cy="2945293"/>
            <a:chOff x="0" y="0"/>
            <a:chExt cx="2423192" cy="775715"/>
          </a:xfrm>
        </p:grpSpPr>
        <p:sp>
          <p:nvSpPr>
            <p:cNvPr name="Freeform 6" id="6"/>
            <p:cNvSpPr/>
            <p:nvPr/>
          </p:nvSpPr>
          <p:spPr>
            <a:xfrm flipH="false" flipV="false" rot="0">
              <a:off x="0" y="0"/>
              <a:ext cx="2423192" cy="775715"/>
            </a:xfrm>
            <a:custGeom>
              <a:avLst/>
              <a:gdLst/>
              <a:ahLst/>
              <a:cxnLst/>
              <a:rect r="r" b="b" t="t" l="l"/>
              <a:pathLst>
                <a:path h="775715" w="2423192">
                  <a:moveTo>
                    <a:pt x="0" y="0"/>
                  </a:moveTo>
                  <a:lnTo>
                    <a:pt x="2423192" y="0"/>
                  </a:lnTo>
                  <a:lnTo>
                    <a:pt x="2423192" y="775715"/>
                  </a:lnTo>
                  <a:lnTo>
                    <a:pt x="0" y="775715"/>
                  </a:lnTo>
                  <a:close/>
                </a:path>
              </a:pathLst>
            </a:custGeom>
            <a:solidFill>
              <a:srgbClr val="DDDEDE"/>
            </a:solidFill>
            <a:ln w="38100">
              <a:solidFill>
                <a:srgbClr val="F1F2F2"/>
              </a:solidFill>
            </a:ln>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76611" y="8801100"/>
            <a:ext cx="19974273" cy="1861295"/>
            <a:chOff x="0" y="0"/>
            <a:chExt cx="5260714" cy="490218"/>
          </a:xfrm>
        </p:grpSpPr>
        <p:sp>
          <p:nvSpPr>
            <p:cNvPr name="Freeform 9" id="9"/>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3" id="13"/>
          <p:cNvSpPr txBox="true"/>
          <p:nvPr/>
        </p:nvSpPr>
        <p:spPr>
          <a:xfrm rot="0">
            <a:off x="4543721" y="3432413"/>
            <a:ext cx="9200557" cy="2386552"/>
          </a:xfrm>
          <a:prstGeom prst="rect">
            <a:avLst/>
          </a:prstGeom>
        </p:spPr>
        <p:txBody>
          <a:bodyPr anchor="t" rtlCol="false" tIns="0" lIns="0" bIns="0" rIns="0">
            <a:spAutoFit/>
          </a:bodyPr>
          <a:lstStyle/>
          <a:p>
            <a:pPr algn="ctr">
              <a:lnSpc>
                <a:spcPts val="9670"/>
              </a:lnSpc>
            </a:pPr>
            <a:r>
              <a:rPr lang="en-US" sz="6907">
                <a:solidFill>
                  <a:srgbClr val="000000"/>
                </a:solidFill>
                <a:latin typeface="Fredoka One Bold"/>
              </a:rPr>
              <a:t>Normalize or standardize?</a:t>
            </a:r>
          </a:p>
        </p:txBody>
      </p:sp>
      <p:sp>
        <p:nvSpPr>
          <p:cNvPr name="TextBox 14" id="14"/>
          <p:cNvSpPr txBox="true"/>
          <p:nvPr/>
        </p:nvSpPr>
        <p:spPr>
          <a:xfrm rot="0">
            <a:off x="1028700" y="9226923"/>
            <a:ext cx="5972707" cy="514350"/>
          </a:xfrm>
          <a:prstGeom prst="rect">
            <a:avLst/>
          </a:prstGeom>
        </p:spPr>
        <p:txBody>
          <a:bodyPr anchor="t" rtlCol="false" tIns="0" lIns="0" bIns="0" rIns="0">
            <a:spAutoFit/>
          </a:bodyPr>
          <a:lstStyle/>
          <a:p>
            <a:pPr>
              <a:lnSpc>
                <a:spcPts val="4200"/>
              </a:lnSpc>
            </a:pPr>
            <a:r>
              <a:rPr lang="en-US" sz="3000">
                <a:solidFill>
                  <a:srgbClr val="000000"/>
                </a:solidFill>
                <a:latin typeface="Nunito"/>
              </a:rPr>
              <a:t>CS 4103 | Intelligent Systems</a:t>
            </a:r>
          </a:p>
        </p:txBody>
      </p:sp>
      <p:sp>
        <p:nvSpPr>
          <p:cNvPr name="TextBox 15" id="15"/>
          <p:cNvSpPr txBox="true"/>
          <p:nvPr/>
        </p:nvSpPr>
        <p:spPr>
          <a:xfrm rot="0">
            <a:off x="12777754" y="9226923"/>
            <a:ext cx="4481546" cy="514313"/>
          </a:xfrm>
          <a:prstGeom prst="rect">
            <a:avLst/>
          </a:prstGeom>
        </p:spPr>
        <p:txBody>
          <a:bodyPr anchor="t" rtlCol="false" tIns="0" lIns="0" bIns="0" rIns="0">
            <a:spAutoFit/>
          </a:bodyPr>
          <a:lstStyle/>
          <a:p>
            <a:pPr algn="r">
              <a:lnSpc>
                <a:spcPts val="4200"/>
              </a:lnSpc>
            </a:pPr>
            <a:r>
              <a:rPr lang="en-US" sz="3000">
                <a:solidFill>
                  <a:srgbClr val="000000"/>
                </a:solidFill>
                <a:latin typeface="Nunito"/>
              </a:rPr>
              <a:t>September 6, 2023</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76611" y="8801100"/>
            <a:ext cx="19974273" cy="1861295"/>
            <a:chOff x="0" y="0"/>
            <a:chExt cx="5260714" cy="490218"/>
          </a:xfrm>
        </p:grpSpPr>
        <p:sp>
          <p:nvSpPr>
            <p:cNvPr name="Freeform 6" id="6"/>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1536545">
            <a:off x="16487867" y="-6185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9" id="9"/>
          <p:cNvGrpSpPr/>
          <p:nvPr/>
        </p:nvGrpSpPr>
        <p:grpSpPr>
          <a:xfrm rot="0">
            <a:off x="3133380" y="1920304"/>
            <a:ext cx="4256565" cy="751337"/>
            <a:chOff x="0" y="0"/>
            <a:chExt cx="5675419" cy="1001782"/>
          </a:xfrm>
        </p:grpSpPr>
        <p:grpSp>
          <p:nvGrpSpPr>
            <p:cNvPr name="Group 10" id="10"/>
            <p:cNvGrpSpPr/>
            <p:nvPr/>
          </p:nvGrpSpPr>
          <p:grpSpPr>
            <a:xfrm rot="0">
              <a:off x="0" y="0"/>
              <a:ext cx="5675419" cy="1001782"/>
              <a:chOff x="0" y="0"/>
              <a:chExt cx="1121070" cy="197883"/>
            </a:xfrm>
          </p:grpSpPr>
          <p:sp>
            <p:nvSpPr>
              <p:cNvPr name="Freeform 11" id="11"/>
              <p:cNvSpPr/>
              <p:nvPr/>
            </p:nvSpPr>
            <p:spPr>
              <a:xfrm flipH="false" flipV="false" rot="0">
                <a:off x="0" y="0"/>
                <a:ext cx="1121071" cy="197883"/>
              </a:xfrm>
              <a:custGeom>
                <a:avLst/>
                <a:gdLst/>
                <a:ahLst/>
                <a:cxnLst/>
                <a:rect r="r" b="b" t="t" l="l"/>
                <a:pathLst>
                  <a:path h="197883" w="1121071">
                    <a:moveTo>
                      <a:pt x="0" y="0"/>
                    </a:moveTo>
                    <a:lnTo>
                      <a:pt x="1121071" y="0"/>
                    </a:lnTo>
                    <a:lnTo>
                      <a:pt x="1121071" y="197883"/>
                    </a:lnTo>
                    <a:lnTo>
                      <a:pt x="0" y="197883"/>
                    </a:lnTo>
                    <a:close/>
                  </a:path>
                </a:pathLst>
              </a:custGeom>
              <a:solidFill>
                <a:srgbClr val="F1F2F2"/>
              </a:solidFill>
            </p:spPr>
          </p:sp>
          <p:sp>
            <p:nvSpPr>
              <p:cNvPr name="TextBox 12" id="12"/>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404263" y="90258"/>
              <a:ext cx="4866892" cy="764117"/>
            </a:xfrm>
            <a:prstGeom prst="rect">
              <a:avLst/>
            </a:prstGeom>
          </p:spPr>
          <p:txBody>
            <a:bodyPr anchor="t" rtlCol="false" tIns="0" lIns="0" bIns="0" rIns="0">
              <a:spAutoFit/>
            </a:bodyPr>
            <a:lstStyle/>
            <a:p>
              <a:pPr algn="ctr">
                <a:lnSpc>
                  <a:spcPts val="4899"/>
                </a:lnSpc>
              </a:pPr>
              <a:r>
                <a:rPr lang="en-US" sz="3499">
                  <a:solidFill>
                    <a:srgbClr val="000000"/>
                  </a:solidFill>
                  <a:latin typeface="Nunito Bold"/>
                </a:rPr>
                <a:t>1. Exam Scores</a:t>
              </a:r>
            </a:p>
          </p:txBody>
        </p:sp>
      </p:grpSp>
      <p:sp>
        <p:nvSpPr>
          <p:cNvPr name="Freeform 14" id="14"/>
          <p:cNvSpPr/>
          <p:nvPr/>
        </p:nvSpPr>
        <p:spPr>
          <a:xfrm flipH="true" flipV="false" rot="9999176">
            <a:off x="-1316676" y="171656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1028700" y="9226923"/>
            <a:ext cx="5972707" cy="514350"/>
          </a:xfrm>
          <a:prstGeom prst="rect">
            <a:avLst/>
          </a:prstGeom>
        </p:spPr>
        <p:txBody>
          <a:bodyPr anchor="t" rtlCol="false" tIns="0" lIns="0" bIns="0" rIns="0">
            <a:spAutoFit/>
          </a:bodyPr>
          <a:lstStyle/>
          <a:p>
            <a:pPr>
              <a:lnSpc>
                <a:spcPts val="4200"/>
              </a:lnSpc>
            </a:pPr>
            <a:r>
              <a:rPr lang="en-US" sz="3000">
                <a:solidFill>
                  <a:srgbClr val="000000"/>
                </a:solidFill>
                <a:latin typeface="Nunito"/>
              </a:rPr>
              <a:t>CS 4103 | Intelligent Systems</a:t>
            </a:r>
          </a:p>
        </p:txBody>
      </p:sp>
      <p:sp>
        <p:nvSpPr>
          <p:cNvPr name="TextBox 16" id="16"/>
          <p:cNvSpPr txBox="true"/>
          <p:nvPr/>
        </p:nvSpPr>
        <p:spPr>
          <a:xfrm rot="0">
            <a:off x="12777754" y="9226923"/>
            <a:ext cx="4481546" cy="514313"/>
          </a:xfrm>
          <a:prstGeom prst="rect">
            <a:avLst/>
          </a:prstGeom>
        </p:spPr>
        <p:txBody>
          <a:bodyPr anchor="t" rtlCol="false" tIns="0" lIns="0" bIns="0" rIns="0">
            <a:spAutoFit/>
          </a:bodyPr>
          <a:lstStyle/>
          <a:p>
            <a:pPr algn="r">
              <a:lnSpc>
                <a:spcPts val="4200"/>
              </a:lnSpc>
            </a:pPr>
            <a:r>
              <a:rPr lang="en-US" sz="3000">
                <a:solidFill>
                  <a:srgbClr val="000000"/>
                </a:solidFill>
                <a:latin typeface="Nunito"/>
              </a:rPr>
              <a:t>September 6, 2023</a:t>
            </a:r>
          </a:p>
        </p:txBody>
      </p:sp>
      <p:grpSp>
        <p:nvGrpSpPr>
          <p:cNvPr name="Group 17" id="17"/>
          <p:cNvGrpSpPr/>
          <p:nvPr/>
        </p:nvGrpSpPr>
        <p:grpSpPr>
          <a:xfrm rot="0">
            <a:off x="1751214" y="2957390"/>
            <a:ext cx="7044967" cy="751337"/>
            <a:chOff x="0" y="0"/>
            <a:chExt cx="9393290" cy="1001782"/>
          </a:xfrm>
        </p:grpSpPr>
        <p:grpSp>
          <p:nvGrpSpPr>
            <p:cNvPr name="Group 18" id="18"/>
            <p:cNvGrpSpPr/>
            <p:nvPr/>
          </p:nvGrpSpPr>
          <p:grpSpPr>
            <a:xfrm rot="0">
              <a:off x="0" y="0"/>
              <a:ext cx="9393290" cy="1001782"/>
              <a:chOff x="0" y="0"/>
              <a:chExt cx="1855465" cy="197883"/>
            </a:xfrm>
          </p:grpSpPr>
          <p:sp>
            <p:nvSpPr>
              <p:cNvPr name="Freeform 19" id="19"/>
              <p:cNvSpPr/>
              <p:nvPr/>
            </p:nvSpPr>
            <p:spPr>
              <a:xfrm flipH="false" flipV="false" rot="0">
                <a:off x="0" y="0"/>
                <a:ext cx="1855465" cy="197883"/>
              </a:xfrm>
              <a:custGeom>
                <a:avLst/>
                <a:gdLst/>
                <a:ahLst/>
                <a:cxnLst/>
                <a:rect r="r" b="b" t="t" l="l"/>
                <a:pathLst>
                  <a:path h="197883" w="1855465">
                    <a:moveTo>
                      <a:pt x="0" y="0"/>
                    </a:moveTo>
                    <a:lnTo>
                      <a:pt x="1855465" y="0"/>
                    </a:lnTo>
                    <a:lnTo>
                      <a:pt x="1855465" y="197883"/>
                    </a:lnTo>
                    <a:lnTo>
                      <a:pt x="0" y="197883"/>
                    </a:lnTo>
                    <a:close/>
                  </a:path>
                </a:pathLst>
              </a:custGeom>
              <a:solidFill>
                <a:srgbClr val="F1F2F2"/>
              </a:solidFill>
            </p:spPr>
          </p:sp>
          <p:sp>
            <p:nvSpPr>
              <p:cNvPr name="TextBox 20" id="2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21" id="21"/>
            <p:cNvSpPr txBox="true"/>
            <p:nvPr/>
          </p:nvSpPr>
          <p:spPr>
            <a:xfrm rot="0">
              <a:off x="669090" y="90258"/>
              <a:ext cx="8055110" cy="764117"/>
            </a:xfrm>
            <a:prstGeom prst="rect">
              <a:avLst/>
            </a:prstGeom>
          </p:spPr>
          <p:txBody>
            <a:bodyPr anchor="t" rtlCol="false" tIns="0" lIns="0" bIns="0" rIns="0">
              <a:spAutoFit/>
            </a:bodyPr>
            <a:lstStyle/>
            <a:p>
              <a:pPr algn="ctr">
                <a:lnSpc>
                  <a:spcPts val="4899"/>
                </a:lnSpc>
              </a:pPr>
              <a:r>
                <a:rPr lang="en-US" sz="3499">
                  <a:solidFill>
                    <a:srgbClr val="000000"/>
                  </a:solidFill>
                  <a:latin typeface="Nunito Bold"/>
                </a:rPr>
                <a:t>2. Temperature Readings</a:t>
              </a:r>
            </a:p>
          </p:txBody>
        </p:sp>
      </p:grpSp>
      <p:grpSp>
        <p:nvGrpSpPr>
          <p:cNvPr name="Group 22" id="22"/>
          <p:cNvGrpSpPr/>
          <p:nvPr/>
        </p:nvGrpSpPr>
        <p:grpSpPr>
          <a:xfrm rot="0">
            <a:off x="2648600" y="3994477"/>
            <a:ext cx="5250193" cy="751337"/>
            <a:chOff x="0" y="0"/>
            <a:chExt cx="7000258" cy="1001782"/>
          </a:xfrm>
        </p:grpSpPr>
        <p:grpSp>
          <p:nvGrpSpPr>
            <p:cNvPr name="Group 23" id="23"/>
            <p:cNvGrpSpPr/>
            <p:nvPr/>
          </p:nvGrpSpPr>
          <p:grpSpPr>
            <a:xfrm rot="0">
              <a:off x="0" y="0"/>
              <a:ext cx="7000258" cy="1001782"/>
              <a:chOff x="0" y="0"/>
              <a:chExt cx="1382767" cy="197883"/>
            </a:xfrm>
          </p:grpSpPr>
          <p:sp>
            <p:nvSpPr>
              <p:cNvPr name="Freeform 24" id="24"/>
              <p:cNvSpPr/>
              <p:nvPr/>
            </p:nvSpPr>
            <p:spPr>
              <a:xfrm flipH="false" flipV="false" rot="0">
                <a:off x="0" y="0"/>
                <a:ext cx="1382767" cy="197883"/>
              </a:xfrm>
              <a:custGeom>
                <a:avLst/>
                <a:gdLst/>
                <a:ahLst/>
                <a:cxnLst/>
                <a:rect r="r" b="b" t="t" l="l"/>
                <a:pathLst>
                  <a:path h="197883" w="1382767">
                    <a:moveTo>
                      <a:pt x="0" y="0"/>
                    </a:moveTo>
                    <a:lnTo>
                      <a:pt x="1382767" y="0"/>
                    </a:lnTo>
                    <a:lnTo>
                      <a:pt x="1382767" y="197883"/>
                    </a:lnTo>
                    <a:lnTo>
                      <a:pt x="0" y="197883"/>
                    </a:lnTo>
                    <a:close/>
                  </a:path>
                </a:pathLst>
              </a:custGeom>
              <a:solidFill>
                <a:srgbClr val="F1F2F2"/>
              </a:solidFill>
            </p:spPr>
          </p:sp>
          <p:sp>
            <p:nvSpPr>
              <p:cNvPr name="TextBox 25" id="25"/>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26" id="26"/>
            <p:cNvSpPr txBox="true"/>
            <p:nvPr/>
          </p:nvSpPr>
          <p:spPr>
            <a:xfrm rot="0">
              <a:off x="498632" y="90258"/>
              <a:ext cx="6002993" cy="764117"/>
            </a:xfrm>
            <a:prstGeom prst="rect">
              <a:avLst/>
            </a:prstGeom>
          </p:spPr>
          <p:txBody>
            <a:bodyPr anchor="t" rtlCol="false" tIns="0" lIns="0" bIns="0" rIns="0">
              <a:spAutoFit/>
            </a:bodyPr>
            <a:lstStyle/>
            <a:p>
              <a:pPr algn="ctr">
                <a:lnSpc>
                  <a:spcPts val="4899"/>
                </a:lnSpc>
              </a:pPr>
              <a:r>
                <a:rPr lang="en-US" sz="3499">
                  <a:solidFill>
                    <a:srgbClr val="000000"/>
                  </a:solidFill>
                  <a:latin typeface="Nunito Bold"/>
                </a:rPr>
                <a:t>3. Stock Market Data</a:t>
              </a:r>
            </a:p>
          </p:txBody>
        </p:sp>
      </p:grpSp>
      <p:grpSp>
        <p:nvGrpSpPr>
          <p:cNvPr name="Group 27" id="27"/>
          <p:cNvGrpSpPr/>
          <p:nvPr/>
        </p:nvGrpSpPr>
        <p:grpSpPr>
          <a:xfrm rot="0">
            <a:off x="2342355" y="5031563"/>
            <a:ext cx="5862684" cy="751337"/>
            <a:chOff x="0" y="0"/>
            <a:chExt cx="7816913" cy="1001782"/>
          </a:xfrm>
        </p:grpSpPr>
        <p:grpSp>
          <p:nvGrpSpPr>
            <p:cNvPr name="Group 28" id="28"/>
            <p:cNvGrpSpPr/>
            <p:nvPr/>
          </p:nvGrpSpPr>
          <p:grpSpPr>
            <a:xfrm rot="0">
              <a:off x="0" y="0"/>
              <a:ext cx="7816913" cy="1001782"/>
              <a:chOff x="0" y="0"/>
              <a:chExt cx="1544081" cy="197883"/>
            </a:xfrm>
          </p:grpSpPr>
          <p:sp>
            <p:nvSpPr>
              <p:cNvPr name="Freeform 29" id="29"/>
              <p:cNvSpPr/>
              <p:nvPr/>
            </p:nvSpPr>
            <p:spPr>
              <a:xfrm flipH="false" flipV="false" rot="0">
                <a:off x="0" y="0"/>
                <a:ext cx="1544082" cy="197883"/>
              </a:xfrm>
              <a:custGeom>
                <a:avLst/>
                <a:gdLst/>
                <a:ahLst/>
                <a:cxnLst/>
                <a:rect r="r" b="b" t="t" l="l"/>
                <a:pathLst>
                  <a:path h="197883" w="1544082">
                    <a:moveTo>
                      <a:pt x="0" y="0"/>
                    </a:moveTo>
                    <a:lnTo>
                      <a:pt x="1544082" y="0"/>
                    </a:lnTo>
                    <a:lnTo>
                      <a:pt x="1544082" y="197883"/>
                    </a:lnTo>
                    <a:lnTo>
                      <a:pt x="0" y="197883"/>
                    </a:lnTo>
                    <a:close/>
                  </a:path>
                </a:pathLst>
              </a:custGeom>
              <a:solidFill>
                <a:srgbClr val="F1F2F2"/>
              </a:solidFill>
            </p:spPr>
          </p:sp>
          <p:sp>
            <p:nvSpPr>
              <p:cNvPr name="TextBox 30" id="3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31" id="31"/>
            <p:cNvSpPr txBox="true"/>
            <p:nvPr/>
          </p:nvSpPr>
          <p:spPr>
            <a:xfrm rot="0">
              <a:off x="556803" y="90258"/>
              <a:ext cx="6703306" cy="764117"/>
            </a:xfrm>
            <a:prstGeom prst="rect">
              <a:avLst/>
            </a:prstGeom>
          </p:spPr>
          <p:txBody>
            <a:bodyPr anchor="t" rtlCol="false" tIns="0" lIns="0" bIns="0" rIns="0">
              <a:spAutoFit/>
            </a:bodyPr>
            <a:lstStyle/>
            <a:p>
              <a:pPr algn="ctr">
                <a:lnSpc>
                  <a:spcPts val="4899"/>
                </a:lnSpc>
              </a:pPr>
              <a:r>
                <a:rPr lang="en-US" sz="3499">
                  <a:solidFill>
                    <a:srgbClr val="000000"/>
                  </a:solidFill>
                  <a:latin typeface="Nunito Bold"/>
                </a:rPr>
                <a:t>4. Customer Reviews</a:t>
              </a:r>
            </a:p>
          </p:txBody>
        </p:sp>
      </p:grpSp>
      <p:grpSp>
        <p:nvGrpSpPr>
          <p:cNvPr name="Group 32" id="32"/>
          <p:cNvGrpSpPr/>
          <p:nvPr/>
        </p:nvGrpSpPr>
        <p:grpSpPr>
          <a:xfrm rot="0">
            <a:off x="3133380" y="6068650"/>
            <a:ext cx="4256565" cy="751337"/>
            <a:chOff x="0" y="0"/>
            <a:chExt cx="5675419" cy="1001782"/>
          </a:xfrm>
        </p:grpSpPr>
        <p:grpSp>
          <p:nvGrpSpPr>
            <p:cNvPr name="Group 33" id="33"/>
            <p:cNvGrpSpPr/>
            <p:nvPr/>
          </p:nvGrpSpPr>
          <p:grpSpPr>
            <a:xfrm rot="0">
              <a:off x="0" y="0"/>
              <a:ext cx="5675419" cy="1001782"/>
              <a:chOff x="0" y="0"/>
              <a:chExt cx="1121070" cy="197883"/>
            </a:xfrm>
          </p:grpSpPr>
          <p:sp>
            <p:nvSpPr>
              <p:cNvPr name="Freeform 34" id="34"/>
              <p:cNvSpPr/>
              <p:nvPr/>
            </p:nvSpPr>
            <p:spPr>
              <a:xfrm flipH="false" flipV="false" rot="0">
                <a:off x="0" y="0"/>
                <a:ext cx="1121071" cy="197883"/>
              </a:xfrm>
              <a:custGeom>
                <a:avLst/>
                <a:gdLst/>
                <a:ahLst/>
                <a:cxnLst/>
                <a:rect r="r" b="b" t="t" l="l"/>
                <a:pathLst>
                  <a:path h="197883" w="1121071">
                    <a:moveTo>
                      <a:pt x="0" y="0"/>
                    </a:moveTo>
                    <a:lnTo>
                      <a:pt x="1121071" y="0"/>
                    </a:lnTo>
                    <a:lnTo>
                      <a:pt x="1121071" y="197883"/>
                    </a:lnTo>
                    <a:lnTo>
                      <a:pt x="0" y="197883"/>
                    </a:lnTo>
                    <a:close/>
                  </a:path>
                </a:pathLst>
              </a:custGeom>
              <a:solidFill>
                <a:srgbClr val="F1F2F2"/>
              </a:solidFill>
            </p:spPr>
          </p:sp>
          <p:sp>
            <p:nvSpPr>
              <p:cNvPr name="TextBox 35" id="35"/>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36" id="36"/>
            <p:cNvSpPr txBox="true"/>
            <p:nvPr/>
          </p:nvSpPr>
          <p:spPr>
            <a:xfrm rot="0">
              <a:off x="404263" y="90258"/>
              <a:ext cx="4866892" cy="764117"/>
            </a:xfrm>
            <a:prstGeom prst="rect">
              <a:avLst/>
            </a:prstGeom>
          </p:spPr>
          <p:txBody>
            <a:bodyPr anchor="t" rtlCol="false" tIns="0" lIns="0" bIns="0" rIns="0">
              <a:spAutoFit/>
            </a:bodyPr>
            <a:lstStyle/>
            <a:p>
              <a:pPr algn="ctr">
                <a:lnSpc>
                  <a:spcPts val="4899"/>
                </a:lnSpc>
              </a:pPr>
              <a:r>
                <a:rPr lang="en-US" sz="3499">
                  <a:solidFill>
                    <a:srgbClr val="000000"/>
                  </a:solidFill>
                  <a:latin typeface="Nunito Bold"/>
                </a:rPr>
                <a:t>5. Health Metrics</a:t>
              </a:r>
            </a:p>
          </p:txBody>
        </p:sp>
      </p:grpSp>
      <p:grpSp>
        <p:nvGrpSpPr>
          <p:cNvPr name="Group 37" id="37"/>
          <p:cNvGrpSpPr/>
          <p:nvPr/>
        </p:nvGrpSpPr>
        <p:grpSpPr>
          <a:xfrm rot="0">
            <a:off x="10079742" y="1920304"/>
            <a:ext cx="4524251" cy="751337"/>
            <a:chOff x="0" y="0"/>
            <a:chExt cx="6032335" cy="1001782"/>
          </a:xfrm>
        </p:grpSpPr>
        <p:grpSp>
          <p:nvGrpSpPr>
            <p:cNvPr name="Group 38" id="38"/>
            <p:cNvGrpSpPr/>
            <p:nvPr/>
          </p:nvGrpSpPr>
          <p:grpSpPr>
            <a:xfrm rot="0">
              <a:off x="0" y="0"/>
              <a:ext cx="6032335" cy="1001782"/>
              <a:chOff x="0" y="0"/>
              <a:chExt cx="1191572" cy="197883"/>
            </a:xfrm>
          </p:grpSpPr>
          <p:sp>
            <p:nvSpPr>
              <p:cNvPr name="Freeform 39" id="39"/>
              <p:cNvSpPr/>
              <p:nvPr/>
            </p:nvSpPr>
            <p:spPr>
              <a:xfrm flipH="false" flipV="false" rot="0">
                <a:off x="0" y="0"/>
                <a:ext cx="1191572" cy="197883"/>
              </a:xfrm>
              <a:custGeom>
                <a:avLst/>
                <a:gdLst/>
                <a:ahLst/>
                <a:cxnLst/>
                <a:rect r="r" b="b" t="t" l="l"/>
                <a:pathLst>
                  <a:path h="197883" w="1191572">
                    <a:moveTo>
                      <a:pt x="0" y="0"/>
                    </a:moveTo>
                    <a:lnTo>
                      <a:pt x="1191572" y="0"/>
                    </a:lnTo>
                    <a:lnTo>
                      <a:pt x="1191572" y="197883"/>
                    </a:lnTo>
                    <a:lnTo>
                      <a:pt x="0" y="197883"/>
                    </a:lnTo>
                    <a:close/>
                  </a:path>
                </a:pathLst>
              </a:custGeom>
              <a:solidFill>
                <a:srgbClr val="F1F2F2"/>
              </a:solidFill>
            </p:spPr>
          </p:sp>
          <p:sp>
            <p:nvSpPr>
              <p:cNvPr name="TextBox 40" id="4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41" id="41"/>
            <p:cNvSpPr txBox="true"/>
            <p:nvPr/>
          </p:nvSpPr>
          <p:spPr>
            <a:xfrm rot="0">
              <a:off x="429687" y="90258"/>
              <a:ext cx="5172961" cy="764117"/>
            </a:xfrm>
            <a:prstGeom prst="rect">
              <a:avLst/>
            </a:prstGeom>
          </p:spPr>
          <p:txBody>
            <a:bodyPr anchor="t" rtlCol="false" tIns="0" lIns="0" bIns="0" rIns="0">
              <a:spAutoFit/>
            </a:bodyPr>
            <a:lstStyle/>
            <a:p>
              <a:pPr algn="ctr">
                <a:lnSpc>
                  <a:spcPts val="4899"/>
                </a:lnSpc>
              </a:pPr>
              <a:r>
                <a:rPr lang="en-US" sz="3499">
                  <a:solidFill>
                    <a:srgbClr val="000000"/>
                  </a:solidFill>
                  <a:latin typeface="Nunito Bold"/>
                </a:rPr>
                <a:t>6. Housing Prices</a:t>
              </a:r>
            </a:p>
          </p:txBody>
        </p:sp>
      </p:grpSp>
      <p:grpSp>
        <p:nvGrpSpPr>
          <p:cNvPr name="Group 42" id="42"/>
          <p:cNvGrpSpPr/>
          <p:nvPr/>
        </p:nvGrpSpPr>
        <p:grpSpPr>
          <a:xfrm rot="0">
            <a:off x="10113203" y="2957390"/>
            <a:ext cx="4457330" cy="751337"/>
            <a:chOff x="0" y="0"/>
            <a:chExt cx="5943106" cy="1001782"/>
          </a:xfrm>
        </p:grpSpPr>
        <p:grpSp>
          <p:nvGrpSpPr>
            <p:cNvPr name="Group 43" id="43"/>
            <p:cNvGrpSpPr/>
            <p:nvPr/>
          </p:nvGrpSpPr>
          <p:grpSpPr>
            <a:xfrm rot="0">
              <a:off x="0" y="0"/>
              <a:ext cx="5943106" cy="1001782"/>
              <a:chOff x="0" y="0"/>
              <a:chExt cx="1173947" cy="197883"/>
            </a:xfrm>
          </p:grpSpPr>
          <p:sp>
            <p:nvSpPr>
              <p:cNvPr name="Freeform 44" id="44"/>
              <p:cNvSpPr/>
              <p:nvPr/>
            </p:nvSpPr>
            <p:spPr>
              <a:xfrm flipH="false" flipV="false" rot="0">
                <a:off x="0" y="0"/>
                <a:ext cx="1173947" cy="197883"/>
              </a:xfrm>
              <a:custGeom>
                <a:avLst/>
                <a:gdLst/>
                <a:ahLst/>
                <a:cxnLst/>
                <a:rect r="r" b="b" t="t" l="l"/>
                <a:pathLst>
                  <a:path h="197883" w="1173947">
                    <a:moveTo>
                      <a:pt x="0" y="0"/>
                    </a:moveTo>
                    <a:lnTo>
                      <a:pt x="1173947" y="0"/>
                    </a:lnTo>
                    <a:lnTo>
                      <a:pt x="1173947" y="197883"/>
                    </a:lnTo>
                    <a:lnTo>
                      <a:pt x="0" y="197883"/>
                    </a:lnTo>
                    <a:close/>
                  </a:path>
                </a:pathLst>
              </a:custGeom>
              <a:solidFill>
                <a:srgbClr val="F1F2F2"/>
              </a:solidFill>
            </p:spPr>
          </p:sp>
          <p:sp>
            <p:nvSpPr>
              <p:cNvPr name="TextBox 45" id="45"/>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46" id="46"/>
            <p:cNvSpPr txBox="true"/>
            <p:nvPr/>
          </p:nvSpPr>
          <p:spPr>
            <a:xfrm rot="0">
              <a:off x="423331" y="90258"/>
              <a:ext cx="5096444" cy="764117"/>
            </a:xfrm>
            <a:prstGeom prst="rect">
              <a:avLst/>
            </a:prstGeom>
          </p:spPr>
          <p:txBody>
            <a:bodyPr anchor="t" rtlCol="false" tIns="0" lIns="0" bIns="0" rIns="0">
              <a:spAutoFit/>
            </a:bodyPr>
            <a:lstStyle/>
            <a:p>
              <a:pPr algn="ctr">
                <a:lnSpc>
                  <a:spcPts val="4899"/>
                </a:lnSpc>
              </a:pPr>
              <a:r>
                <a:rPr lang="en-US" sz="3499">
                  <a:solidFill>
                    <a:srgbClr val="000000"/>
                  </a:solidFill>
                  <a:latin typeface="Nunito Bold"/>
                </a:rPr>
                <a:t>7. Sensor Data</a:t>
              </a:r>
            </a:p>
          </p:txBody>
        </p:sp>
      </p:grpSp>
      <p:grpSp>
        <p:nvGrpSpPr>
          <p:cNvPr name="Group 47" id="47"/>
          <p:cNvGrpSpPr/>
          <p:nvPr/>
        </p:nvGrpSpPr>
        <p:grpSpPr>
          <a:xfrm rot="0">
            <a:off x="9410526" y="3994477"/>
            <a:ext cx="5862684" cy="751337"/>
            <a:chOff x="0" y="0"/>
            <a:chExt cx="7816913" cy="1001782"/>
          </a:xfrm>
        </p:grpSpPr>
        <p:grpSp>
          <p:nvGrpSpPr>
            <p:cNvPr name="Group 48" id="48"/>
            <p:cNvGrpSpPr/>
            <p:nvPr/>
          </p:nvGrpSpPr>
          <p:grpSpPr>
            <a:xfrm rot="0">
              <a:off x="0" y="0"/>
              <a:ext cx="7816913" cy="1001782"/>
              <a:chOff x="0" y="0"/>
              <a:chExt cx="1544081" cy="197883"/>
            </a:xfrm>
          </p:grpSpPr>
          <p:sp>
            <p:nvSpPr>
              <p:cNvPr name="Freeform 49" id="49"/>
              <p:cNvSpPr/>
              <p:nvPr/>
            </p:nvSpPr>
            <p:spPr>
              <a:xfrm flipH="false" flipV="false" rot="0">
                <a:off x="0" y="0"/>
                <a:ext cx="1544082" cy="197883"/>
              </a:xfrm>
              <a:custGeom>
                <a:avLst/>
                <a:gdLst/>
                <a:ahLst/>
                <a:cxnLst/>
                <a:rect r="r" b="b" t="t" l="l"/>
                <a:pathLst>
                  <a:path h="197883" w="1544082">
                    <a:moveTo>
                      <a:pt x="0" y="0"/>
                    </a:moveTo>
                    <a:lnTo>
                      <a:pt x="1544082" y="0"/>
                    </a:lnTo>
                    <a:lnTo>
                      <a:pt x="1544082" y="197883"/>
                    </a:lnTo>
                    <a:lnTo>
                      <a:pt x="0" y="197883"/>
                    </a:lnTo>
                    <a:close/>
                  </a:path>
                </a:pathLst>
              </a:custGeom>
              <a:solidFill>
                <a:srgbClr val="F1F2F2"/>
              </a:solidFill>
            </p:spPr>
          </p:sp>
          <p:sp>
            <p:nvSpPr>
              <p:cNvPr name="TextBox 50" id="5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51" id="51"/>
            <p:cNvSpPr txBox="true"/>
            <p:nvPr/>
          </p:nvSpPr>
          <p:spPr>
            <a:xfrm rot="0">
              <a:off x="556803" y="90258"/>
              <a:ext cx="6703306" cy="764117"/>
            </a:xfrm>
            <a:prstGeom prst="rect">
              <a:avLst/>
            </a:prstGeom>
          </p:spPr>
          <p:txBody>
            <a:bodyPr anchor="t" rtlCol="false" tIns="0" lIns="0" bIns="0" rIns="0">
              <a:spAutoFit/>
            </a:bodyPr>
            <a:lstStyle/>
            <a:p>
              <a:pPr algn="ctr">
                <a:lnSpc>
                  <a:spcPts val="4899"/>
                </a:lnSpc>
              </a:pPr>
              <a:r>
                <a:rPr lang="en-US" sz="3499">
                  <a:solidFill>
                    <a:srgbClr val="000000"/>
                  </a:solidFill>
                  <a:latin typeface="Nunito Bold"/>
                </a:rPr>
                <a:t>8. Sales Records</a:t>
              </a:r>
            </a:p>
          </p:txBody>
        </p:sp>
      </p:grpSp>
      <p:grpSp>
        <p:nvGrpSpPr>
          <p:cNvPr name="Group 52" id="52"/>
          <p:cNvGrpSpPr/>
          <p:nvPr/>
        </p:nvGrpSpPr>
        <p:grpSpPr>
          <a:xfrm rot="0">
            <a:off x="8417481" y="6068650"/>
            <a:ext cx="7848774" cy="751337"/>
            <a:chOff x="0" y="0"/>
            <a:chExt cx="10465032" cy="1001782"/>
          </a:xfrm>
        </p:grpSpPr>
        <p:grpSp>
          <p:nvGrpSpPr>
            <p:cNvPr name="Group 53" id="53"/>
            <p:cNvGrpSpPr/>
            <p:nvPr/>
          </p:nvGrpSpPr>
          <p:grpSpPr>
            <a:xfrm rot="0">
              <a:off x="0" y="0"/>
              <a:ext cx="10465032" cy="1001782"/>
              <a:chOff x="0" y="0"/>
              <a:chExt cx="2067167" cy="197883"/>
            </a:xfrm>
          </p:grpSpPr>
          <p:sp>
            <p:nvSpPr>
              <p:cNvPr name="Freeform 54" id="54"/>
              <p:cNvSpPr/>
              <p:nvPr/>
            </p:nvSpPr>
            <p:spPr>
              <a:xfrm flipH="false" flipV="false" rot="0">
                <a:off x="0" y="0"/>
                <a:ext cx="2067167" cy="197883"/>
              </a:xfrm>
              <a:custGeom>
                <a:avLst/>
                <a:gdLst/>
                <a:ahLst/>
                <a:cxnLst/>
                <a:rect r="r" b="b" t="t" l="l"/>
                <a:pathLst>
                  <a:path h="197883" w="2067167">
                    <a:moveTo>
                      <a:pt x="0" y="0"/>
                    </a:moveTo>
                    <a:lnTo>
                      <a:pt x="2067167" y="0"/>
                    </a:lnTo>
                    <a:lnTo>
                      <a:pt x="2067167" y="197883"/>
                    </a:lnTo>
                    <a:lnTo>
                      <a:pt x="0" y="197883"/>
                    </a:lnTo>
                    <a:close/>
                  </a:path>
                </a:pathLst>
              </a:custGeom>
              <a:solidFill>
                <a:srgbClr val="F1F2F2"/>
              </a:solidFill>
            </p:spPr>
          </p:sp>
          <p:sp>
            <p:nvSpPr>
              <p:cNvPr name="TextBox 55" id="55"/>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56" id="56"/>
            <p:cNvSpPr txBox="true"/>
            <p:nvPr/>
          </p:nvSpPr>
          <p:spPr>
            <a:xfrm rot="0">
              <a:off x="745430" y="90258"/>
              <a:ext cx="8974171" cy="764117"/>
            </a:xfrm>
            <a:prstGeom prst="rect">
              <a:avLst/>
            </a:prstGeom>
          </p:spPr>
          <p:txBody>
            <a:bodyPr anchor="t" rtlCol="false" tIns="0" lIns="0" bIns="0" rIns="0">
              <a:spAutoFit/>
            </a:bodyPr>
            <a:lstStyle/>
            <a:p>
              <a:pPr algn="ctr">
                <a:lnSpc>
                  <a:spcPts val="4899"/>
                </a:lnSpc>
              </a:pPr>
              <a:r>
                <a:rPr lang="en-US" sz="3499">
                  <a:solidFill>
                    <a:srgbClr val="000000"/>
                  </a:solidFill>
                  <a:latin typeface="Nunito Bold"/>
                </a:rPr>
                <a:t>10. SocMed Engagement Metrics</a:t>
              </a:r>
            </a:p>
          </p:txBody>
        </p:sp>
      </p:grpSp>
      <p:grpSp>
        <p:nvGrpSpPr>
          <p:cNvPr name="Group 57" id="57"/>
          <p:cNvGrpSpPr/>
          <p:nvPr/>
        </p:nvGrpSpPr>
        <p:grpSpPr>
          <a:xfrm rot="0">
            <a:off x="9856670" y="5031563"/>
            <a:ext cx="4970396" cy="751337"/>
            <a:chOff x="0" y="0"/>
            <a:chExt cx="6627194" cy="1001782"/>
          </a:xfrm>
        </p:grpSpPr>
        <p:grpSp>
          <p:nvGrpSpPr>
            <p:cNvPr name="Group 58" id="58"/>
            <p:cNvGrpSpPr/>
            <p:nvPr/>
          </p:nvGrpSpPr>
          <p:grpSpPr>
            <a:xfrm rot="0">
              <a:off x="0" y="0"/>
              <a:ext cx="6627194" cy="1001782"/>
              <a:chOff x="0" y="0"/>
              <a:chExt cx="1309075" cy="197883"/>
            </a:xfrm>
          </p:grpSpPr>
          <p:sp>
            <p:nvSpPr>
              <p:cNvPr name="Freeform 59" id="59"/>
              <p:cNvSpPr/>
              <p:nvPr/>
            </p:nvSpPr>
            <p:spPr>
              <a:xfrm flipH="false" flipV="false" rot="0">
                <a:off x="0" y="0"/>
                <a:ext cx="1309075" cy="197883"/>
              </a:xfrm>
              <a:custGeom>
                <a:avLst/>
                <a:gdLst/>
                <a:ahLst/>
                <a:cxnLst/>
                <a:rect r="r" b="b" t="t" l="l"/>
                <a:pathLst>
                  <a:path h="197883" w="1309075">
                    <a:moveTo>
                      <a:pt x="0" y="0"/>
                    </a:moveTo>
                    <a:lnTo>
                      <a:pt x="1309075" y="0"/>
                    </a:lnTo>
                    <a:lnTo>
                      <a:pt x="1309075" y="197883"/>
                    </a:lnTo>
                    <a:lnTo>
                      <a:pt x="0" y="197883"/>
                    </a:lnTo>
                    <a:close/>
                  </a:path>
                </a:pathLst>
              </a:custGeom>
              <a:solidFill>
                <a:srgbClr val="F1F2F2"/>
              </a:solidFill>
            </p:spPr>
          </p:sp>
          <p:sp>
            <p:nvSpPr>
              <p:cNvPr name="TextBox 60" id="6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61" id="61"/>
            <p:cNvSpPr txBox="true"/>
            <p:nvPr/>
          </p:nvSpPr>
          <p:spPr>
            <a:xfrm rot="0">
              <a:off x="472059" y="90258"/>
              <a:ext cx="5683076" cy="764117"/>
            </a:xfrm>
            <a:prstGeom prst="rect">
              <a:avLst/>
            </a:prstGeom>
          </p:spPr>
          <p:txBody>
            <a:bodyPr anchor="t" rtlCol="false" tIns="0" lIns="0" bIns="0" rIns="0">
              <a:spAutoFit/>
            </a:bodyPr>
            <a:lstStyle/>
            <a:p>
              <a:pPr algn="ctr">
                <a:lnSpc>
                  <a:spcPts val="4899"/>
                </a:lnSpc>
              </a:pPr>
              <a:r>
                <a:rPr lang="en-US" sz="3499">
                  <a:solidFill>
                    <a:srgbClr val="000000"/>
                  </a:solidFill>
                  <a:latin typeface="Nunito Bold"/>
                </a:rPr>
                <a:t>9. IQ Test Scores</a:t>
              </a:r>
            </a:p>
          </p:txBody>
        </p:sp>
      </p:gr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76611" y="8801100"/>
            <a:ext cx="19974273" cy="1861295"/>
            <a:chOff x="0" y="0"/>
            <a:chExt cx="5260714" cy="490218"/>
          </a:xfrm>
        </p:grpSpPr>
        <p:sp>
          <p:nvSpPr>
            <p:cNvPr name="Freeform 6" id="6"/>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1536545">
            <a:off x="16487867" y="-6185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9" id="9"/>
          <p:cNvGrpSpPr/>
          <p:nvPr/>
        </p:nvGrpSpPr>
        <p:grpSpPr>
          <a:xfrm rot="0">
            <a:off x="3133380" y="1920304"/>
            <a:ext cx="4256565" cy="751337"/>
            <a:chOff x="0" y="0"/>
            <a:chExt cx="5675419" cy="1001782"/>
          </a:xfrm>
        </p:grpSpPr>
        <p:grpSp>
          <p:nvGrpSpPr>
            <p:cNvPr name="Group 10" id="10"/>
            <p:cNvGrpSpPr/>
            <p:nvPr/>
          </p:nvGrpSpPr>
          <p:grpSpPr>
            <a:xfrm rot="0">
              <a:off x="0" y="0"/>
              <a:ext cx="5675419" cy="1001782"/>
              <a:chOff x="0" y="0"/>
              <a:chExt cx="1121070" cy="197883"/>
            </a:xfrm>
          </p:grpSpPr>
          <p:sp>
            <p:nvSpPr>
              <p:cNvPr name="Freeform 11" id="11"/>
              <p:cNvSpPr/>
              <p:nvPr/>
            </p:nvSpPr>
            <p:spPr>
              <a:xfrm flipH="false" flipV="false" rot="0">
                <a:off x="0" y="0"/>
                <a:ext cx="1121071" cy="197883"/>
              </a:xfrm>
              <a:custGeom>
                <a:avLst/>
                <a:gdLst/>
                <a:ahLst/>
                <a:cxnLst/>
                <a:rect r="r" b="b" t="t" l="l"/>
                <a:pathLst>
                  <a:path h="197883" w="1121071">
                    <a:moveTo>
                      <a:pt x="0" y="0"/>
                    </a:moveTo>
                    <a:lnTo>
                      <a:pt x="1121071" y="0"/>
                    </a:lnTo>
                    <a:lnTo>
                      <a:pt x="1121071" y="197883"/>
                    </a:lnTo>
                    <a:lnTo>
                      <a:pt x="0" y="197883"/>
                    </a:lnTo>
                    <a:close/>
                  </a:path>
                </a:pathLst>
              </a:custGeom>
              <a:solidFill>
                <a:srgbClr val="5CE1E6"/>
              </a:solidFill>
            </p:spPr>
          </p:sp>
          <p:sp>
            <p:nvSpPr>
              <p:cNvPr name="TextBox 12" id="12"/>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404263" y="90258"/>
              <a:ext cx="4866892" cy="764117"/>
            </a:xfrm>
            <a:prstGeom prst="rect">
              <a:avLst/>
            </a:prstGeom>
          </p:spPr>
          <p:txBody>
            <a:bodyPr anchor="t" rtlCol="false" tIns="0" lIns="0" bIns="0" rIns="0">
              <a:spAutoFit/>
            </a:bodyPr>
            <a:lstStyle/>
            <a:p>
              <a:pPr algn="ctr">
                <a:lnSpc>
                  <a:spcPts val="4899"/>
                </a:lnSpc>
              </a:pPr>
              <a:r>
                <a:rPr lang="en-US" sz="3499">
                  <a:solidFill>
                    <a:srgbClr val="000000"/>
                  </a:solidFill>
                  <a:latin typeface="Nunito Bold"/>
                </a:rPr>
                <a:t>1. Exam Scores</a:t>
              </a:r>
            </a:p>
          </p:txBody>
        </p:sp>
      </p:grpSp>
      <p:sp>
        <p:nvSpPr>
          <p:cNvPr name="Freeform 14" id="14"/>
          <p:cNvSpPr/>
          <p:nvPr/>
        </p:nvSpPr>
        <p:spPr>
          <a:xfrm flipH="true" flipV="false" rot="9999176">
            <a:off x="-1316676" y="171656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1028700" y="9226923"/>
            <a:ext cx="5972707" cy="514350"/>
          </a:xfrm>
          <a:prstGeom prst="rect">
            <a:avLst/>
          </a:prstGeom>
        </p:spPr>
        <p:txBody>
          <a:bodyPr anchor="t" rtlCol="false" tIns="0" lIns="0" bIns="0" rIns="0">
            <a:spAutoFit/>
          </a:bodyPr>
          <a:lstStyle/>
          <a:p>
            <a:pPr>
              <a:lnSpc>
                <a:spcPts val="4200"/>
              </a:lnSpc>
            </a:pPr>
            <a:r>
              <a:rPr lang="en-US" sz="3000">
                <a:solidFill>
                  <a:srgbClr val="000000"/>
                </a:solidFill>
                <a:latin typeface="Nunito"/>
              </a:rPr>
              <a:t>CS 4103 | Intelligent Systems</a:t>
            </a:r>
          </a:p>
        </p:txBody>
      </p:sp>
      <p:sp>
        <p:nvSpPr>
          <p:cNvPr name="TextBox 16" id="16"/>
          <p:cNvSpPr txBox="true"/>
          <p:nvPr/>
        </p:nvSpPr>
        <p:spPr>
          <a:xfrm rot="0">
            <a:off x="12777754" y="9226923"/>
            <a:ext cx="4481546" cy="514313"/>
          </a:xfrm>
          <a:prstGeom prst="rect">
            <a:avLst/>
          </a:prstGeom>
        </p:spPr>
        <p:txBody>
          <a:bodyPr anchor="t" rtlCol="false" tIns="0" lIns="0" bIns="0" rIns="0">
            <a:spAutoFit/>
          </a:bodyPr>
          <a:lstStyle/>
          <a:p>
            <a:pPr algn="r">
              <a:lnSpc>
                <a:spcPts val="4200"/>
              </a:lnSpc>
            </a:pPr>
            <a:r>
              <a:rPr lang="en-US" sz="3000">
                <a:solidFill>
                  <a:srgbClr val="000000"/>
                </a:solidFill>
                <a:latin typeface="Nunito"/>
              </a:rPr>
              <a:t>September 6, 2023</a:t>
            </a:r>
          </a:p>
        </p:txBody>
      </p:sp>
      <p:grpSp>
        <p:nvGrpSpPr>
          <p:cNvPr name="Group 17" id="17"/>
          <p:cNvGrpSpPr/>
          <p:nvPr/>
        </p:nvGrpSpPr>
        <p:grpSpPr>
          <a:xfrm rot="0">
            <a:off x="1751214" y="2957390"/>
            <a:ext cx="7044967" cy="751337"/>
            <a:chOff x="0" y="0"/>
            <a:chExt cx="9393290" cy="1001782"/>
          </a:xfrm>
        </p:grpSpPr>
        <p:grpSp>
          <p:nvGrpSpPr>
            <p:cNvPr name="Group 18" id="18"/>
            <p:cNvGrpSpPr/>
            <p:nvPr/>
          </p:nvGrpSpPr>
          <p:grpSpPr>
            <a:xfrm rot="0">
              <a:off x="0" y="0"/>
              <a:ext cx="9393290" cy="1001782"/>
              <a:chOff x="0" y="0"/>
              <a:chExt cx="1855465" cy="197883"/>
            </a:xfrm>
          </p:grpSpPr>
          <p:sp>
            <p:nvSpPr>
              <p:cNvPr name="Freeform 19" id="19"/>
              <p:cNvSpPr/>
              <p:nvPr/>
            </p:nvSpPr>
            <p:spPr>
              <a:xfrm flipH="false" flipV="false" rot="0">
                <a:off x="0" y="0"/>
                <a:ext cx="1855465" cy="197883"/>
              </a:xfrm>
              <a:custGeom>
                <a:avLst/>
                <a:gdLst/>
                <a:ahLst/>
                <a:cxnLst/>
                <a:rect r="r" b="b" t="t" l="l"/>
                <a:pathLst>
                  <a:path h="197883" w="1855465">
                    <a:moveTo>
                      <a:pt x="0" y="0"/>
                    </a:moveTo>
                    <a:lnTo>
                      <a:pt x="1855465" y="0"/>
                    </a:lnTo>
                    <a:lnTo>
                      <a:pt x="1855465" y="197883"/>
                    </a:lnTo>
                    <a:lnTo>
                      <a:pt x="0" y="197883"/>
                    </a:lnTo>
                    <a:close/>
                  </a:path>
                </a:pathLst>
              </a:custGeom>
              <a:solidFill>
                <a:srgbClr val="00BF63"/>
              </a:solidFill>
            </p:spPr>
          </p:sp>
          <p:sp>
            <p:nvSpPr>
              <p:cNvPr name="TextBox 20" id="2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21" id="21"/>
            <p:cNvSpPr txBox="true"/>
            <p:nvPr/>
          </p:nvSpPr>
          <p:spPr>
            <a:xfrm rot="0">
              <a:off x="669090" y="90258"/>
              <a:ext cx="8055110" cy="764117"/>
            </a:xfrm>
            <a:prstGeom prst="rect">
              <a:avLst/>
            </a:prstGeom>
          </p:spPr>
          <p:txBody>
            <a:bodyPr anchor="t" rtlCol="false" tIns="0" lIns="0" bIns="0" rIns="0">
              <a:spAutoFit/>
            </a:bodyPr>
            <a:lstStyle/>
            <a:p>
              <a:pPr algn="ctr">
                <a:lnSpc>
                  <a:spcPts val="4899"/>
                </a:lnSpc>
              </a:pPr>
              <a:r>
                <a:rPr lang="en-US" sz="3499">
                  <a:solidFill>
                    <a:srgbClr val="000000"/>
                  </a:solidFill>
                  <a:latin typeface="Nunito Bold"/>
                </a:rPr>
                <a:t>2. Temperature Readings</a:t>
              </a:r>
            </a:p>
          </p:txBody>
        </p:sp>
      </p:grpSp>
      <p:grpSp>
        <p:nvGrpSpPr>
          <p:cNvPr name="Group 22" id="22"/>
          <p:cNvGrpSpPr/>
          <p:nvPr/>
        </p:nvGrpSpPr>
        <p:grpSpPr>
          <a:xfrm rot="0">
            <a:off x="2648600" y="3994477"/>
            <a:ext cx="5250193" cy="751337"/>
            <a:chOff x="0" y="0"/>
            <a:chExt cx="7000258" cy="1001782"/>
          </a:xfrm>
        </p:grpSpPr>
        <p:grpSp>
          <p:nvGrpSpPr>
            <p:cNvPr name="Group 23" id="23"/>
            <p:cNvGrpSpPr/>
            <p:nvPr/>
          </p:nvGrpSpPr>
          <p:grpSpPr>
            <a:xfrm rot="0">
              <a:off x="0" y="0"/>
              <a:ext cx="7000258" cy="1001782"/>
              <a:chOff x="0" y="0"/>
              <a:chExt cx="1382767" cy="197883"/>
            </a:xfrm>
          </p:grpSpPr>
          <p:sp>
            <p:nvSpPr>
              <p:cNvPr name="Freeform 24" id="24"/>
              <p:cNvSpPr/>
              <p:nvPr/>
            </p:nvSpPr>
            <p:spPr>
              <a:xfrm flipH="false" flipV="false" rot="0">
                <a:off x="0" y="0"/>
                <a:ext cx="1382767" cy="197883"/>
              </a:xfrm>
              <a:custGeom>
                <a:avLst/>
                <a:gdLst/>
                <a:ahLst/>
                <a:cxnLst/>
                <a:rect r="r" b="b" t="t" l="l"/>
                <a:pathLst>
                  <a:path h="197883" w="1382767">
                    <a:moveTo>
                      <a:pt x="0" y="0"/>
                    </a:moveTo>
                    <a:lnTo>
                      <a:pt x="1382767" y="0"/>
                    </a:lnTo>
                    <a:lnTo>
                      <a:pt x="1382767" y="197883"/>
                    </a:lnTo>
                    <a:lnTo>
                      <a:pt x="0" y="197883"/>
                    </a:lnTo>
                    <a:close/>
                  </a:path>
                </a:pathLst>
              </a:custGeom>
              <a:solidFill>
                <a:srgbClr val="5CE1E6"/>
              </a:solidFill>
            </p:spPr>
          </p:sp>
          <p:sp>
            <p:nvSpPr>
              <p:cNvPr name="TextBox 25" id="25"/>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26" id="26"/>
            <p:cNvSpPr txBox="true"/>
            <p:nvPr/>
          </p:nvSpPr>
          <p:spPr>
            <a:xfrm rot="0">
              <a:off x="498632" y="90258"/>
              <a:ext cx="6002993" cy="764117"/>
            </a:xfrm>
            <a:prstGeom prst="rect">
              <a:avLst/>
            </a:prstGeom>
          </p:spPr>
          <p:txBody>
            <a:bodyPr anchor="t" rtlCol="false" tIns="0" lIns="0" bIns="0" rIns="0">
              <a:spAutoFit/>
            </a:bodyPr>
            <a:lstStyle/>
            <a:p>
              <a:pPr algn="ctr">
                <a:lnSpc>
                  <a:spcPts val="4899"/>
                </a:lnSpc>
              </a:pPr>
              <a:r>
                <a:rPr lang="en-US" sz="3499">
                  <a:solidFill>
                    <a:srgbClr val="000000"/>
                  </a:solidFill>
                  <a:latin typeface="Nunito Bold"/>
                </a:rPr>
                <a:t>3. Stock Market Data</a:t>
              </a:r>
            </a:p>
          </p:txBody>
        </p:sp>
      </p:grpSp>
      <p:grpSp>
        <p:nvGrpSpPr>
          <p:cNvPr name="Group 27" id="27"/>
          <p:cNvGrpSpPr/>
          <p:nvPr/>
        </p:nvGrpSpPr>
        <p:grpSpPr>
          <a:xfrm rot="0">
            <a:off x="2342355" y="5031563"/>
            <a:ext cx="5862684" cy="751337"/>
            <a:chOff x="0" y="0"/>
            <a:chExt cx="7816913" cy="1001782"/>
          </a:xfrm>
        </p:grpSpPr>
        <p:grpSp>
          <p:nvGrpSpPr>
            <p:cNvPr name="Group 28" id="28"/>
            <p:cNvGrpSpPr/>
            <p:nvPr/>
          </p:nvGrpSpPr>
          <p:grpSpPr>
            <a:xfrm rot="0">
              <a:off x="0" y="0"/>
              <a:ext cx="7816913" cy="1001782"/>
              <a:chOff x="0" y="0"/>
              <a:chExt cx="1544081" cy="197883"/>
            </a:xfrm>
          </p:grpSpPr>
          <p:sp>
            <p:nvSpPr>
              <p:cNvPr name="Freeform 29" id="29"/>
              <p:cNvSpPr/>
              <p:nvPr/>
            </p:nvSpPr>
            <p:spPr>
              <a:xfrm flipH="false" flipV="false" rot="0">
                <a:off x="0" y="0"/>
                <a:ext cx="1544082" cy="197883"/>
              </a:xfrm>
              <a:custGeom>
                <a:avLst/>
                <a:gdLst/>
                <a:ahLst/>
                <a:cxnLst/>
                <a:rect r="r" b="b" t="t" l="l"/>
                <a:pathLst>
                  <a:path h="197883" w="1544082">
                    <a:moveTo>
                      <a:pt x="0" y="0"/>
                    </a:moveTo>
                    <a:lnTo>
                      <a:pt x="1544082" y="0"/>
                    </a:lnTo>
                    <a:lnTo>
                      <a:pt x="1544082" y="197883"/>
                    </a:lnTo>
                    <a:lnTo>
                      <a:pt x="0" y="197883"/>
                    </a:lnTo>
                    <a:close/>
                  </a:path>
                </a:pathLst>
              </a:custGeom>
              <a:solidFill>
                <a:srgbClr val="00BF63"/>
              </a:solidFill>
            </p:spPr>
          </p:sp>
          <p:sp>
            <p:nvSpPr>
              <p:cNvPr name="TextBox 30" id="3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31" id="31"/>
            <p:cNvSpPr txBox="true"/>
            <p:nvPr/>
          </p:nvSpPr>
          <p:spPr>
            <a:xfrm rot="0">
              <a:off x="556803" y="90258"/>
              <a:ext cx="6703306" cy="764117"/>
            </a:xfrm>
            <a:prstGeom prst="rect">
              <a:avLst/>
            </a:prstGeom>
          </p:spPr>
          <p:txBody>
            <a:bodyPr anchor="t" rtlCol="false" tIns="0" lIns="0" bIns="0" rIns="0">
              <a:spAutoFit/>
            </a:bodyPr>
            <a:lstStyle/>
            <a:p>
              <a:pPr algn="ctr">
                <a:lnSpc>
                  <a:spcPts val="4899"/>
                </a:lnSpc>
              </a:pPr>
              <a:r>
                <a:rPr lang="en-US" sz="3499">
                  <a:solidFill>
                    <a:srgbClr val="000000"/>
                  </a:solidFill>
                  <a:latin typeface="Nunito Bold"/>
                </a:rPr>
                <a:t>4. Customer Reviews</a:t>
              </a:r>
            </a:p>
          </p:txBody>
        </p:sp>
      </p:grpSp>
      <p:grpSp>
        <p:nvGrpSpPr>
          <p:cNvPr name="Group 32" id="32"/>
          <p:cNvGrpSpPr/>
          <p:nvPr/>
        </p:nvGrpSpPr>
        <p:grpSpPr>
          <a:xfrm rot="0">
            <a:off x="3133380" y="6068650"/>
            <a:ext cx="4256565" cy="751337"/>
            <a:chOff x="0" y="0"/>
            <a:chExt cx="5675419" cy="1001782"/>
          </a:xfrm>
        </p:grpSpPr>
        <p:grpSp>
          <p:nvGrpSpPr>
            <p:cNvPr name="Group 33" id="33"/>
            <p:cNvGrpSpPr/>
            <p:nvPr/>
          </p:nvGrpSpPr>
          <p:grpSpPr>
            <a:xfrm rot="0">
              <a:off x="0" y="0"/>
              <a:ext cx="5675419" cy="1001782"/>
              <a:chOff x="0" y="0"/>
              <a:chExt cx="1121070" cy="197883"/>
            </a:xfrm>
          </p:grpSpPr>
          <p:sp>
            <p:nvSpPr>
              <p:cNvPr name="Freeform 34" id="34"/>
              <p:cNvSpPr/>
              <p:nvPr/>
            </p:nvSpPr>
            <p:spPr>
              <a:xfrm flipH="false" flipV="false" rot="0">
                <a:off x="0" y="0"/>
                <a:ext cx="1121071" cy="197883"/>
              </a:xfrm>
              <a:custGeom>
                <a:avLst/>
                <a:gdLst/>
                <a:ahLst/>
                <a:cxnLst/>
                <a:rect r="r" b="b" t="t" l="l"/>
                <a:pathLst>
                  <a:path h="197883" w="1121071">
                    <a:moveTo>
                      <a:pt x="0" y="0"/>
                    </a:moveTo>
                    <a:lnTo>
                      <a:pt x="1121071" y="0"/>
                    </a:lnTo>
                    <a:lnTo>
                      <a:pt x="1121071" y="197883"/>
                    </a:lnTo>
                    <a:lnTo>
                      <a:pt x="0" y="197883"/>
                    </a:lnTo>
                    <a:close/>
                  </a:path>
                </a:pathLst>
              </a:custGeom>
              <a:solidFill>
                <a:srgbClr val="5CE1E6"/>
              </a:solidFill>
            </p:spPr>
          </p:sp>
          <p:sp>
            <p:nvSpPr>
              <p:cNvPr name="TextBox 35" id="35"/>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36" id="36"/>
            <p:cNvSpPr txBox="true"/>
            <p:nvPr/>
          </p:nvSpPr>
          <p:spPr>
            <a:xfrm rot="0">
              <a:off x="404263" y="90258"/>
              <a:ext cx="4866892" cy="764117"/>
            </a:xfrm>
            <a:prstGeom prst="rect">
              <a:avLst/>
            </a:prstGeom>
          </p:spPr>
          <p:txBody>
            <a:bodyPr anchor="t" rtlCol="false" tIns="0" lIns="0" bIns="0" rIns="0">
              <a:spAutoFit/>
            </a:bodyPr>
            <a:lstStyle/>
            <a:p>
              <a:pPr algn="ctr">
                <a:lnSpc>
                  <a:spcPts val="4899"/>
                </a:lnSpc>
              </a:pPr>
              <a:r>
                <a:rPr lang="en-US" sz="3499">
                  <a:solidFill>
                    <a:srgbClr val="000000"/>
                  </a:solidFill>
                  <a:latin typeface="Nunito Bold"/>
                </a:rPr>
                <a:t>5. Health Metrics</a:t>
              </a:r>
            </a:p>
          </p:txBody>
        </p:sp>
      </p:grpSp>
      <p:grpSp>
        <p:nvGrpSpPr>
          <p:cNvPr name="Group 37" id="37"/>
          <p:cNvGrpSpPr/>
          <p:nvPr/>
        </p:nvGrpSpPr>
        <p:grpSpPr>
          <a:xfrm rot="0">
            <a:off x="10079742" y="1920304"/>
            <a:ext cx="4524251" cy="751337"/>
            <a:chOff x="0" y="0"/>
            <a:chExt cx="6032335" cy="1001782"/>
          </a:xfrm>
        </p:grpSpPr>
        <p:grpSp>
          <p:nvGrpSpPr>
            <p:cNvPr name="Group 38" id="38"/>
            <p:cNvGrpSpPr/>
            <p:nvPr/>
          </p:nvGrpSpPr>
          <p:grpSpPr>
            <a:xfrm rot="0">
              <a:off x="0" y="0"/>
              <a:ext cx="6032335" cy="1001782"/>
              <a:chOff x="0" y="0"/>
              <a:chExt cx="1191572" cy="197883"/>
            </a:xfrm>
          </p:grpSpPr>
          <p:sp>
            <p:nvSpPr>
              <p:cNvPr name="Freeform 39" id="39"/>
              <p:cNvSpPr/>
              <p:nvPr/>
            </p:nvSpPr>
            <p:spPr>
              <a:xfrm flipH="false" flipV="false" rot="0">
                <a:off x="0" y="0"/>
                <a:ext cx="1191572" cy="197883"/>
              </a:xfrm>
              <a:custGeom>
                <a:avLst/>
                <a:gdLst/>
                <a:ahLst/>
                <a:cxnLst/>
                <a:rect r="r" b="b" t="t" l="l"/>
                <a:pathLst>
                  <a:path h="197883" w="1191572">
                    <a:moveTo>
                      <a:pt x="0" y="0"/>
                    </a:moveTo>
                    <a:lnTo>
                      <a:pt x="1191572" y="0"/>
                    </a:lnTo>
                    <a:lnTo>
                      <a:pt x="1191572" y="197883"/>
                    </a:lnTo>
                    <a:lnTo>
                      <a:pt x="0" y="197883"/>
                    </a:lnTo>
                    <a:close/>
                  </a:path>
                </a:pathLst>
              </a:custGeom>
              <a:solidFill>
                <a:srgbClr val="5CE1E6"/>
              </a:solidFill>
            </p:spPr>
          </p:sp>
          <p:sp>
            <p:nvSpPr>
              <p:cNvPr name="TextBox 40" id="4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41" id="41"/>
            <p:cNvSpPr txBox="true"/>
            <p:nvPr/>
          </p:nvSpPr>
          <p:spPr>
            <a:xfrm rot="0">
              <a:off x="429687" y="90258"/>
              <a:ext cx="5172961" cy="764117"/>
            </a:xfrm>
            <a:prstGeom prst="rect">
              <a:avLst/>
            </a:prstGeom>
          </p:spPr>
          <p:txBody>
            <a:bodyPr anchor="t" rtlCol="false" tIns="0" lIns="0" bIns="0" rIns="0">
              <a:spAutoFit/>
            </a:bodyPr>
            <a:lstStyle/>
            <a:p>
              <a:pPr algn="ctr">
                <a:lnSpc>
                  <a:spcPts val="4899"/>
                </a:lnSpc>
              </a:pPr>
              <a:r>
                <a:rPr lang="en-US" sz="3499">
                  <a:solidFill>
                    <a:srgbClr val="000000"/>
                  </a:solidFill>
                  <a:latin typeface="Nunito Bold"/>
                </a:rPr>
                <a:t>6. Housing Prices</a:t>
              </a:r>
            </a:p>
          </p:txBody>
        </p:sp>
      </p:grpSp>
      <p:grpSp>
        <p:nvGrpSpPr>
          <p:cNvPr name="Group 42" id="42"/>
          <p:cNvGrpSpPr/>
          <p:nvPr/>
        </p:nvGrpSpPr>
        <p:grpSpPr>
          <a:xfrm rot="0">
            <a:off x="10113203" y="2957390"/>
            <a:ext cx="4457330" cy="751337"/>
            <a:chOff x="0" y="0"/>
            <a:chExt cx="5943106" cy="1001782"/>
          </a:xfrm>
        </p:grpSpPr>
        <p:grpSp>
          <p:nvGrpSpPr>
            <p:cNvPr name="Group 43" id="43"/>
            <p:cNvGrpSpPr/>
            <p:nvPr/>
          </p:nvGrpSpPr>
          <p:grpSpPr>
            <a:xfrm rot="0">
              <a:off x="0" y="0"/>
              <a:ext cx="5943106" cy="1001782"/>
              <a:chOff x="0" y="0"/>
              <a:chExt cx="1173947" cy="197883"/>
            </a:xfrm>
          </p:grpSpPr>
          <p:sp>
            <p:nvSpPr>
              <p:cNvPr name="Freeform 44" id="44"/>
              <p:cNvSpPr/>
              <p:nvPr/>
            </p:nvSpPr>
            <p:spPr>
              <a:xfrm flipH="false" flipV="false" rot="0">
                <a:off x="0" y="0"/>
                <a:ext cx="1173947" cy="197883"/>
              </a:xfrm>
              <a:custGeom>
                <a:avLst/>
                <a:gdLst/>
                <a:ahLst/>
                <a:cxnLst/>
                <a:rect r="r" b="b" t="t" l="l"/>
                <a:pathLst>
                  <a:path h="197883" w="1173947">
                    <a:moveTo>
                      <a:pt x="0" y="0"/>
                    </a:moveTo>
                    <a:lnTo>
                      <a:pt x="1173947" y="0"/>
                    </a:lnTo>
                    <a:lnTo>
                      <a:pt x="1173947" y="197883"/>
                    </a:lnTo>
                    <a:lnTo>
                      <a:pt x="0" y="197883"/>
                    </a:lnTo>
                    <a:close/>
                  </a:path>
                </a:pathLst>
              </a:custGeom>
              <a:solidFill>
                <a:srgbClr val="00BF63"/>
              </a:solidFill>
            </p:spPr>
          </p:sp>
          <p:sp>
            <p:nvSpPr>
              <p:cNvPr name="TextBox 45" id="45"/>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46" id="46"/>
            <p:cNvSpPr txBox="true"/>
            <p:nvPr/>
          </p:nvSpPr>
          <p:spPr>
            <a:xfrm rot="0">
              <a:off x="423331" y="90258"/>
              <a:ext cx="5096444" cy="764117"/>
            </a:xfrm>
            <a:prstGeom prst="rect">
              <a:avLst/>
            </a:prstGeom>
          </p:spPr>
          <p:txBody>
            <a:bodyPr anchor="t" rtlCol="false" tIns="0" lIns="0" bIns="0" rIns="0">
              <a:spAutoFit/>
            </a:bodyPr>
            <a:lstStyle/>
            <a:p>
              <a:pPr algn="ctr">
                <a:lnSpc>
                  <a:spcPts val="4899"/>
                </a:lnSpc>
              </a:pPr>
              <a:r>
                <a:rPr lang="en-US" sz="3499">
                  <a:solidFill>
                    <a:srgbClr val="000000"/>
                  </a:solidFill>
                  <a:latin typeface="Nunito Bold"/>
                </a:rPr>
                <a:t>7. Sensor Data</a:t>
              </a:r>
            </a:p>
          </p:txBody>
        </p:sp>
      </p:grpSp>
      <p:grpSp>
        <p:nvGrpSpPr>
          <p:cNvPr name="Group 47" id="47"/>
          <p:cNvGrpSpPr/>
          <p:nvPr/>
        </p:nvGrpSpPr>
        <p:grpSpPr>
          <a:xfrm rot="0">
            <a:off x="9410526" y="3994477"/>
            <a:ext cx="5862684" cy="751337"/>
            <a:chOff x="0" y="0"/>
            <a:chExt cx="7816913" cy="1001782"/>
          </a:xfrm>
        </p:grpSpPr>
        <p:grpSp>
          <p:nvGrpSpPr>
            <p:cNvPr name="Group 48" id="48"/>
            <p:cNvGrpSpPr/>
            <p:nvPr/>
          </p:nvGrpSpPr>
          <p:grpSpPr>
            <a:xfrm rot="0">
              <a:off x="0" y="0"/>
              <a:ext cx="7816913" cy="1001782"/>
              <a:chOff x="0" y="0"/>
              <a:chExt cx="1544081" cy="197883"/>
            </a:xfrm>
          </p:grpSpPr>
          <p:sp>
            <p:nvSpPr>
              <p:cNvPr name="Freeform 49" id="49"/>
              <p:cNvSpPr/>
              <p:nvPr/>
            </p:nvSpPr>
            <p:spPr>
              <a:xfrm flipH="false" flipV="false" rot="0">
                <a:off x="0" y="0"/>
                <a:ext cx="1544082" cy="197883"/>
              </a:xfrm>
              <a:custGeom>
                <a:avLst/>
                <a:gdLst/>
                <a:ahLst/>
                <a:cxnLst/>
                <a:rect r="r" b="b" t="t" l="l"/>
                <a:pathLst>
                  <a:path h="197883" w="1544082">
                    <a:moveTo>
                      <a:pt x="0" y="0"/>
                    </a:moveTo>
                    <a:lnTo>
                      <a:pt x="1544082" y="0"/>
                    </a:lnTo>
                    <a:lnTo>
                      <a:pt x="1544082" y="197883"/>
                    </a:lnTo>
                    <a:lnTo>
                      <a:pt x="0" y="197883"/>
                    </a:lnTo>
                    <a:close/>
                  </a:path>
                </a:pathLst>
              </a:custGeom>
              <a:solidFill>
                <a:srgbClr val="5CE1E6"/>
              </a:solidFill>
            </p:spPr>
          </p:sp>
          <p:sp>
            <p:nvSpPr>
              <p:cNvPr name="TextBox 50" id="5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51" id="51"/>
            <p:cNvSpPr txBox="true"/>
            <p:nvPr/>
          </p:nvSpPr>
          <p:spPr>
            <a:xfrm rot="0">
              <a:off x="556803" y="90258"/>
              <a:ext cx="6703306" cy="764117"/>
            </a:xfrm>
            <a:prstGeom prst="rect">
              <a:avLst/>
            </a:prstGeom>
          </p:spPr>
          <p:txBody>
            <a:bodyPr anchor="t" rtlCol="false" tIns="0" lIns="0" bIns="0" rIns="0">
              <a:spAutoFit/>
            </a:bodyPr>
            <a:lstStyle/>
            <a:p>
              <a:pPr algn="ctr">
                <a:lnSpc>
                  <a:spcPts val="4899"/>
                </a:lnSpc>
              </a:pPr>
              <a:r>
                <a:rPr lang="en-US" sz="3499">
                  <a:solidFill>
                    <a:srgbClr val="000000"/>
                  </a:solidFill>
                  <a:latin typeface="Nunito Bold"/>
                </a:rPr>
                <a:t>8. Sales Records</a:t>
              </a:r>
            </a:p>
          </p:txBody>
        </p:sp>
      </p:grpSp>
      <p:grpSp>
        <p:nvGrpSpPr>
          <p:cNvPr name="Group 52" id="52"/>
          <p:cNvGrpSpPr/>
          <p:nvPr/>
        </p:nvGrpSpPr>
        <p:grpSpPr>
          <a:xfrm rot="0">
            <a:off x="8417481" y="6068650"/>
            <a:ext cx="7848774" cy="751337"/>
            <a:chOff x="0" y="0"/>
            <a:chExt cx="10465032" cy="1001782"/>
          </a:xfrm>
        </p:grpSpPr>
        <p:grpSp>
          <p:nvGrpSpPr>
            <p:cNvPr name="Group 53" id="53"/>
            <p:cNvGrpSpPr/>
            <p:nvPr/>
          </p:nvGrpSpPr>
          <p:grpSpPr>
            <a:xfrm rot="0">
              <a:off x="0" y="0"/>
              <a:ext cx="10465032" cy="1001782"/>
              <a:chOff x="0" y="0"/>
              <a:chExt cx="2067167" cy="197883"/>
            </a:xfrm>
          </p:grpSpPr>
          <p:sp>
            <p:nvSpPr>
              <p:cNvPr name="Freeform 54" id="54"/>
              <p:cNvSpPr/>
              <p:nvPr/>
            </p:nvSpPr>
            <p:spPr>
              <a:xfrm flipH="false" flipV="false" rot="0">
                <a:off x="0" y="0"/>
                <a:ext cx="2067167" cy="197883"/>
              </a:xfrm>
              <a:custGeom>
                <a:avLst/>
                <a:gdLst/>
                <a:ahLst/>
                <a:cxnLst/>
                <a:rect r="r" b="b" t="t" l="l"/>
                <a:pathLst>
                  <a:path h="197883" w="2067167">
                    <a:moveTo>
                      <a:pt x="0" y="0"/>
                    </a:moveTo>
                    <a:lnTo>
                      <a:pt x="2067167" y="0"/>
                    </a:lnTo>
                    <a:lnTo>
                      <a:pt x="2067167" y="197883"/>
                    </a:lnTo>
                    <a:lnTo>
                      <a:pt x="0" y="197883"/>
                    </a:lnTo>
                    <a:close/>
                  </a:path>
                </a:pathLst>
              </a:custGeom>
              <a:solidFill>
                <a:srgbClr val="00BF63"/>
              </a:solidFill>
            </p:spPr>
          </p:sp>
          <p:sp>
            <p:nvSpPr>
              <p:cNvPr name="TextBox 55" id="55"/>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56" id="56"/>
            <p:cNvSpPr txBox="true"/>
            <p:nvPr/>
          </p:nvSpPr>
          <p:spPr>
            <a:xfrm rot="0">
              <a:off x="745430" y="90258"/>
              <a:ext cx="8974171" cy="764117"/>
            </a:xfrm>
            <a:prstGeom prst="rect">
              <a:avLst/>
            </a:prstGeom>
          </p:spPr>
          <p:txBody>
            <a:bodyPr anchor="t" rtlCol="false" tIns="0" lIns="0" bIns="0" rIns="0">
              <a:spAutoFit/>
            </a:bodyPr>
            <a:lstStyle/>
            <a:p>
              <a:pPr algn="ctr">
                <a:lnSpc>
                  <a:spcPts val="4899"/>
                </a:lnSpc>
              </a:pPr>
              <a:r>
                <a:rPr lang="en-US" sz="3499">
                  <a:solidFill>
                    <a:srgbClr val="000000"/>
                  </a:solidFill>
                  <a:latin typeface="Nunito Bold"/>
                </a:rPr>
                <a:t>10. SocMed Engagement Metrics</a:t>
              </a:r>
            </a:p>
          </p:txBody>
        </p:sp>
      </p:grpSp>
      <p:grpSp>
        <p:nvGrpSpPr>
          <p:cNvPr name="Group 57" id="57"/>
          <p:cNvGrpSpPr/>
          <p:nvPr/>
        </p:nvGrpSpPr>
        <p:grpSpPr>
          <a:xfrm rot="0">
            <a:off x="9856670" y="5031563"/>
            <a:ext cx="4970396" cy="751337"/>
            <a:chOff x="0" y="0"/>
            <a:chExt cx="6627194" cy="1001782"/>
          </a:xfrm>
        </p:grpSpPr>
        <p:grpSp>
          <p:nvGrpSpPr>
            <p:cNvPr name="Group 58" id="58"/>
            <p:cNvGrpSpPr/>
            <p:nvPr/>
          </p:nvGrpSpPr>
          <p:grpSpPr>
            <a:xfrm rot="0">
              <a:off x="0" y="0"/>
              <a:ext cx="6627194" cy="1001782"/>
              <a:chOff x="0" y="0"/>
              <a:chExt cx="1309075" cy="197883"/>
            </a:xfrm>
          </p:grpSpPr>
          <p:sp>
            <p:nvSpPr>
              <p:cNvPr name="Freeform 59" id="59"/>
              <p:cNvSpPr/>
              <p:nvPr/>
            </p:nvSpPr>
            <p:spPr>
              <a:xfrm flipH="false" flipV="false" rot="0">
                <a:off x="0" y="0"/>
                <a:ext cx="1309075" cy="197883"/>
              </a:xfrm>
              <a:custGeom>
                <a:avLst/>
                <a:gdLst/>
                <a:ahLst/>
                <a:cxnLst/>
                <a:rect r="r" b="b" t="t" l="l"/>
                <a:pathLst>
                  <a:path h="197883" w="1309075">
                    <a:moveTo>
                      <a:pt x="0" y="0"/>
                    </a:moveTo>
                    <a:lnTo>
                      <a:pt x="1309075" y="0"/>
                    </a:lnTo>
                    <a:lnTo>
                      <a:pt x="1309075" y="197883"/>
                    </a:lnTo>
                    <a:lnTo>
                      <a:pt x="0" y="197883"/>
                    </a:lnTo>
                    <a:close/>
                  </a:path>
                </a:pathLst>
              </a:custGeom>
              <a:solidFill>
                <a:srgbClr val="5CE1E6"/>
              </a:solidFill>
            </p:spPr>
          </p:sp>
          <p:sp>
            <p:nvSpPr>
              <p:cNvPr name="TextBox 60" id="6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61" id="61"/>
            <p:cNvSpPr txBox="true"/>
            <p:nvPr/>
          </p:nvSpPr>
          <p:spPr>
            <a:xfrm rot="0">
              <a:off x="472059" y="90258"/>
              <a:ext cx="5683076" cy="764117"/>
            </a:xfrm>
            <a:prstGeom prst="rect">
              <a:avLst/>
            </a:prstGeom>
          </p:spPr>
          <p:txBody>
            <a:bodyPr anchor="t" rtlCol="false" tIns="0" lIns="0" bIns="0" rIns="0">
              <a:spAutoFit/>
            </a:bodyPr>
            <a:lstStyle/>
            <a:p>
              <a:pPr algn="ctr">
                <a:lnSpc>
                  <a:spcPts val="4899"/>
                </a:lnSpc>
              </a:pPr>
              <a:r>
                <a:rPr lang="en-US" sz="3499">
                  <a:solidFill>
                    <a:srgbClr val="000000"/>
                  </a:solidFill>
                  <a:latin typeface="Nunito Bold"/>
                </a:rPr>
                <a:t>9. IQ Test Scores</a:t>
              </a:r>
            </a:p>
          </p:txBody>
        </p:sp>
      </p:grpSp>
      <p:grpSp>
        <p:nvGrpSpPr>
          <p:cNvPr name="Group 62" id="62"/>
          <p:cNvGrpSpPr/>
          <p:nvPr/>
        </p:nvGrpSpPr>
        <p:grpSpPr>
          <a:xfrm rot="0">
            <a:off x="3561618" y="8143961"/>
            <a:ext cx="4524251" cy="751337"/>
            <a:chOff x="0" y="0"/>
            <a:chExt cx="6032335" cy="1001782"/>
          </a:xfrm>
        </p:grpSpPr>
        <p:grpSp>
          <p:nvGrpSpPr>
            <p:cNvPr name="Group 63" id="63"/>
            <p:cNvGrpSpPr/>
            <p:nvPr/>
          </p:nvGrpSpPr>
          <p:grpSpPr>
            <a:xfrm rot="0">
              <a:off x="0" y="0"/>
              <a:ext cx="6032335" cy="1001782"/>
              <a:chOff x="0" y="0"/>
              <a:chExt cx="1191572" cy="197883"/>
            </a:xfrm>
          </p:grpSpPr>
          <p:sp>
            <p:nvSpPr>
              <p:cNvPr name="Freeform 64" id="64"/>
              <p:cNvSpPr/>
              <p:nvPr/>
            </p:nvSpPr>
            <p:spPr>
              <a:xfrm flipH="false" flipV="false" rot="0">
                <a:off x="0" y="0"/>
                <a:ext cx="1191572" cy="197883"/>
              </a:xfrm>
              <a:custGeom>
                <a:avLst/>
                <a:gdLst/>
                <a:ahLst/>
                <a:cxnLst/>
                <a:rect r="r" b="b" t="t" l="l"/>
                <a:pathLst>
                  <a:path h="197883" w="1191572">
                    <a:moveTo>
                      <a:pt x="0" y="0"/>
                    </a:moveTo>
                    <a:lnTo>
                      <a:pt x="1191572" y="0"/>
                    </a:lnTo>
                    <a:lnTo>
                      <a:pt x="1191572" y="197883"/>
                    </a:lnTo>
                    <a:lnTo>
                      <a:pt x="0" y="197883"/>
                    </a:lnTo>
                    <a:close/>
                  </a:path>
                </a:pathLst>
              </a:custGeom>
              <a:solidFill>
                <a:srgbClr val="5CE1E6"/>
              </a:solidFill>
            </p:spPr>
          </p:sp>
          <p:sp>
            <p:nvSpPr>
              <p:cNvPr name="TextBox 65" id="65"/>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66" id="66"/>
            <p:cNvSpPr txBox="true"/>
            <p:nvPr/>
          </p:nvSpPr>
          <p:spPr>
            <a:xfrm rot="0">
              <a:off x="429687" y="90258"/>
              <a:ext cx="5172961" cy="764117"/>
            </a:xfrm>
            <a:prstGeom prst="rect">
              <a:avLst/>
            </a:prstGeom>
          </p:spPr>
          <p:txBody>
            <a:bodyPr anchor="t" rtlCol="false" tIns="0" lIns="0" bIns="0" rIns="0">
              <a:spAutoFit/>
            </a:bodyPr>
            <a:lstStyle/>
            <a:p>
              <a:pPr algn="ctr">
                <a:lnSpc>
                  <a:spcPts val="4899"/>
                </a:lnSpc>
              </a:pPr>
              <a:r>
                <a:rPr lang="en-US" sz="3499">
                  <a:solidFill>
                    <a:srgbClr val="000000"/>
                  </a:solidFill>
                  <a:latin typeface="Nunito Bold"/>
                </a:rPr>
                <a:t>Normalize</a:t>
              </a:r>
            </a:p>
          </p:txBody>
        </p:sp>
      </p:grpSp>
      <p:grpSp>
        <p:nvGrpSpPr>
          <p:cNvPr name="Group 67" id="67"/>
          <p:cNvGrpSpPr/>
          <p:nvPr/>
        </p:nvGrpSpPr>
        <p:grpSpPr>
          <a:xfrm rot="0">
            <a:off x="9573414" y="8143961"/>
            <a:ext cx="4457330" cy="751337"/>
            <a:chOff x="0" y="0"/>
            <a:chExt cx="5943106" cy="1001782"/>
          </a:xfrm>
        </p:grpSpPr>
        <p:grpSp>
          <p:nvGrpSpPr>
            <p:cNvPr name="Group 68" id="68"/>
            <p:cNvGrpSpPr/>
            <p:nvPr/>
          </p:nvGrpSpPr>
          <p:grpSpPr>
            <a:xfrm rot="0">
              <a:off x="0" y="0"/>
              <a:ext cx="5943106" cy="1001782"/>
              <a:chOff x="0" y="0"/>
              <a:chExt cx="1173947" cy="197883"/>
            </a:xfrm>
          </p:grpSpPr>
          <p:sp>
            <p:nvSpPr>
              <p:cNvPr name="Freeform 69" id="69"/>
              <p:cNvSpPr/>
              <p:nvPr/>
            </p:nvSpPr>
            <p:spPr>
              <a:xfrm flipH="false" flipV="false" rot="0">
                <a:off x="0" y="0"/>
                <a:ext cx="1173947" cy="197883"/>
              </a:xfrm>
              <a:custGeom>
                <a:avLst/>
                <a:gdLst/>
                <a:ahLst/>
                <a:cxnLst/>
                <a:rect r="r" b="b" t="t" l="l"/>
                <a:pathLst>
                  <a:path h="197883" w="1173947">
                    <a:moveTo>
                      <a:pt x="0" y="0"/>
                    </a:moveTo>
                    <a:lnTo>
                      <a:pt x="1173947" y="0"/>
                    </a:lnTo>
                    <a:lnTo>
                      <a:pt x="1173947" y="197883"/>
                    </a:lnTo>
                    <a:lnTo>
                      <a:pt x="0" y="197883"/>
                    </a:lnTo>
                    <a:close/>
                  </a:path>
                </a:pathLst>
              </a:custGeom>
              <a:solidFill>
                <a:srgbClr val="00BF63"/>
              </a:solidFill>
            </p:spPr>
          </p:sp>
          <p:sp>
            <p:nvSpPr>
              <p:cNvPr name="TextBox 70" id="7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71" id="71"/>
            <p:cNvSpPr txBox="true"/>
            <p:nvPr/>
          </p:nvSpPr>
          <p:spPr>
            <a:xfrm rot="0">
              <a:off x="423331" y="90258"/>
              <a:ext cx="5096444" cy="764117"/>
            </a:xfrm>
            <a:prstGeom prst="rect">
              <a:avLst/>
            </a:prstGeom>
          </p:spPr>
          <p:txBody>
            <a:bodyPr anchor="t" rtlCol="false" tIns="0" lIns="0" bIns="0" rIns="0">
              <a:spAutoFit/>
            </a:bodyPr>
            <a:lstStyle/>
            <a:p>
              <a:pPr algn="ctr">
                <a:lnSpc>
                  <a:spcPts val="4899"/>
                </a:lnSpc>
              </a:pPr>
              <a:r>
                <a:rPr lang="en-US" sz="3499">
                  <a:solidFill>
                    <a:srgbClr val="000000"/>
                  </a:solidFill>
                  <a:latin typeface="Nunito Bold"/>
                </a:rPr>
                <a:t>Standardize</a:t>
              </a:r>
            </a:p>
          </p:txBody>
        </p:sp>
      </p:gr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76611" y="8801100"/>
            <a:ext cx="19974273" cy="1861295"/>
            <a:chOff x="0" y="0"/>
            <a:chExt cx="5260714" cy="490218"/>
          </a:xfrm>
        </p:grpSpPr>
        <p:sp>
          <p:nvSpPr>
            <p:cNvPr name="Freeform 6" id="6"/>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9144000" y="2410122"/>
            <a:ext cx="6090495" cy="4562515"/>
          </a:xfrm>
          <a:custGeom>
            <a:avLst/>
            <a:gdLst/>
            <a:ahLst/>
            <a:cxnLst/>
            <a:rect r="r" b="b" t="t" l="l"/>
            <a:pathLst>
              <a:path h="4562515" w="6090495">
                <a:moveTo>
                  <a:pt x="0" y="0"/>
                </a:moveTo>
                <a:lnTo>
                  <a:pt x="6090495" y="0"/>
                </a:lnTo>
                <a:lnTo>
                  <a:pt x="6090495" y="4562515"/>
                </a:lnTo>
                <a:lnTo>
                  <a:pt x="0" y="4562515"/>
                </a:lnTo>
                <a:lnTo>
                  <a:pt x="0" y="0"/>
                </a:lnTo>
                <a:close/>
              </a:path>
            </a:pathLst>
          </a:custGeom>
          <a:blipFill>
            <a:blip r:embed="rId8"/>
            <a:stretch>
              <a:fillRect l="0" t="-104991" r="0" b="0"/>
            </a:stretch>
          </a:blipFill>
        </p:spPr>
      </p:sp>
      <p:sp>
        <p:nvSpPr>
          <p:cNvPr name="TextBox 11" id="11"/>
          <p:cNvSpPr txBox="true"/>
          <p:nvPr/>
        </p:nvSpPr>
        <p:spPr>
          <a:xfrm rot="0">
            <a:off x="1028700" y="9226923"/>
            <a:ext cx="5972707" cy="514350"/>
          </a:xfrm>
          <a:prstGeom prst="rect">
            <a:avLst/>
          </a:prstGeom>
        </p:spPr>
        <p:txBody>
          <a:bodyPr anchor="t" rtlCol="false" tIns="0" lIns="0" bIns="0" rIns="0">
            <a:spAutoFit/>
          </a:bodyPr>
          <a:lstStyle/>
          <a:p>
            <a:pPr>
              <a:lnSpc>
                <a:spcPts val="4200"/>
              </a:lnSpc>
            </a:pPr>
            <a:r>
              <a:rPr lang="en-US" sz="3000">
                <a:solidFill>
                  <a:srgbClr val="000000"/>
                </a:solidFill>
                <a:latin typeface="Nunito"/>
              </a:rPr>
              <a:t>CS 4103 | Intelligent Systems</a:t>
            </a:r>
          </a:p>
        </p:txBody>
      </p:sp>
      <p:sp>
        <p:nvSpPr>
          <p:cNvPr name="TextBox 12" id="12"/>
          <p:cNvSpPr txBox="true"/>
          <p:nvPr/>
        </p:nvSpPr>
        <p:spPr>
          <a:xfrm rot="0">
            <a:off x="12777754" y="9226923"/>
            <a:ext cx="4481546" cy="514313"/>
          </a:xfrm>
          <a:prstGeom prst="rect">
            <a:avLst/>
          </a:prstGeom>
        </p:spPr>
        <p:txBody>
          <a:bodyPr anchor="t" rtlCol="false" tIns="0" lIns="0" bIns="0" rIns="0">
            <a:spAutoFit/>
          </a:bodyPr>
          <a:lstStyle/>
          <a:p>
            <a:pPr algn="r">
              <a:lnSpc>
                <a:spcPts val="4200"/>
              </a:lnSpc>
            </a:pPr>
            <a:r>
              <a:rPr lang="en-US" sz="3000">
                <a:solidFill>
                  <a:srgbClr val="000000"/>
                </a:solidFill>
                <a:latin typeface="Nunito"/>
              </a:rPr>
              <a:t>September 6, 2023</a:t>
            </a:r>
          </a:p>
        </p:txBody>
      </p:sp>
      <p:sp>
        <p:nvSpPr>
          <p:cNvPr name="Freeform 13" id="13"/>
          <p:cNvSpPr/>
          <p:nvPr/>
        </p:nvSpPr>
        <p:spPr>
          <a:xfrm flipH="false" flipV="false" rot="0">
            <a:off x="2726302" y="2410122"/>
            <a:ext cx="6090495" cy="4562515"/>
          </a:xfrm>
          <a:custGeom>
            <a:avLst/>
            <a:gdLst/>
            <a:ahLst/>
            <a:cxnLst/>
            <a:rect r="r" b="b" t="t" l="l"/>
            <a:pathLst>
              <a:path h="4562515" w="6090495">
                <a:moveTo>
                  <a:pt x="0" y="0"/>
                </a:moveTo>
                <a:lnTo>
                  <a:pt x="6090495" y="0"/>
                </a:lnTo>
                <a:lnTo>
                  <a:pt x="6090495" y="4562515"/>
                </a:lnTo>
                <a:lnTo>
                  <a:pt x="0" y="4562515"/>
                </a:lnTo>
                <a:lnTo>
                  <a:pt x="0" y="0"/>
                </a:lnTo>
                <a:close/>
              </a:path>
            </a:pathLst>
          </a:custGeom>
          <a:blipFill>
            <a:blip r:embed="rId8"/>
            <a:stretch>
              <a:fillRect l="0" t="0" r="0" b="-104991"/>
            </a:stretch>
          </a:blipFill>
        </p:spPr>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76611" y="8801100"/>
            <a:ext cx="19974273" cy="1861295"/>
            <a:chOff x="0" y="0"/>
            <a:chExt cx="5260714" cy="490218"/>
          </a:xfrm>
        </p:grpSpPr>
        <p:sp>
          <p:nvSpPr>
            <p:cNvPr name="Freeform 9" id="9"/>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aphicFrame>
        <p:nvGraphicFramePr>
          <p:cNvPr name="Table 13" id="13"/>
          <p:cNvGraphicFramePr>
            <a:graphicFrameLocks noGrp="true"/>
          </p:cNvGraphicFramePr>
          <p:nvPr/>
        </p:nvGraphicFramePr>
        <p:xfrm>
          <a:off x="1996914" y="3262781"/>
          <a:ext cx="14072660" cy="4353665"/>
        </p:xfrm>
        <a:graphic>
          <a:graphicData uri="http://schemas.openxmlformats.org/drawingml/2006/table">
            <a:tbl>
              <a:tblPr/>
              <a:tblGrid>
                <a:gridCol w="6895066"/>
                <a:gridCol w="7177594"/>
              </a:tblGrid>
              <a:tr h="559597">
                <a:tc>
                  <a:txBody>
                    <a:bodyPr anchor="t" rtlCol="false"/>
                    <a:lstStyle/>
                    <a:p>
                      <a:pPr algn="ctr">
                        <a:lnSpc>
                          <a:spcPts val="2800"/>
                        </a:lnSpc>
                        <a:defRPr/>
                      </a:pPr>
                      <a:r>
                        <a:rPr lang="en-US" sz="2000">
                          <a:solidFill>
                            <a:srgbClr val="000000"/>
                          </a:solidFill>
                          <a:latin typeface="Nunito Bold"/>
                        </a:rPr>
                        <a:t>Normalization</a:t>
                      </a:r>
                      <a:endParaRPr lang="en-US" sz="1100"/>
                    </a:p>
                  </a:txBody>
                  <a:tcPr marL="19050" marR="19050" marT="19050" marB="190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Nunito Bold"/>
                        </a:rPr>
                        <a:t>Standardization</a:t>
                      </a:r>
                      <a:endParaRPr lang="en-US" sz="1100"/>
                    </a:p>
                  </a:txBody>
                  <a:tcPr marL="19050" marR="19050" marT="19050" marB="190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436486">
                <a:tc>
                  <a:txBody>
                    <a:bodyPr anchor="t" rtlCol="false"/>
                    <a:lstStyle/>
                    <a:p>
                      <a:pPr algn="l">
                        <a:lnSpc>
                          <a:spcPts val="2100"/>
                        </a:lnSpc>
                        <a:defRPr/>
                      </a:pPr>
                      <a:r>
                        <a:rPr lang="en-US" sz="1500">
                          <a:solidFill>
                            <a:srgbClr val="000000"/>
                          </a:solidFill>
                          <a:latin typeface="Nunito"/>
                        </a:rPr>
                        <a:t>Minimum and maximum value of features are used for scaling</a:t>
                      </a:r>
                      <a:endParaRPr lang="en-US" sz="1100"/>
                    </a:p>
                  </a:txBody>
                  <a:tcPr marL="19050" marR="19050" marT="19050" marB="190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100"/>
                        </a:lnSpc>
                        <a:defRPr/>
                      </a:pPr>
                      <a:r>
                        <a:rPr lang="en-US" sz="1500">
                          <a:solidFill>
                            <a:srgbClr val="000000"/>
                          </a:solidFill>
                          <a:latin typeface="Nunito"/>
                        </a:rPr>
                        <a:t>Mean and standard deviation is used for scaling</a:t>
                      </a:r>
                      <a:endParaRPr lang="en-US" sz="1100"/>
                    </a:p>
                  </a:txBody>
                  <a:tcPr marL="19050" marR="19050" marT="19050" marB="190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436486">
                <a:tc>
                  <a:txBody>
                    <a:bodyPr anchor="t" rtlCol="false"/>
                    <a:lstStyle/>
                    <a:p>
                      <a:pPr algn="l">
                        <a:lnSpc>
                          <a:spcPts val="2100"/>
                        </a:lnSpc>
                        <a:defRPr/>
                      </a:pPr>
                      <a:r>
                        <a:rPr lang="en-US" sz="1500">
                          <a:solidFill>
                            <a:srgbClr val="000000"/>
                          </a:solidFill>
                          <a:latin typeface="Nunito"/>
                        </a:rPr>
                        <a:t>It is used when features are of different scales</a:t>
                      </a:r>
                      <a:endParaRPr lang="en-US" sz="1100"/>
                    </a:p>
                  </a:txBody>
                  <a:tcPr marL="19050" marR="19050" marT="19050" marB="190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100"/>
                        </a:lnSpc>
                        <a:defRPr/>
                      </a:pPr>
                      <a:r>
                        <a:rPr lang="en-US" sz="1500">
                          <a:solidFill>
                            <a:srgbClr val="000000"/>
                          </a:solidFill>
                          <a:latin typeface="Nunito"/>
                        </a:rPr>
                        <a:t>It is used when we want to ensure zero mean and unit standard deviation</a:t>
                      </a:r>
                      <a:endParaRPr lang="en-US" sz="1100"/>
                    </a:p>
                  </a:txBody>
                  <a:tcPr marL="19050" marR="19050" marT="19050" marB="190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436486">
                <a:tc>
                  <a:txBody>
                    <a:bodyPr anchor="t" rtlCol="false"/>
                    <a:lstStyle/>
                    <a:p>
                      <a:pPr algn="l">
                        <a:lnSpc>
                          <a:spcPts val="2100"/>
                        </a:lnSpc>
                        <a:defRPr/>
                      </a:pPr>
                      <a:r>
                        <a:rPr lang="en-US" sz="1500">
                          <a:solidFill>
                            <a:srgbClr val="000000"/>
                          </a:solidFill>
                          <a:latin typeface="Nunito"/>
                        </a:rPr>
                        <a:t>Scales values between [0, 1] or [-1, 1]</a:t>
                      </a:r>
                      <a:endParaRPr lang="en-US" sz="1100"/>
                    </a:p>
                  </a:txBody>
                  <a:tcPr marL="19050" marR="19050" marT="19050" marB="190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100"/>
                        </a:lnSpc>
                        <a:defRPr/>
                      </a:pPr>
                      <a:r>
                        <a:rPr lang="en-US" sz="1500">
                          <a:solidFill>
                            <a:srgbClr val="000000"/>
                          </a:solidFill>
                          <a:latin typeface="Nunito"/>
                        </a:rPr>
                        <a:t>It is not bounded to a certain range</a:t>
                      </a:r>
                      <a:endParaRPr lang="en-US" sz="1100"/>
                    </a:p>
                  </a:txBody>
                  <a:tcPr marL="19050" marR="19050" marT="19050" marB="190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436486">
                <a:tc>
                  <a:txBody>
                    <a:bodyPr anchor="t" rtlCol="false"/>
                    <a:lstStyle/>
                    <a:p>
                      <a:pPr algn="l">
                        <a:lnSpc>
                          <a:spcPts val="2100"/>
                        </a:lnSpc>
                        <a:defRPr/>
                      </a:pPr>
                      <a:r>
                        <a:rPr lang="en-US" sz="1500">
                          <a:solidFill>
                            <a:srgbClr val="000000"/>
                          </a:solidFill>
                          <a:latin typeface="Nunito"/>
                        </a:rPr>
                        <a:t>It is really affected by outliers</a:t>
                      </a:r>
                      <a:endParaRPr lang="en-US" sz="1100"/>
                    </a:p>
                  </a:txBody>
                  <a:tcPr marL="19050" marR="19050" marT="19050" marB="190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100"/>
                        </a:lnSpc>
                        <a:defRPr/>
                      </a:pPr>
                      <a:r>
                        <a:rPr lang="en-US" sz="1500">
                          <a:solidFill>
                            <a:srgbClr val="000000"/>
                          </a:solidFill>
                          <a:latin typeface="Nunito"/>
                        </a:rPr>
                        <a:t>It is much less affected by outliers</a:t>
                      </a:r>
                      <a:endParaRPr lang="en-US" sz="1100"/>
                    </a:p>
                  </a:txBody>
                  <a:tcPr marL="19050" marR="19050" marT="19050" marB="190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436486">
                <a:tc>
                  <a:txBody>
                    <a:bodyPr anchor="t" rtlCol="false"/>
                    <a:lstStyle/>
                    <a:p>
                      <a:pPr algn="l">
                        <a:lnSpc>
                          <a:spcPts val="2100"/>
                        </a:lnSpc>
                        <a:defRPr/>
                      </a:pPr>
                      <a:r>
                        <a:rPr lang="en-US" sz="1500">
                          <a:solidFill>
                            <a:srgbClr val="000000"/>
                          </a:solidFill>
                          <a:latin typeface="Nunito"/>
                        </a:rPr>
                        <a:t>Scikit-Learn provides a transformer called MinMaxScaler for Normalization</a:t>
                      </a:r>
                      <a:endParaRPr lang="en-US" sz="1100"/>
                    </a:p>
                  </a:txBody>
                  <a:tcPr marL="19050" marR="19050" marT="19050" marB="190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100"/>
                        </a:lnSpc>
                        <a:defRPr/>
                      </a:pPr>
                      <a:r>
                        <a:rPr lang="en-US" sz="1500">
                          <a:solidFill>
                            <a:srgbClr val="000000"/>
                          </a:solidFill>
                          <a:latin typeface="Nunito"/>
                        </a:rPr>
                        <a:t>Scikit-Learn provides a transformer called StandardScaler for standardization</a:t>
                      </a:r>
                      <a:endParaRPr lang="en-US" sz="1100"/>
                    </a:p>
                  </a:txBody>
                  <a:tcPr marL="19050" marR="19050" marT="19050" marB="190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49860">
                <a:tc>
                  <a:txBody>
                    <a:bodyPr anchor="t" rtlCol="false"/>
                    <a:lstStyle/>
                    <a:p>
                      <a:pPr algn="l">
                        <a:lnSpc>
                          <a:spcPts val="2100"/>
                        </a:lnSpc>
                        <a:defRPr/>
                      </a:pPr>
                      <a:r>
                        <a:rPr lang="en-US" sz="1500">
                          <a:solidFill>
                            <a:srgbClr val="000000"/>
                          </a:solidFill>
                          <a:latin typeface="Nunito"/>
                        </a:rPr>
                        <a:t>This transformation squishes the n-dimensional data into an n-dimensional unit hypercube</a:t>
                      </a:r>
                      <a:endParaRPr lang="en-US" sz="1100"/>
                    </a:p>
                  </a:txBody>
                  <a:tcPr marL="19050" marR="19050" marT="19050" marB="190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r>
                        <a:rPr lang="en-US" sz="1599">
                          <a:solidFill>
                            <a:srgbClr val="000000"/>
                          </a:solidFill>
                          <a:latin typeface="Nunito"/>
                        </a:rPr>
                        <a:t>It translates the data to the mean vector of original data to the origin and squishes or expands</a:t>
                      </a:r>
                      <a:endParaRPr lang="en-US" sz="1100"/>
                    </a:p>
                  </a:txBody>
                  <a:tcPr marL="19050" marR="19050" marT="19050" marB="190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436486">
                <a:tc>
                  <a:txBody>
                    <a:bodyPr anchor="t" rtlCol="false"/>
                    <a:lstStyle/>
                    <a:p>
                      <a:pPr algn="l">
                        <a:lnSpc>
                          <a:spcPts val="2100"/>
                        </a:lnSpc>
                        <a:defRPr/>
                      </a:pPr>
                      <a:r>
                        <a:rPr lang="en-US" sz="1500">
                          <a:solidFill>
                            <a:srgbClr val="000000"/>
                          </a:solidFill>
                          <a:latin typeface="Nunito"/>
                        </a:rPr>
                        <a:t>It is useful when we don’t know about the distribution</a:t>
                      </a:r>
                      <a:endParaRPr lang="en-US" sz="1100"/>
                    </a:p>
                  </a:txBody>
                  <a:tcPr marL="19050" marR="19050" marT="19050" marB="190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100"/>
                        </a:lnSpc>
                        <a:defRPr/>
                      </a:pPr>
                      <a:r>
                        <a:rPr lang="en-US" sz="1500">
                          <a:solidFill>
                            <a:srgbClr val="000000"/>
                          </a:solidFill>
                          <a:latin typeface="Nunito"/>
                        </a:rPr>
                        <a:t>It is useful when the feature distribution is Normal or Gaussian</a:t>
                      </a:r>
                      <a:endParaRPr lang="en-US" sz="1100"/>
                    </a:p>
                  </a:txBody>
                  <a:tcPr marL="19050" marR="19050" marT="19050" marB="190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425294">
                <a:tc>
                  <a:txBody>
                    <a:bodyPr anchor="t" rtlCol="false"/>
                    <a:lstStyle/>
                    <a:p>
                      <a:pPr algn="l">
                        <a:lnSpc>
                          <a:spcPts val="2099"/>
                        </a:lnSpc>
                        <a:defRPr/>
                      </a:pPr>
                      <a:r>
                        <a:rPr lang="en-US" sz="1499">
                          <a:solidFill>
                            <a:srgbClr val="000000"/>
                          </a:solidFill>
                          <a:latin typeface="Nunito"/>
                        </a:rPr>
                        <a:t>It is a often called as Scaling Normalization</a:t>
                      </a:r>
                      <a:endParaRPr lang="en-US" sz="1100"/>
                    </a:p>
                  </a:txBody>
                  <a:tcPr marL="19050" marR="19050" marT="19050" marB="190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Nunito"/>
                        </a:rPr>
                        <a:t>It is a often called as Z-Score Normalization</a:t>
                      </a:r>
                      <a:endParaRPr lang="en-US" sz="1100"/>
                    </a:p>
                  </a:txBody>
                  <a:tcPr marL="19050" marR="19050" marT="19050" marB="190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grpSp>
        <p:nvGrpSpPr>
          <p:cNvPr name="Group 14" id="14"/>
          <p:cNvGrpSpPr/>
          <p:nvPr/>
        </p:nvGrpSpPr>
        <p:grpSpPr>
          <a:xfrm rot="0">
            <a:off x="4432965" y="624016"/>
            <a:ext cx="9200557" cy="2204896"/>
            <a:chOff x="0" y="0"/>
            <a:chExt cx="12267410" cy="2939862"/>
          </a:xfrm>
        </p:grpSpPr>
        <p:grpSp>
          <p:nvGrpSpPr>
            <p:cNvPr name="Group 15" id="15"/>
            <p:cNvGrpSpPr/>
            <p:nvPr/>
          </p:nvGrpSpPr>
          <p:grpSpPr>
            <a:xfrm rot="0">
              <a:off x="0" y="0"/>
              <a:ext cx="12267410" cy="2939862"/>
              <a:chOff x="0" y="0"/>
              <a:chExt cx="2423192" cy="580713"/>
            </a:xfrm>
          </p:grpSpPr>
          <p:sp>
            <p:nvSpPr>
              <p:cNvPr name="Freeform 16" id="16"/>
              <p:cNvSpPr/>
              <p:nvPr/>
            </p:nvSpPr>
            <p:spPr>
              <a:xfrm flipH="false" flipV="false" rot="0">
                <a:off x="0" y="0"/>
                <a:ext cx="2423192" cy="580713"/>
              </a:xfrm>
              <a:custGeom>
                <a:avLst/>
                <a:gdLst/>
                <a:ahLst/>
                <a:cxnLst/>
                <a:rect r="r" b="b" t="t" l="l"/>
                <a:pathLst>
                  <a:path h="580713" w="2423192">
                    <a:moveTo>
                      <a:pt x="0" y="0"/>
                    </a:moveTo>
                    <a:lnTo>
                      <a:pt x="2423192" y="0"/>
                    </a:lnTo>
                    <a:lnTo>
                      <a:pt x="2423192" y="580713"/>
                    </a:lnTo>
                    <a:lnTo>
                      <a:pt x="0" y="580713"/>
                    </a:lnTo>
                    <a:close/>
                  </a:path>
                </a:pathLst>
              </a:custGeom>
              <a:solidFill>
                <a:srgbClr val="DDDEDE"/>
              </a:solidFill>
              <a:ln w="38100">
                <a:solidFill>
                  <a:srgbClr val="F1F2F2"/>
                </a:solidFill>
              </a:ln>
            </p:spPr>
          </p:sp>
          <p:sp>
            <p:nvSpPr>
              <p:cNvPr name="TextBox 17" id="1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8" id="18"/>
            <p:cNvSpPr txBox="true"/>
            <p:nvPr/>
          </p:nvSpPr>
          <p:spPr>
            <a:xfrm rot="0">
              <a:off x="0" y="216100"/>
              <a:ext cx="12267410" cy="2583144"/>
            </a:xfrm>
            <a:prstGeom prst="rect">
              <a:avLst/>
            </a:prstGeom>
          </p:spPr>
          <p:txBody>
            <a:bodyPr anchor="t" rtlCol="false" tIns="0" lIns="0" bIns="0" rIns="0">
              <a:spAutoFit/>
            </a:bodyPr>
            <a:lstStyle/>
            <a:p>
              <a:pPr algn="ctr">
                <a:lnSpc>
                  <a:spcPts val="7598"/>
                </a:lnSpc>
              </a:pPr>
              <a:r>
                <a:rPr lang="en-US" sz="6607">
                  <a:solidFill>
                    <a:srgbClr val="000000"/>
                  </a:solidFill>
                  <a:latin typeface="Fredoka One Bold"/>
                </a:rPr>
                <a:t>NORMALIZATION VS STANDARDIZATION</a:t>
              </a:r>
            </a:p>
          </p:txBody>
        </p:sp>
      </p:grpSp>
      <p:sp>
        <p:nvSpPr>
          <p:cNvPr name="TextBox 19" id="19"/>
          <p:cNvSpPr txBox="true"/>
          <p:nvPr/>
        </p:nvSpPr>
        <p:spPr>
          <a:xfrm rot="0">
            <a:off x="1028700" y="9226923"/>
            <a:ext cx="5972707" cy="514350"/>
          </a:xfrm>
          <a:prstGeom prst="rect">
            <a:avLst/>
          </a:prstGeom>
        </p:spPr>
        <p:txBody>
          <a:bodyPr anchor="t" rtlCol="false" tIns="0" lIns="0" bIns="0" rIns="0">
            <a:spAutoFit/>
          </a:bodyPr>
          <a:lstStyle/>
          <a:p>
            <a:pPr>
              <a:lnSpc>
                <a:spcPts val="4200"/>
              </a:lnSpc>
            </a:pPr>
            <a:r>
              <a:rPr lang="en-US" sz="3000">
                <a:solidFill>
                  <a:srgbClr val="000000"/>
                </a:solidFill>
                <a:latin typeface="Nunito"/>
              </a:rPr>
              <a:t>CS 4103 | Intelligent Systems</a:t>
            </a:r>
          </a:p>
        </p:txBody>
      </p:sp>
      <p:sp>
        <p:nvSpPr>
          <p:cNvPr name="TextBox 20" id="20"/>
          <p:cNvSpPr txBox="true"/>
          <p:nvPr/>
        </p:nvSpPr>
        <p:spPr>
          <a:xfrm rot="0">
            <a:off x="12777754" y="9226923"/>
            <a:ext cx="4481546" cy="514313"/>
          </a:xfrm>
          <a:prstGeom prst="rect">
            <a:avLst/>
          </a:prstGeom>
        </p:spPr>
        <p:txBody>
          <a:bodyPr anchor="t" rtlCol="false" tIns="0" lIns="0" bIns="0" rIns="0">
            <a:spAutoFit/>
          </a:bodyPr>
          <a:lstStyle/>
          <a:p>
            <a:pPr algn="r">
              <a:lnSpc>
                <a:spcPts val="4200"/>
              </a:lnSpc>
            </a:pPr>
            <a:r>
              <a:rPr lang="en-US" sz="3000">
                <a:solidFill>
                  <a:srgbClr val="000000"/>
                </a:solidFill>
                <a:latin typeface="Nunito"/>
              </a:rPr>
              <a:t>September 6, 2023</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4290201" y="3124073"/>
            <a:ext cx="10240649" cy="3506104"/>
            <a:chOff x="0" y="0"/>
            <a:chExt cx="2697126" cy="923418"/>
          </a:xfrm>
        </p:grpSpPr>
        <p:sp>
          <p:nvSpPr>
            <p:cNvPr name="Freeform 6" id="6"/>
            <p:cNvSpPr/>
            <p:nvPr/>
          </p:nvSpPr>
          <p:spPr>
            <a:xfrm flipH="false" flipV="false" rot="0">
              <a:off x="0" y="0"/>
              <a:ext cx="2697126" cy="923418"/>
            </a:xfrm>
            <a:custGeom>
              <a:avLst/>
              <a:gdLst/>
              <a:ahLst/>
              <a:cxnLst/>
              <a:rect r="r" b="b" t="t" l="l"/>
              <a:pathLst>
                <a:path h="923418" w="2697126">
                  <a:moveTo>
                    <a:pt x="0" y="0"/>
                  </a:moveTo>
                  <a:lnTo>
                    <a:pt x="2697126" y="0"/>
                  </a:lnTo>
                  <a:lnTo>
                    <a:pt x="2697126" y="923418"/>
                  </a:lnTo>
                  <a:lnTo>
                    <a:pt x="0" y="923418"/>
                  </a:lnTo>
                  <a:close/>
                </a:path>
              </a:pathLst>
            </a:custGeom>
            <a:solidFill>
              <a:srgbClr val="DDDEDE"/>
            </a:solidFill>
            <a:ln w="38100">
              <a:solidFill>
                <a:srgbClr val="F1F2F2"/>
              </a:solidFill>
            </a:ln>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76611" y="8801100"/>
            <a:ext cx="19974273" cy="1861295"/>
            <a:chOff x="0" y="0"/>
            <a:chExt cx="5260714" cy="490218"/>
          </a:xfrm>
        </p:grpSpPr>
        <p:sp>
          <p:nvSpPr>
            <p:cNvPr name="Freeform 9" id="9"/>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4810247" y="3789551"/>
            <a:ext cx="9200557" cy="2308497"/>
          </a:xfrm>
          <a:prstGeom prst="rect">
            <a:avLst/>
          </a:prstGeom>
        </p:spPr>
        <p:txBody>
          <a:bodyPr anchor="t" rtlCol="false" tIns="0" lIns="0" bIns="0" rIns="0">
            <a:spAutoFit/>
          </a:bodyPr>
          <a:lstStyle/>
          <a:p>
            <a:pPr algn="ctr">
              <a:lnSpc>
                <a:spcPts val="8951"/>
              </a:lnSpc>
            </a:pPr>
            <a:r>
              <a:rPr lang="en-US" sz="8607">
                <a:solidFill>
                  <a:srgbClr val="000000"/>
                </a:solidFill>
                <a:latin typeface="Fredoka One Bold"/>
              </a:rPr>
              <a:t>What is data preprocessing?</a:t>
            </a:r>
          </a:p>
        </p:txBody>
      </p:sp>
      <p:sp>
        <p:nvSpPr>
          <p:cNvPr name="Freeform 12" id="12"/>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6590398" y="6983167"/>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1028700" y="9226923"/>
            <a:ext cx="5972707" cy="514350"/>
          </a:xfrm>
          <a:prstGeom prst="rect">
            <a:avLst/>
          </a:prstGeom>
        </p:spPr>
        <p:txBody>
          <a:bodyPr anchor="t" rtlCol="false" tIns="0" lIns="0" bIns="0" rIns="0">
            <a:spAutoFit/>
          </a:bodyPr>
          <a:lstStyle/>
          <a:p>
            <a:pPr>
              <a:lnSpc>
                <a:spcPts val="4200"/>
              </a:lnSpc>
            </a:pPr>
            <a:r>
              <a:rPr lang="en-US" sz="3000">
                <a:solidFill>
                  <a:srgbClr val="000000"/>
                </a:solidFill>
                <a:latin typeface="Nunito"/>
              </a:rPr>
              <a:t>CS 4103 | Intelligent Systems</a:t>
            </a:r>
          </a:p>
        </p:txBody>
      </p:sp>
      <p:sp>
        <p:nvSpPr>
          <p:cNvPr name="TextBox 15" id="15"/>
          <p:cNvSpPr txBox="true"/>
          <p:nvPr/>
        </p:nvSpPr>
        <p:spPr>
          <a:xfrm rot="0">
            <a:off x="12777754" y="9226923"/>
            <a:ext cx="4481546" cy="514313"/>
          </a:xfrm>
          <a:prstGeom prst="rect">
            <a:avLst/>
          </a:prstGeom>
        </p:spPr>
        <p:txBody>
          <a:bodyPr anchor="t" rtlCol="false" tIns="0" lIns="0" bIns="0" rIns="0">
            <a:spAutoFit/>
          </a:bodyPr>
          <a:lstStyle/>
          <a:p>
            <a:pPr algn="r">
              <a:lnSpc>
                <a:spcPts val="4200"/>
              </a:lnSpc>
            </a:pPr>
            <a:r>
              <a:rPr lang="en-US" sz="3000">
                <a:solidFill>
                  <a:srgbClr val="000000"/>
                </a:solidFill>
                <a:latin typeface="Nunito"/>
              </a:rPr>
              <a:t>September 6, 2023</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6700227"/>
            <a:chOff x="0" y="0"/>
            <a:chExt cx="4274726" cy="1764669"/>
          </a:xfrm>
        </p:grpSpPr>
        <p:sp>
          <p:nvSpPr>
            <p:cNvPr name="Freeform 6" id="6"/>
            <p:cNvSpPr/>
            <p:nvPr/>
          </p:nvSpPr>
          <p:spPr>
            <a:xfrm flipH="false" flipV="false" rot="0">
              <a:off x="0" y="0"/>
              <a:ext cx="4274726" cy="1764669"/>
            </a:xfrm>
            <a:custGeom>
              <a:avLst/>
              <a:gdLst/>
              <a:ahLst/>
              <a:cxnLst/>
              <a:rect r="r" b="b" t="t" l="l"/>
              <a:pathLst>
                <a:path h="1764669" w="4274726">
                  <a:moveTo>
                    <a:pt x="0" y="0"/>
                  </a:moveTo>
                  <a:lnTo>
                    <a:pt x="4274726" y="0"/>
                  </a:lnTo>
                  <a:lnTo>
                    <a:pt x="4274726" y="1764669"/>
                  </a:lnTo>
                  <a:lnTo>
                    <a:pt x="0" y="1764669"/>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272999" y="687305"/>
            <a:ext cx="9742003" cy="1730229"/>
            <a:chOff x="0" y="0"/>
            <a:chExt cx="2565795" cy="455698"/>
          </a:xfrm>
        </p:grpSpPr>
        <p:sp>
          <p:nvSpPr>
            <p:cNvPr name="Freeform 9" id="9"/>
            <p:cNvSpPr/>
            <p:nvPr/>
          </p:nvSpPr>
          <p:spPr>
            <a:xfrm flipH="false" flipV="false" rot="0">
              <a:off x="0" y="0"/>
              <a:ext cx="2565795" cy="455698"/>
            </a:xfrm>
            <a:custGeom>
              <a:avLst/>
              <a:gdLst/>
              <a:ahLst/>
              <a:cxnLst/>
              <a:rect r="r" b="b" t="t" l="l"/>
              <a:pathLst>
                <a:path h="455698" w="2565795">
                  <a:moveTo>
                    <a:pt x="0" y="0"/>
                  </a:moveTo>
                  <a:lnTo>
                    <a:pt x="2565795" y="0"/>
                  </a:lnTo>
                  <a:lnTo>
                    <a:pt x="2565795" y="455698"/>
                  </a:lnTo>
                  <a:lnTo>
                    <a:pt x="0" y="455698"/>
                  </a:lnTo>
                  <a:close/>
                </a:path>
              </a:pathLst>
            </a:custGeom>
            <a:solidFill>
              <a:srgbClr val="DDDEDE"/>
            </a:solidFill>
            <a:ln w="38100">
              <a:solidFill>
                <a:srgbClr val="F1F2F2"/>
              </a:solidFill>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1637371" y="2907030"/>
            <a:ext cx="15013258" cy="5006339"/>
          </a:xfrm>
          <a:prstGeom prst="rect">
            <a:avLst/>
          </a:prstGeom>
        </p:spPr>
        <p:txBody>
          <a:bodyPr anchor="t" rtlCol="false" tIns="0" lIns="0" bIns="0" rIns="0">
            <a:spAutoFit/>
          </a:bodyPr>
          <a:lstStyle/>
          <a:p>
            <a:pPr marL="518165" indent="-259082" lvl="1">
              <a:lnSpc>
                <a:spcPts val="3360"/>
              </a:lnSpc>
              <a:buFont typeface="Arial"/>
              <a:buChar char="•"/>
            </a:pPr>
            <a:r>
              <a:rPr lang="en-US" sz="2400">
                <a:solidFill>
                  <a:srgbClr val="000000"/>
                </a:solidFill>
                <a:latin typeface="Nunito Bold"/>
              </a:rPr>
              <a:t>Data preprocessing is crucial due to challenges posed by raw data such as noise, outliers, and differing scales.</a:t>
            </a:r>
          </a:p>
          <a:p>
            <a:pPr marL="518165" indent="-259082" lvl="1">
              <a:lnSpc>
                <a:spcPts val="3360"/>
              </a:lnSpc>
              <a:buFont typeface="Arial"/>
              <a:buChar char="•"/>
            </a:pPr>
            <a:r>
              <a:rPr lang="en-US" sz="2400">
                <a:solidFill>
                  <a:srgbClr val="000000"/>
                </a:solidFill>
                <a:latin typeface="Nunito Bold"/>
              </a:rPr>
              <a:t>Standardization brings data to a common scale with mean 0 and standard deviation 1.</a:t>
            </a:r>
          </a:p>
          <a:p>
            <a:pPr marL="518165" indent="-259082" lvl="1">
              <a:lnSpc>
                <a:spcPts val="3360"/>
              </a:lnSpc>
              <a:buFont typeface="Arial"/>
              <a:buChar char="•"/>
            </a:pPr>
            <a:r>
              <a:rPr lang="en-US" sz="2400">
                <a:solidFill>
                  <a:srgbClr val="000000"/>
                </a:solidFill>
                <a:latin typeface="Nunito Bold"/>
              </a:rPr>
              <a:t>Normalization scales data to a range of [0, 1], often used with neural networks.</a:t>
            </a:r>
          </a:p>
          <a:p>
            <a:pPr marL="518165" indent="-259082" lvl="1">
              <a:lnSpc>
                <a:spcPts val="3360"/>
              </a:lnSpc>
              <a:buFont typeface="Arial"/>
              <a:buChar char="•"/>
            </a:pPr>
            <a:r>
              <a:rPr lang="en-US" sz="2400">
                <a:solidFill>
                  <a:srgbClr val="000000"/>
                </a:solidFill>
                <a:latin typeface="Nunito Bold"/>
              </a:rPr>
              <a:t>Choosing the right preprocessing technique depends on data characteristics and algorithm requirements.</a:t>
            </a:r>
          </a:p>
          <a:p>
            <a:pPr marL="518165" indent="-259082" lvl="1">
              <a:lnSpc>
                <a:spcPts val="3360"/>
              </a:lnSpc>
              <a:buFont typeface="Arial"/>
              <a:buChar char="•"/>
            </a:pPr>
            <a:r>
              <a:rPr lang="en-US" sz="2400">
                <a:solidFill>
                  <a:srgbClr val="000000"/>
                </a:solidFill>
                <a:latin typeface="Nunito Bold"/>
              </a:rPr>
              <a:t>Standardization and normalization have distinct purposes: centering vs. scaling data.</a:t>
            </a:r>
          </a:p>
          <a:p>
            <a:pPr marL="518165" indent="-259082" lvl="1">
              <a:lnSpc>
                <a:spcPts val="3360"/>
              </a:lnSpc>
              <a:buFont typeface="Arial"/>
              <a:buChar char="•"/>
            </a:pPr>
            <a:r>
              <a:rPr lang="en-US" sz="2400">
                <a:solidFill>
                  <a:srgbClr val="000000"/>
                </a:solidFill>
                <a:latin typeface="Nunito Bold"/>
              </a:rPr>
              <a:t>Python libraries like NumPy and scikit-learn provide tools for implementing these techniques.</a:t>
            </a:r>
          </a:p>
          <a:p>
            <a:pPr marL="518165" indent="-259082" lvl="1">
              <a:lnSpc>
                <a:spcPts val="3360"/>
              </a:lnSpc>
              <a:buFont typeface="Arial"/>
              <a:buChar char="•"/>
            </a:pPr>
            <a:r>
              <a:rPr lang="en-US" sz="2400">
                <a:solidFill>
                  <a:srgbClr val="000000"/>
                </a:solidFill>
                <a:latin typeface="Nunito Bold"/>
              </a:rPr>
              <a:t>Proper data preprocessing enhances model performance, but improper preprocessing can lead to issues like data leakage.</a:t>
            </a:r>
          </a:p>
          <a:p>
            <a:pPr marL="518165" indent="-259082" lvl="1">
              <a:lnSpc>
                <a:spcPts val="3360"/>
              </a:lnSpc>
              <a:buFont typeface="Arial"/>
              <a:buChar char="•"/>
            </a:pPr>
            <a:r>
              <a:rPr lang="en-US" sz="2400">
                <a:solidFill>
                  <a:srgbClr val="000000"/>
                </a:solidFill>
                <a:latin typeface="Nunito Bold"/>
              </a:rPr>
              <a:t>Data preprocessing is an essential step toward building accurate and reliable machine learning models.</a:t>
            </a:r>
          </a:p>
          <a:p>
            <a:pPr>
              <a:lnSpc>
                <a:spcPts val="3360"/>
              </a:lnSpc>
            </a:pPr>
          </a:p>
        </p:txBody>
      </p:sp>
      <p:sp>
        <p:nvSpPr>
          <p:cNvPr name="TextBox 17" id="17"/>
          <p:cNvSpPr txBox="true"/>
          <p:nvPr/>
        </p:nvSpPr>
        <p:spPr>
          <a:xfrm rot="0">
            <a:off x="4543721" y="904875"/>
            <a:ext cx="9200557"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RECAP</a:t>
            </a:r>
          </a:p>
        </p:txBody>
      </p:sp>
      <p:sp>
        <p:nvSpPr>
          <p:cNvPr name="TextBox 18" id="18"/>
          <p:cNvSpPr txBox="true"/>
          <p:nvPr/>
        </p:nvSpPr>
        <p:spPr>
          <a:xfrm rot="0">
            <a:off x="1028700" y="9226923"/>
            <a:ext cx="5972707" cy="514350"/>
          </a:xfrm>
          <a:prstGeom prst="rect">
            <a:avLst/>
          </a:prstGeom>
        </p:spPr>
        <p:txBody>
          <a:bodyPr anchor="t" rtlCol="false" tIns="0" lIns="0" bIns="0" rIns="0">
            <a:spAutoFit/>
          </a:bodyPr>
          <a:lstStyle/>
          <a:p>
            <a:pPr>
              <a:lnSpc>
                <a:spcPts val="4200"/>
              </a:lnSpc>
            </a:pPr>
            <a:r>
              <a:rPr lang="en-US" sz="3000">
                <a:solidFill>
                  <a:srgbClr val="000000"/>
                </a:solidFill>
                <a:latin typeface="Nunito"/>
              </a:rPr>
              <a:t>CS 4103 | Intelligent Systems</a:t>
            </a:r>
          </a:p>
        </p:txBody>
      </p:sp>
      <p:sp>
        <p:nvSpPr>
          <p:cNvPr name="TextBox 19" id="19"/>
          <p:cNvSpPr txBox="true"/>
          <p:nvPr/>
        </p:nvSpPr>
        <p:spPr>
          <a:xfrm rot="0">
            <a:off x="12777754" y="9226923"/>
            <a:ext cx="4481546" cy="514313"/>
          </a:xfrm>
          <a:prstGeom prst="rect">
            <a:avLst/>
          </a:prstGeom>
        </p:spPr>
        <p:txBody>
          <a:bodyPr anchor="t" rtlCol="false" tIns="0" lIns="0" bIns="0" rIns="0">
            <a:spAutoFit/>
          </a:bodyPr>
          <a:lstStyle/>
          <a:p>
            <a:pPr algn="r">
              <a:lnSpc>
                <a:spcPts val="4200"/>
              </a:lnSpc>
            </a:pPr>
            <a:r>
              <a:rPr lang="en-US" sz="3000">
                <a:solidFill>
                  <a:srgbClr val="000000"/>
                </a:solidFill>
                <a:latin typeface="Nunito"/>
              </a:rPr>
              <a:t>September 6, 2023</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4543721" y="3240119"/>
            <a:ext cx="9200557" cy="2945293"/>
            <a:chOff x="0" y="0"/>
            <a:chExt cx="2423192" cy="775715"/>
          </a:xfrm>
        </p:grpSpPr>
        <p:sp>
          <p:nvSpPr>
            <p:cNvPr name="Freeform 6" id="6"/>
            <p:cNvSpPr/>
            <p:nvPr/>
          </p:nvSpPr>
          <p:spPr>
            <a:xfrm flipH="false" flipV="false" rot="0">
              <a:off x="0" y="0"/>
              <a:ext cx="2423192" cy="775715"/>
            </a:xfrm>
            <a:custGeom>
              <a:avLst/>
              <a:gdLst/>
              <a:ahLst/>
              <a:cxnLst/>
              <a:rect r="r" b="b" t="t" l="l"/>
              <a:pathLst>
                <a:path h="775715" w="2423192">
                  <a:moveTo>
                    <a:pt x="0" y="0"/>
                  </a:moveTo>
                  <a:lnTo>
                    <a:pt x="2423192" y="0"/>
                  </a:lnTo>
                  <a:lnTo>
                    <a:pt x="2423192" y="775715"/>
                  </a:lnTo>
                  <a:lnTo>
                    <a:pt x="0" y="775715"/>
                  </a:lnTo>
                  <a:close/>
                </a:path>
              </a:pathLst>
            </a:custGeom>
            <a:solidFill>
              <a:srgbClr val="DDDEDE"/>
            </a:solidFill>
            <a:ln w="38100">
              <a:solidFill>
                <a:srgbClr val="F1F2F2"/>
              </a:solidFill>
            </a:ln>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76611" y="8801100"/>
            <a:ext cx="19974273" cy="1861295"/>
            <a:chOff x="0" y="0"/>
            <a:chExt cx="5260714" cy="490218"/>
          </a:xfrm>
        </p:grpSpPr>
        <p:sp>
          <p:nvSpPr>
            <p:cNvPr name="Freeform 9" id="9"/>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3" id="13"/>
          <p:cNvSpPr txBox="true"/>
          <p:nvPr/>
        </p:nvSpPr>
        <p:spPr>
          <a:xfrm rot="0">
            <a:off x="4543721" y="3432413"/>
            <a:ext cx="9200557" cy="2386775"/>
          </a:xfrm>
          <a:prstGeom prst="rect">
            <a:avLst/>
          </a:prstGeom>
        </p:spPr>
        <p:txBody>
          <a:bodyPr anchor="t" rtlCol="false" tIns="0" lIns="0" bIns="0" rIns="0">
            <a:spAutoFit/>
          </a:bodyPr>
          <a:lstStyle/>
          <a:p>
            <a:pPr algn="ctr">
              <a:lnSpc>
                <a:spcPts val="9670"/>
              </a:lnSpc>
            </a:pPr>
            <a:r>
              <a:rPr lang="en-US" sz="6907">
                <a:solidFill>
                  <a:srgbClr val="000000"/>
                </a:solidFill>
                <a:latin typeface="Fredoka One Bold"/>
              </a:rPr>
              <a:t>Hands-on Demonstration</a:t>
            </a:r>
          </a:p>
        </p:txBody>
      </p:sp>
      <p:sp>
        <p:nvSpPr>
          <p:cNvPr name="TextBox 14" id="14"/>
          <p:cNvSpPr txBox="true"/>
          <p:nvPr/>
        </p:nvSpPr>
        <p:spPr>
          <a:xfrm rot="0">
            <a:off x="1028700" y="9226923"/>
            <a:ext cx="5972707" cy="514350"/>
          </a:xfrm>
          <a:prstGeom prst="rect">
            <a:avLst/>
          </a:prstGeom>
        </p:spPr>
        <p:txBody>
          <a:bodyPr anchor="t" rtlCol="false" tIns="0" lIns="0" bIns="0" rIns="0">
            <a:spAutoFit/>
          </a:bodyPr>
          <a:lstStyle/>
          <a:p>
            <a:pPr>
              <a:lnSpc>
                <a:spcPts val="4200"/>
              </a:lnSpc>
            </a:pPr>
            <a:r>
              <a:rPr lang="en-US" sz="3000">
                <a:solidFill>
                  <a:srgbClr val="000000"/>
                </a:solidFill>
                <a:latin typeface="Nunito"/>
              </a:rPr>
              <a:t>CS 4103 | Intelligent Systems</a:t>
            </a:r>
          </a:p>
        </p:txBody>
      </p:sp>
      <p:sp>
        <p:nvSpPr>
          <p:cNvPr name="TextBox 15" id="15"/>
          <p:cNvSpPr txBox="true"/>
          <p:nvPr/>
        </p:nvSpPr>
        <p:spPr>
          <a:xfrm rot="0">
            <a:off x="12777754" y="9226923"/>
            <a:ext cx="4481546" cy="514313"/>
          </a:xfrm>
          <a:prstGeom prst="rect">
            <a:avLst/>
          </a:prstGeom>
        </p:spPr>
        <p:txBody>
          <a:bodyPr anchor="t" rtlCol="false" tIns="0" lIns="0" bIns="0" rIns="0">
            <a:spAutoFit/>
          </a:bodyPr>
          <a:lstStyle/>
          <a:p>
            <a:pPr algn="r">
              <a:lnSpc>
                <a:spcPts val="4200"/>
              </a:lnSpc>
            </a:pPr>
            <a:r>
              <a:rPr lang="en-US" sz="3000">
                <a:solidFill>
                  <a:srgbClr val="000000"/>
                </a:solidFill>
                <a:latin typeface="Nunito"/>
              </a:rPr>
              <a:t>September 6, 2023</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296667" y="687305"/>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1028700" y="1505943"/>
            <a:ext cx="16230600" cy="6382179"/>
            <a:chOff x="0" y="0"/>
            <a:chExt cx="4274726" cy="1680903"/>
          </a:xfrm>
        </p:grpSpPr>
        <p:sp>
          <p:nvSpPr>
            <p:cNvPr name="Freeform 7" id="7"/>
            <p:cNvSpPr/>
            <p:nvPr/>
          </p:nvSpPr>
          <p:spPr>
            <a:xfrm flipH="false" flipV="false" rot="0">
              <a:off x="0" y="0"/>
              <a:ext cx="4274726" cy="1680903"/>
            </a:xfrm>
            <a:custGeom>
              <a:avLst/>
              <a:gdLst/>
              <a:ahLst/>
              <a:cxnLst/>
              <a:rect r="r" b="b" t="t" l="l"/>
              <a:pathLst>
                <a:path h="1680903" w="4274726">
                  <a:moveTo>
                    <a:pt x="0" y="0"/>
                  </a:moveTo>
                  <a:lnTo>
                    <a:pt x="4274726" y="0"/>
                  </a:lnTo>
                  <a:lnTo>
                    <a:pt x="4274726" y="1680903"/>
                  </a:lnTo>
                  <a:lnTo>
                    <a:pt x="0" y="1680903"/>
                  </a:lnTo>
                  <a:close/>
                </a:path>
              </a:pathLst>
            </a:custGeom>
            <a:solidFill>
              <a:srgbClr val="F1F2F2"/>
            </a:solidFill>
          </p:spPr>
        </p:sp>
        <p:sp>
          <p:nvSpPr>
            <p:cNvPr name="TextBox 8" id="8"/>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4272999" y="687305"/>
            <a:ext cx="9742003" cy="1730229"/>
            <a:chOff x="0" y="0"/>
            <a:chExt cx="2565795" cy="455698"/>
          </a:xfrm>
        </p:grpSpPr>
        <p:sp>
          <p:nvSpPr>
            <p:cNvPr name="Freeform 10" id="10"/>
            <p:cNvSpPr/>
            <p:nvPr/>
          </p:nvSpPr>
          <p:spPr>
            <a:xfrm flipH="false" flipV="false" rot="0">
              <a:off x="0" y="0"/>
              <a:ext cx="2565795" cy="455698"/>
            </a:xfrm>
            <a:custGeom>
              <a:avLst/>
              <a:gdLst/>
              <a:ahLst/>
              <a:cxnLst/>
              <a:rect r="r" b="b" t="t" l="l"/>
              <a:pathLst>
                <a:path h="455698" w="2565795">
                  <a:moveTo>
                    <a:pt x="0" y="0"/>
                  </a:moveTo>
                  <a:lnTo>
                    <a:pt x="2565795" y="0"/>
                  </a:lnTo>
                  <a:lnTo>
                    <a:pt x="2565795" y="455698"/>
                  </a:lnTo>
                  <a:lnTo>
                    <a:pt x="0" y="455698"/>
                  </a:lnTo>
                  <a:close/>
                </a:path>
              </a:pathLst>
            </a:custGeom>
            <a:solidFill>
              <a:srgbClr val="DDDEDE"/>
            </a:solidFill>
            <a:ln w="38100">
              <a:solidFill>
                <a:srgbClr val="F1F2F2"/>
              </a:solidFill>
            </a:ln>
          </p:spPr>
        </p:sp>
        <p:sp>
          <p:nvSpPr>
            <p:cNvPr name="TextBox 11" id="11"/>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576611" y="8801100"/>
            <a:ext cx="19974273" cy="1861295"/>
            <a:chOff x="0" y="0"/>
            <a:chExt cx="5260714" cy="490218"/>
          </a:xfrm>
        </p:grpSpPr>
        <p:sp>
          <p:nvSpPr>
            <p:cNvPr name="Freeform 13" id="13"/>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4" id="1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false" flipV="false" rot="0">
            <a:off x="15561698" y="981230"/>
            <a:ext cx="3395204" cy="1049427"/>
          </a:xfrm>
          <a:custGeom>
            <a:avLst/>
            <a:gdLst/>
            <a:ahLst/>
            <a:cxnLst/>
            <a:rect r="r" b="b" t="t" l="l"/>
            <a:pathLst>
              <a:path h="1049427" w="3395204">
                <a:moveTo>
                  <a:pt x="0" y="0"/>
                </a:moveTo>
                <a:lnTo>
                  <a:pt x="3395204" y="0"/>
                </a:lnTo>
                <a:lnTo>
                  <a:pt x="3395204" y="1049426"/>
                </a:lnTo>
                <a:lnTo>
                  <a:pt x="0" y="10494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2246042" y="2984397"/>
            <a:ext cx="13934142" cy="4442460"/>
          </a:xfrm>
          <a:prstGeom prst="rect">
            <a:avLst/>
          </a:prstGeom>
        </p:spPr>
        <p:txBody>
          <a:bodyPr anchor="t" rtlCol="false" tIns="0" lIns="0" bIns="0" rIns="0">
            <a:spAutoFit/>
          </a:bodyPr>
          <a:lstStyle/>
          <a:p>
            <a:pPr marL="453390" indent="-226695" lvl="1">
              <a:lnSpc>
                <a:spcPts val="2940"/>
              </a:lnSpc>
              <a:buFont typeface="Arial"/>
              <a:buChar char="•"/>
            </a:pPr>
            <a:r>
              <a:rPr lang="en-US" sz="2100">
                <a:solidFill>
                  <a:srgbClr val="000000"/>
                </a:solidFill>
                <a:latin typeface="Nunito Bold"/>
              </a:rPr>
              <a:t>https://www.geeksforgeeks.org/normalization-vs-standardization/</a:t>
            </a:r>
          </a:p>
          <a:p>
            <a:pPr marL="453390" indent="-226695" lvl="1">
              <a:lnSpc>
                <a:spcPts val="2940"/>
              </a:lnSpc>
              <a:buFont typeface="Arial"/>
              <a:buChar char="•"/>
            </a:pPr>
            <a:r>
              <a:rPr lang="en-US" sz="2100">
                <a:solidFill>
                  <a:srgbClr val="000000"/>
                </a:solidFill>
                <a:latin typeface="Nunito Bold"/>
              </a:rPr>
              <a:t>https://www.geeksforgeeks.org/ml-feature-scaling-part-2/</a:t>
            </a:r>
          </a:p>
          <a:p>
            <a:pPr marL="453390" indent="-226695" lvl="1">
              <a:lnSpc>
                <a:spcPts val="2940"/>
              </a:lnSpc>
              <a:buFont typeface="Arial"/>
              <a:buChar char="•"/>
            </a:pPr>
            <a:r>
              <a:rPr lang="en-US" sz="2100">
                <a:solidFill>
                  <a:srgbClr val="000000"/>
                </a:solidFill>
                <a:latin typeface="Nunito Bold"/>
              </a:rPr>
              <a:t>https://scikit-learn.org/stable/modules/preprocessing.html#normalization</a:t>
            </a:r>
          </a:p>
          <a:p>
            <a:pPr marL="453390" indent="-226695" lvl="1">
              <a:lnSpc>
                <a:spcPts val="2940"/>
              </a:lnSpc>
              <a:buFont typeface="Arial"/>
              <a:buChar char="•"/>
            </a:pPr>
            <a:r>
              <a:rPr lang="en-US" sz="2100">
                <a:solidFill>
                  <a:srgbClr val="000000"/>
                </a:solidFill>
                <a:latin typeface="Nunito Bold"/>
              </a:rPr>
              <a:t>https://www.kaggle.com/getting-started/159643 https://www.kdnuggets.com/2020/04/data-transformation-standardization-normalization.html </a:t>
            </a:r>
          </a:p>
          <a:p>
            <a:pPr marL="453390" indent="-226695" lvl="1">
              <a:lnSpc>
                <a:spcPts val="2940"/>
              </a:lnSpc>
              <a:buFont typeface="Arial"/>
              <a:buChar char="•"/>
            </a:pPr>
            <a:r>
              <a:rPr lang="en-US" sz="2100">
                <a:solidFill>
                  <a:srgbClr val="000000"/>
                </a:solidFill>
                <a:latin typeface="Nunito Bold"/>
              </a:rPr>
              <a:t>https://www.kaggle.com/code/durgancegaur/a-guide-to-any-classification-problem </a:t>
            </a:r>
          </a:p>
          <a:p>
            <a:pPr marL="453390" indent="-226695" lvl="1">
              <a:lnSpc>
                <a:spcPts val="2940"/>
              </a:lnSpc>
              <a:buFont typeface="Arial"/>
              <a:buChar char="•"/>
            </a:pPr>
            <a:r>
              <a:rPr lang="en-US" sz="2100">
                <a:solidFill>
                  <a:srgbClr val="000000"/>
                </a:solidFill>
                <a:latin typeface="Nunito Bold"/>
              </a:rPr>
              <a:t>https://subscription.packtpub.com/book/data/9781789808452/1/ch01lvl1sec05/data-preprocessing-using-mean-removal</a:t>
            </a:r>
          </a:p>
          <a:p>
            <a:pPr marL="453390" indent="-226695" lvl="1">
              <a:lnSpc>
                <a:spcPts val="2940"/>
              </a:lnSpc>
              <a:buFont typeface="Arial"/>
              <a:buChar char="•"/>
            </a:pPr>
            <a:r>
              <a:rPr lang="en-US" sz="2100">
                <a:solidFill>
                  <a:srgbClr val="000000"/>
                </a:solidFill>
                <a:latin typeface="Nunito Bold"/>
              </a:rPr>
              <a:t>https://www.analyticsvidhya.com/blog/2020/04/feature-scaling-machine-learning-normalization-standardization/</a:t>
            </a:r>
          </a:p>
          <a:p>
            <a:pPr marL="453390" indent="-226695" lvl="1">
              <a:lnSpc>
                <a:spcPts val="2940"/>
              </a:lnSpc>
              <a:buFont typeface="Arial"/>
              <a:buChar char="•"/>
            </a:pPr>
            <a:r>
              <a:rPr lang="en-US" sz="2100">
                <a:solidFill>
                  <a:srgbClr val="000000"/>
                </a:solidFill>
                <a:latin typeface="Nunito Bold"/>
              </a:rPr>
              <a:t>https://towardsdatascience.com/scale-standardize-or-normalize-with-scikit-learn-6ccc7d176a02</a:t>
            </a:r>
          </a:p>
          <a:p>
            <a:pPr>
              <a:lnSpc>
                <a:spcPts val="2940"/>
              </a:lnSpc>
            </a:pPr>
          </a:p>
        </p:txBody>
      </p:sp>
      <p:sp>
        <p:nvSpPr>
          <p:cNvPr name="TextBox 17" id="17"/>
          <p:cNvSpPr txBox="true"/>
          <p:nvPr/>
        </p:nvSpPr>
        <p:spPr>
          <a:xfrm rot="0">
            <a:off x="4612835" y="881140"/>
            <a:ext cx="9200557"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READ MORE...</a:t>
            </a:r>
          </a:p>
        </p:txBody>
      </p:sp>
      <p:sp>
        <p:nvSpPr>
          <p:cNvPr name="Freeform 18" id="18"/>
          <p:cNvSpPr/>
          <p:nvPr/>
        </p:nvSpPr>
        <p:spPr>
          <a:xfrm flipH="false" flipV="false" rot="0">
            <a:off x="5536155" y="1303453"/>
            <a:ext cx="404981" cy="404981"/>
          </a:xfrm>
          <a:custGeom>
            <a:avLst/>
            <a:gdLst/>
            <a:ahLst/>
            <a:cxnLst/>
            <a:rect r="r" b="b" t="t" l="l"/>
            <a:pathLst>
              <a:path h="404981" w="404981">
                <a:moveTo>
                  <a:pt x="0" y="0"/>
                </a:moveTo>
                <a:lnTo>
                  <a:pt x="404981" y="0"/>
                </a:lnTo>
                <a:lnTo>
                  <a:pt x="404981" y="404981"/>
                </a:lnTo>
                <a:lnTo>
                  <a:pt x="0" y="4049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9" id="19"/>
          <p:cNvSpPr txBox="true"/>
          <p:nvPr/>
        </p:nvSpPr>
        <p:spPr>
          <a:xfrm rot="0">
            <a:off x="1028700" y="9226923"/>
            <a:ext cx="5972707" cy="514350"/>
          </a:xfrm>
          <a:prstGeom prst="rect">
            <a:avLst/>
          </a:prstGeom>
        </p:spPr>
        <p:txBody>
          <a:bodyPr anchor="t" rtlCol="false" tIns="0" lIns="0" bIns="0" rIns="0">
            <a:spAutoFit/>
          </a:bodyPr>
          <a:lstStyle/>
          <a:p>
            <a:pPr>
              <a:lnSpc>
                <a:spcPts val="4200"/>
              </a:lnSpc>
            </a:pPr>
            <a:r>
              <a:rPr lang="en-US" sz="3000">
                <a:solidFill>
                  <a:srgbClr val="000000"/>
                </a:solidFill>
                <a:latin typeface="Nunito"/>
              </a:rPr>
              <a:t>CS 4103 | Intelligent Systems</a:t>
            </a:r>
          </a:p>
        </p:txBody>
      </p:sp>
      <p:sp>
        <p:nvSpPr>
          <p:cNvPr name="TextBox 20" id="20"/>
          <p:cNvSpPr txBox="true"/>
          <p:nvPr/>
        </p:nvSpPr>
        <p:spPr>
          <a:xfrm rot="0">
            <a:off x="12777754" y="9226923"/>
            <a:ext cx="4481546" cy="514313"/>
          </a:xfrm>
          <a:prstGeom prst="rect">
            <a:avLst/>
          </a:prstGeom>
        </p:spPr>
        <p:txBody>
          <a:bodyPr anchor="t" rtlCol="false" tIns="0" lIns="0" bIns="0" rIns="0">
            <a:spAutoFit/>
          </a:bodyPr>
          <a:lstStyle/>
          <a:p>
            <a:pPr algn="r">
              <a:lnSpc>
                <a:spcPts val="4200"/>
              </a:lnSpc>
            </a:pPr>
            <a:r>
              <a:rPr lang="en-US" sz="3000">
                <a:solidFill>
                  <a:srgbClr val="000000"/>
                </a:solidFill>
                <a:latin typeface="Nunito"/>
              </a:rPr>
              <a:t>September 6, 2023</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76611" y="8353252"/>
            <a:ext cx="19974273" cy="1420979"/>
            <a:chOff x="0" y="0"/>
            <a:chExt cx="5260714" cy="374250"/>
          </a:xfrm>
        </p:grpSpPr>
        <p:sp>
          <p:nvSpPr>
            <p:cNvPr name="Freeform 6" id="6"/>
            <p:cNvSpPr/>
            <p:nvPr/>
          </p:nvSpPr>
          <p:spPr>
            <a:xfrm flipH="false" flipV="false" rot="0">
              <a:off x="0" y="0"/>
              <a:ext cx="5260714" cy="374250"/>
            </a:xfrm>
            <a:custGeom>
              <a:avLst/>
              <a:gdLst/>
              <a:ahLst/>
              <a:cxnLst/>
              <a:rect r="r" b="b" t="t" l="l"/>
              <a:pathLst>
                <a:path h="374250" w="5260714">
                  <a:moveTo>
                    <a:pt x="0" y="0"/>
                  </a:moveTo>
                  <a:lnTo>
                    <a:pt x="5260714" y="0"/>
                  </a:lnTo>
                  <a:lnTo>
                    <a:pt x="5260714" y="374250"/>
                  </a:lnTo>
                  <a:lnTo>
                    <a:pt x="0" y="374250"/>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2076251" y="1662606"/>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0">
            <a:off x="2120044" y="6010601"/>
            <a:ext cx="3395204" cy="1049427"/>
          </a:xfrm>
          <a:custGeom>
            <a:avLst/>
            <a:gdLst/>
            <a:ahLst/>
            <a:cxnLst/>
            <a:rect r="r" b="b" t="t" l="l"/>
            <a:pathLst>
              <a:path h="1049427" w="3395204">
                <a:moveTo>
                  <a:pt x="3395205" y="0"/>
                </a:moveTo>
                <a:lnTo>
                  <a:pt x="0" y="0"/>
                </a:lnTo>
                <a:lnTo>
                  <a:pt x="0" y="1049427"/>
                </a:lnTo>
                <a:lnTo>
                  <a:pt x="3395205" y="1049427"/>
                </a:lnTo>
                <a:lnTo>
                  <a:pt x="339520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3269473" y="2924194"/>
            <a:ext cx="11749054" cy="1793141"/>
          </a:xfrm>
          <a:prstGeom prst="rect">
            <a:avLst/>
          </a:prstGeom>
        </p:spPr>
        <p:txBody>
          <a:bodyPr anchor="t" rtlCol="false" tIns="0" lIns="0" bIns="0" rIns="0">
            <a:spAutoFit/>
          </a:bodyPr>
          <a:lstStyle/>
          <a:p>
            <a:pPr algn="ctr">
              <a:lnSpc>
                <a:spcPts val="14620"/>
              </a:lnSpc>
            </a:pPr>
            <a:r>
              <a:rPr lang="en-US" sz="10443">
                <a:solidFill>
                  <a:srgbClr val="000000"/>
                </a:solidFill>
                <a:latin typeface="Fredoka One Bold"/>
              </a:rPr>
              <a:t>FIN</a:t>
            </a:r>
          </a:p>
        </p:txBody>
      </p:sp>
      <p:sp>
        <p:nvSpPr>
          <p:cNvPr name="TextBox 11" id="11"/>
          <p:cNvSpPr txBox="true"/>
          <p:nvPr/>
        </p:nvSpPr>
        <p:spPr>
          <a:xfrm rot="0">
            <a:off x="4190453" y="4762704"/>
            <a:ext cx="9907094" cy="685361"/>
          </a:xfrm>
          <a:prstGeom prst="rect">
            <a:avLst/>
          </a:prstGeom>
        </p:spPr>
        <p:txBody>
          <a:bodyPr anchor="t" rtlCol="false" tIns="0" lIns="0" bIns="0" rIns="0">
            <a:spAutoFit/>
          </a:bodyPr>
          <a:lstStyle/>
          <a:p>
            <a:pPr algn="ctr">
              <a:lnSpc>
                <a:spcPts val="5604"/>
              </a:lnSpc>
            </a:pPr>
            <a:r>
              <a:rPr lang="en-US" sz="4002">
                <a:solidFill>
                  <a:srgbClr val="000000"/>
                </a:solidFill>
                <a:latin typeface="Nunito Bold"/>
              </a:rPr>
              <a:t>DAYATA | YAP</a:t>
            </a:r>
          </a:p>
        </p:txBody>
      </p:sp>
      <p:sp>
        <p:nvSpPr>
          <p:cNvPr name="TextBox 12" id="12"/>
          <p:cNvSpPr txBox="true"/>
          <p:nvPr/>
        </p:nvSpPr>
        <p:spPr>
          <a:xfrm rot="0">
            <a:off x="1028700" y="8743950"/>
            <a:ext cx="5577893" cy="514313"/>
          </a:xfrm>
          <a:prstGeom prst="rect">
            <a:avLst/>
          </a:prstGeom>
        </p:spPr>
        <p:txBody>
          <a:bodyPr anchor="t" rtlCol="false" tIns="0" lIns="0" bIns="0" rIns="0">
            <a:spAutoFit/>
          </a:bodyPr>
          <a:lstStyle/>
          <a:p>
            <a:pPr>
              <a:lnSpc>
                <a:spcPts val="4200"/>
              </a:lnSpc>
            </a:pPr>
            <a:r>
              <a:rPr lang="en-US" sz="3000">
                <a:solidFill>
                  <a:srgbClr val="000000"/>
                </a:solidFill>
                <a:latin typeface="Nunito"/>
              </a:rPr>
              <a:t>CS 4103 | Intelligent Systems</a:t>
            </a:r>
          </a:p>
        </p:txBody>
      </p:sp>
      <p:sp>
        <p:nvSpPr>
          <p:cNvPr name="TextBox 13" id="13"/>
          <p:cNvSpPr txBox="true"/>
          <p:nvPr/>
        </p:nvSpPr>
        <p:spPr>
          <a:xfrm rot="0">
            <a:off x="12777754" y="8743950"/>
            <a:ext cx="4481546" cy="514313"/>
          </a:xfrm>
          <a:prstGeom prst="rect">
            <a:avLst/>
          </a:prstGeom>
        </p:spPr>
        <p:txBody>
          <a:bodyPr anchor="t" rtlCol="false" tIns="0" lIns="0" bIns="0" rIns="0">
            <a:spAutoFit/>
          </a:bodyPr>
          <a:lstStyle/>
          <a:p>
            <a:pPr algn="r">
              <a:lnSpc>
                <a:spcPts val="4200"/>
              </a:lnSpc>
            </a:pPr>
            <a:r>
              <a:rPr lang="en-US" sz="3000">
                <a:solidFill>
                  <a:srgbClr val="000000"/>
                </a:solidFill>
                <a:latin typeface="Nunito"/>
              </a:rPr>
              <a:t>September 6, 2023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1028700" y="1505943"/>
            <a:ext cx="16230600" cy="6703578"/>
            <a:chOff x="0" y="0"/>
            <a:chExt cx="4274726" cy="1765552"/>
          </a:xfrm>
        </p:grpSpPr>
        <p:sp>
          <p:nvSpPr>
            <p:cNvPr name="Freeform 6" id="6"/>
            <p:cNvSpPr/>
            <p:nvPr/>
          </p:nvSpPr>
          <p:spPr>
            <a:xfrm flipH="false" flipV="false" rot="0">
              <a:off x="0" y="0"/>
              <a:ext cx="4274726" cy="1765552"/>
            </a:xfrm>
            <a:custGeom>
              <a:avLst/>
              <a:gdLst/>
              <a:ahLst/>
              <a:cxnLst/>
              <a:rect r="r" b="b" t="t" l="l"/>
              <a:pathLst>
                <a:path h="1765552" w="4274726">
                  <a:moveTo>
                    <a:pt x="0" y="0"/>
                  </a:moveTo>
                  <a:lnTo>
                    <a:pt x="4274726" y="0"/>
                  </a:lnTo>
                  <a:lnTo>
                    <a:pt x="4274726" y="1765552"/>
                  </a:lnTo>
                  <a:lnTo>
                    <a:pt x="0" y="1765552"/>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687305"/>
            <a:ext cx="8009976" cy="1730229"/>
            <a:chOff x="0" y="0"/>
            <a:chExt cx="2109623" cy="455698"/>
          </a:xfrm>
        </p:grpSpPr>
        <p:sp>
          <p:nvSpPr>
            <p:cNvPr name="Freeform 9" id="9"/>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a:solidFill>
                <a:srgbClr val="F1F2F2"/>
              </a:solidFill>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4543721" y="904875"/>
            <a:ext cx="9200557"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INTRODUCTION </a:t>
            </a:r>
          </a:p>
        </p:txBody>
      </p:sp>
      <p:sp>
        <p:nvSpPr>
          <p:cNvPr name="TextBox 15" id="15"/>
          <p:cNvSpPr txBox="true"/>
          <p:nvPr/>
        </p:nvSpPr>
        <p:spPr>
          <a:xfrm rot="0">
            <a:off x="2246042" y="2720975"/>
            <a:ext cx="13795916" cy="4921250"/>
          </a:xfrm>
          <a:prstGeom prst="rect">
            <a:avLst/>
          </a:prstGeom>
        </p:spPr>
        <p:txBody>
          <a:bodyPr anchor="t" rtlCol="false" tIns="0" lIns="0" bIns="0" rIns="0">
            <a:spAutoFit/>
          </a:bodyPr>
          <a:lstStyle/>
          <a:p>
            <a:pPr>
              <a:lnSpc>
                <a:spcPts val="4899"/>
              </a:lnSpc>
            </a:pPr>
            <a:r>
              <a:rPr lang="en-US" sz="3499">
                <a:solidFill>
                  <a:srgbClr val="000000"/>
                </a:solidFill>
                <a:latin typeface="Nunito Bold"/>
              </a:rPr>
              <a:t>Data preprocessing is a </a:t>
            </a:r>
            <a:r>
              <a:rPr lang="en-US" sz="3499" u="sng">
                <a:solidFill>
                  <a:srgbClr val="618CA7"/>
                </a:solidFill>
                <a:latin typeface="Nunito Bold"/>
              </a:rPr>
              <a:t>fundamental step</a:t>
            </a:r>
            <a:r>
              <a:rPr lang="en-US" sz="3499">
                <a:solidFill>
                  <a:srgbClr val="000000"/>
                </a:solidFill>
                <a:latin typeface="Nunito Bold"/>
              </a:rPr>
              <a:t> in the journey from raw data to actionable insights using machine learning models. </a:t>
            </a:r>
          </a:p>
          <a:p>
            <a:pPr marL="755649" indent="-377824" lvl="1">
              <a:lnSpc>
                <a:spcPts val="4899"/>
              </a:lnSpc>
              <a:buFont typeface="Arial"/>
              <a:buChar char="•"/>
            </a:pPr>
            <a:r>
              <a:rPr lang="en-US" sz="3499">
                <a:solidFill>
                  <a:srgbClr val="000000"/>
                </a:solidFill>
                <a:latin typeface="Nunito Bold"/>
              </a:rPr>
              <a:t>Techniques that transform and prepare the raw data into a suitable format for analysis and modeling. </a:t>
            </a:r>
          </a:p>
          <a:p>
            <a:pPr marL="755649" indent="-377824" lvl="1">
              <a:lnSpc>
                <a:spcPts val="4899"/>
              </a:lnSpc>
              <a:buFont typeface="Arial"/>
              <a:buChar char="•"/>
            </a:pPr>
            <a:r>
              <a:rPr lang="en-US" sz="3499">
                <a:solidFill>
                  <a:srgbClr val="000000"/>
                </a:solidFill>
                <a:latin typeface="Nunito Bold"/>
              </a:rPr>
              <a:t>Ensures the accuracy and effectiveness of ML models.</a:t>
            </a:r>
          </a:p>
          <a:p>
            <a:pPr marL="755649" indent="-377824" lvl="1">
              <a:lnSpc>
                <a:spcPts val="4899"/>
              </a:lnSpc>
              <a:buFont typeface="Arial"/>
              <a:buChar char="•"/>
            </a:pPr>
            <a:r>
              <a:rPr lang="en-US" sz="3499">
                <a:solidFill>
                  <a:srgbClr val="000000"/>
                </a:solidFill>
                <a:latin typeface="Nunito Bold"/>
              </a:rPr>
              <a:t>Addresses these challenges and enhance the quality of the data before feeding it into the models such as:</a:t>
            </a:r>
          </a:p>
          <a:p>
            <a:pPr marL="1511298" indent="-503766" lvl="2">
              <a:lnSpc>
                <a:spcPts val="4899"/>
              </a:lnSpc>
              <a:buFont typeface="Arial"/>
              <a:buChar char="⚬"/>
            </a:pPr>
            <a:r>
              <a:rPr lang="en-US" sz="3499">
                <a:solidFill>
                  <a:srgbClr val="000000"/>
                </a:solidFill>
                <a:latin typeface="Nunito Bold"/>
              </a:rPr>
              <a:t>missing values, outliers, and differing scales.</a:t>
            </a:r>
          </a:p>
        </p:txBody>
      </p:sp>
      <p:sp>
        <p:nvSpPr>
          <p:cNvPr name="Freeform 16" id="16"/>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7" id="17"/>
          <p:cNvSpPr/>
          <p:nvPr/>
        </p:nvSpPr>
        <p:spPr>
          <a:xfrm flipH="false" flipV="false" rot="0">
            <a:off x="16590398" y="6983167"/>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8" id="18"/>
          <p:cNvSpPr txBox="true"/>
          <p:nvPr/>
        </p:nvSpPr>
        <p:spPr>
          <a:xfrm rot="0">
            <a:off x="1028700" y="9226923"/>
            <a:ext cx="5972707" cy="514350"/>
          </a:xfrm>
          <a:prstGeom prst="rect">
            <a:avLst/>
          </a:prstGeom>
        </p:spPr>
        <p:txBody>
          <a:bodyPr anchor="t" rtlCol="false" tIns="0" lIns="0" bIns="0" rIns="0">
            <a:spAutoFit/>
          </a:bodyPr>
          <a:lstStyle/>
          <a:p>
            <a:pPr>
              <a:lnSpc>
                <a:spcPts val="4200"/>
              </a:lnSpc>
            </a:pPr>
            <a:r>
              <a:rPr lang="en-US" sz="3000">
                <a:solidFill>
                  <a:srgbClr val="000000"/>
                </a:solidFill>
                <a:latin typeface="Nunito"/>
              </a:rPr>
              <a:t>CS 4103 | Intelligent Systems</a:t>
            </a:r>
          </a:p>
        </p:txBody>
      </p:sp>
      <p:sp>
        <p:nvSpPr>
          <p:cNvPr name="TextBox 19" id="19"/>
          <p:cNvSpPr txBox="true"/>
          <p:nvPr/>
        </p:nvSpPr>
        <p:spPr>
          <a:xfrm rot="0">
            <a:off x="12777754" y="9226923"/>
            <a:ext cx="4481546" cy="514313"/>
          </a:xfrm>
          <a:prstGeom prst="rect">
            <a:avLst/>
          </a:prstGeom>
        </p:spPr>
        <p:txBody>
          <a:bodyPr anchor="t" rtlCol="false" tIns="0" lIns="0" bIns="0" rIns="0">
            <a:spAutoFit/>
          </a:bodyPr>
          <a:lstStyle/>
          <a:p>
            <a:pPr algn="r">
              <a:lnSpc>
                <a:spcPts val="4200"/>
              </a:lnSpc>
            </a:pPr>
            <a:r>
              <a:rPr lang="en-US" sz="3000">
                <a:solidFill>
                  <a:srgbClr val="000000"/>
                </a:solidFill>
                <a:latin typeface="Nunito"/>
              </a:rPr>
              <a:t>September 6, 2023</a:t>
            </a:r>
          </a:p>
        </p:txBody>
      </p:sp>
      <p:sp>
        <p:nvSpPr>
          <p:cNvPr name="Freeform 20" id="20"/>
          <p:cNvSpPr/>
          <p:nvPr/>
        </p:nvSpPr>
        <p:spPr>
          <a:xfrm flipH="false" flipV="false" rot="0">
            <a:off x="-957262" y="-7592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76611" y="8801100"/>
            <a:ext cx="19974273" cy="1861295"/>
            <a:chOff x="0" y="0"/>
            <a:chExt cx="5260714" cy="490218"/>
          </a:xfrm>
        </p:grpSpPr>
        <p:sp>
          <p:nvSpPr>
            <p:cNvPr name="Freeform 6" id="6"/>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6590398" y="6983167"/>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1028700" y="9226923"/>
            <a:ext cx="5972707" cy="514350"/>
          </a:xfrm>
          <a:prstGeom prst="rect">
            <a:avLst/>
          </a:prstGeom>
        </p:spPr>
        <p:txBody>
          <a:bodyPr anchor="t" rtlCol="false" tIns="0" lIns="0" bIns="0" rIns="0">
            <a:spAutoFit/>
          </a:bodyPr>
          <a:lstStyle/>
          <a:p>
            <a:pPr>
              <a:lnSpc>
                <a:spcPts val="4200"/>
              </a:lnSpc>
            </a:pPr>
            <a:r>
              <a:rPr lang="en-US" sz="3000">
                <a:solidFill>
                  <a:srgbClr val="000000"/>
                </a:solidFill>
                <a:latin typeface="Nunito"/>
              </a:rPr>
              <a:t>CS 4103 | Intelligent Systems</a:t>
            </a:r>
          </a:p>
        </p:txBody>
      </p:sp>
      <p:grpSp>
        <p:nvGrpSpPr>
          <p:cNvPr name="Group 11" id="11"/>
          <p:cNvGrpSpPr/>
          <p:nvPr/>
        </p:nvGrpSpPr>
        <p:grpSpPr>
          <a:xfrm rot="0">
            <a:off x="1720447" y="1309059"/>
            <a:ext cx="14847105" cy="5674108"/>
            <a:chOff x="0" y="0"/>
            <a:chExt cx="19796140" cy="7565477"/>
          </a:xfrm>
        </p:grpSpPr>
        <p:grpSp>
          <p:nvGrpSpPr>
            <p:cNvPr name="Group 12" id="12"/>
            <p:cNvGrpSpPr/>
            <p:nvPr/>
          </p:nvGrpSpPr>
          <p:grpSpPr>
            <a:xfrm rot="0">
              <a:off x="0" y="3276743"/>
              <a:ext cx="3592251" cy="1638371"/>
              <a:chOff x="0" y="0"/>
              <a:chExt cx="709580" cy="323629"/>
            </a:xfrm>
          </p:grpSpPr>
          <p:sp>
            <p:nvSpPr>
              <p:cNvPr name="Freeform 13" id="13"/>
              <p:cNvSpPr/>
              <p:nvPr/>
            </p:nvSpPr>
            <p:spPr>
              <a:xfrm flipH="false" flipV="false" rot="0">
                <a:off x="0" y="0"/>
                <a:ext cx="709580" cy="323629"/>
              </a:xfrm>
              <a:custGeom>
                <a:avLst/>
                <a:gdLst/>
                <a:ahLst/>
                <a:cxnLst/>
                <a:rect r="r" b="b" t="t" l="l"/>
                <a:pathLst>
                  <a:path h="323629" w="709580">
                    <a:moveTo>
                      <a:pt x="0" y="0"/>
                    </a:moveTo>
                    <a:lnTo>
                      <a:pt x="709580" y="0"/>
                    </a:lnTo>
                    <a:lnTo>
                      <a:pt x="709580" y="323629"/>
                    </a:lnTo>
                    <a:lnTo>
                      <a:pt x="0" y="323629"/>
                    </a:lnTo>
                    <a:close/>
                  </a:path>
                </a:pathLst>
              </a:custGeom>
              <a:solidFill>
                <a:srgbClr val="F1F2F2"/>
              </a:solidFill>
              <a:ln w="9525">
                <a:solidFill>
                  <a:srgbClr val="F1F2F2"/>
                </a:solidFill>
              </a:ln>
            </p:spPr>
          </p:sp>
          <p:sp>
            <p:nvSpPr>
              <p:cNvPr name="TextBox 14" id="14"/>
              <p:cNvSpPr txBox="true"/>
              <p:nvPr/>
            </p:nvSpPr>
            <p:spPr>
              <a:xfrm>
                <a:off x="0" y="-38100"/>
                <a:ext cx="812800" cy="850900"/>
              </a:xfrm>
              <a:prstGeom prst="rect">
                <a:avLst/>
              </a:prstGeom>
            </p:spPr>
            <p:txBody>
              <a:bodyPr anchor="ctr" rtlCol="false" tIns="50800" lIns="50800" bIns="50800" rIns="50800"/>
              <a:lstStyle/>
              <a:p>
                <a:pPr algn="ctr">
                  <a:lnSpc>
                    <a:spcPts val="3079"/>
                  </a:lnSpc>
                </a:pPr>
                <a:r>
                  <a:rPr lang="en-US" sz="2199">
                    <a:solidFill>
                      <a:srgbClr val="000000"/>
                    </a:solidFill>
                    <a:latin typeface="Nunito Bold"/>
                  </a:rPr>
                  <a:t>Data Collection </a:t>
                </a:r>
              </a:p>
              <a:p>
                <a:pPr algn="ctr">
                  <a:lnSpc>
                    <a:spcPts val="3079"/>
                  </a:lnSpc>
                </a:pPr>
                <a:r>
                  <a:rPr lang="en-US" sz="2199">
                    <a:solidFill>
                      <a:srgbClr val="000000"/>
                    </a:solidFill>
                    <a:latin typeface="Nunito Bold"/>
                  </a:rPr>
                  <a:t>and Assembly</a:t>
                </a:r>
              </a:p>
            </p:txBody>
          </p:sp>
        </p:grpSp>
        <p:grpSp>
          <p:nvGrpSpPr>
            <p:cNvPr name="Group 15" id="15"/>
            <p:cNvGrpSpPr/>
            <p:nvPr/>
          </p:nvGrpSpPr>
          <p:grpSpPr>
            <a:xfrm rot="0">
              <a:off x="4049451" y="2457557"/>
              <a:ext cx="3592251" cy="1638371"/>
              <a:chOff x="0" y="0"/>
              <a:chExt cx="709580" cy="323629"/>
            </a:xfrm>
          </p:grpSpPr>
          <p:sp>
            <p:nvSpPr>
              <p:cNvPr name="Freeform 16" id="16"/>
              <p:cNvSpPr/>
              <p:nvPr/>
            </p:nvSpPr>
            <p:spPr>
              <a:xfrm flipH="false" flipV="false" rot="0">
                <a:off x="0" y="0"/>
                <a:ext cx="709580" cy="323629"/>
              </a:xfrm>
              <a:custGeom>
                <a:avLst/>
                <a:gdLst/>
                <a:ahLst/>
                <a:cxnLst/>
                <a:rect r="r" b="b" t="t" l="l"/>
                <a:pathLst>
                  <a:path h="323629" w="709580">
                    <a:moveTo>
                      <a:pt x="0" y="0"/>
                    </a:moveTo>
                    <a:lnTo>
                      <a:pt x="709580" y="0"/>
                    </a:lnTo>
                    <a:lnTo>
                      <a:pt x="709580" y="323629"/>
                    </a:lnTo>
                    <a:lnTo>
                      <a:pt x="0" y="323629"/>
                    </a:lnTo>
                    <a:close/>
                  </a:path>
                </a:pathLst>
              </a:custGeom>
              <a:solidFill>
                <a:srgbClr val="F1F2F2"/>
              </a:solidFill>
              <a:ln w="9525">
                <a:solidFill>
                  <a:srgbClr val="F1F2F2"/>
                </a:solidFill>
              </a:ln>
            </p:spPr>
          </p:sp>
          <p:sp>
            <p:nvSpPr>
              <p:cNvPr name="TextBox 17" id="17"/>
              <p:cNvSpPr txBox="true"/>
              <p:nvPr/>
            </p:nvSpPr>
            <p:spPr>
              <a:xfrm>
                <a:off x="0" y="-38100"/>
                <a:ext cx="812800" cy="850900"/>
              </a:xfrm>
              <a:prstGeom prst="rect">
                <a:avLst/>
              </a:prstGeom>
            </p:spPr>
            <p:txBody>
              <a:bodyPr anchor="ctr" rtlCol="false" tIns="50800" lIns="50800" bIns="50800" rIns="50800"/>
              <a:lstStyle/>
              <a:p>
                <a:pPr algn="ctr">
                  <a:lnSpc>
                    <a:spcPts val="3079"/>
                  </a:lnSpc>
                </a:pPr>
                <a:r>
                  <a:rPr lang="en-US" sz="2199">
                    <a:solidFill>
                      <a:srgbClr val="000000"/>
                    </a:solidFill>
                    <a:latin typeface="Nunito Bold"/>
                  </a:rPr>
                  <a:t>Data Preprocessing</a:t>
                </a:r>
              </a:p>
            </p:txBody>
          </p:sp>
        </p:grpSp>
        <p:grpSp>
          <p:nvGrpSpPr>
            <p:cNvPr name="Group 18" id="18"/>
            <p:cNvGrpSpPr/>
            <p:nvPr/>
          </p:nvGrpSpPr>
          <p:grpSpPr>
            <a:xfrm rot="0">
              <a:off x="8098902" y="1638371"/>
              <a:ext cx="3592251" cy="1638371"/>
              <a:chOff x="0" y="0"/>
              <a:chExt cx="709580" cy="323629"/>
            </a:xfrm>
          </p:grpSpPr>
          <p:sp>
            <p:nvSpPr>
              <p:cNvPr name="Freeform 19" id="19"/>
              <p:cNvSpPr/>
              <p:nvPr/>
            </p:nvSpPr>
            <p:spPr>
              <a:xfrm flipH="false" flipV="false" rot="0">
                <a:off x="0" y="0"/>
                <a:ext cx="709580" cy="323629"/>
              </a:xfrm>
              <a:custGeom>
                <a:avLst/>
                <a:gdLst/>
                <a:ahLst/>
                <a:cxnLst/>
                <a:rect r="r" b="b" t="t" l="l"/>
                <a:pathLst>
                  <a:path h="323629" w="709580">
                    <a:moveTo>
                      <a:pt x="0" y="0"/>
                    </a:moveTo>
                    <a:lnTo>
                      <a:pt x="709580" y="0"/>
                    </a:lnTo>
                    <a:lnTo>
                      <a:pt x="709580" y="323629"/>
                    </a:lnTo>
                    <a:lnTo>
                      <a:pt x="0" y="323629"/>
                    </a:lnTo>
                    <a:close/>
                  </a:path>
                </a:pathLst>
              </a:custGeom>
              <a:solidFill>
                <a:srgbClr val="F1F2F2"/>
              </a:solidFill>
              <a:ln w="9525">
                <a:solidFill>
                  <a:srgbClr val="F1F2F2"/>
                </a:solidFill>
              </a:ln>
            </p:spPr>
          </p:sp>
          <p:sp>
            <p:nvSpPr>
              <p:cNvPr name="TextBox 20" id="20"/>
              <p:cNvSpPr txBox="true"/>
              <p:nvPr/>
            </p:nvSpPr>
            <p:spPr>
              <a:xfrm>
                <a:off x="0" y="-38100"/>
                <a:ext cx="812800" cy="850900"/>
              </a:xfrm>
              <a:prstGeom prst="rect">
                <a:avLst/>
              </a:prstGeom>
            </p:spPr>
            <p:txBody>
              <a:bodyPr anchor="ctr" rtlCol="false" tIns="50800" lIns="50800" bIns="50800" rIns="50800"/>
              <a:lstStyle/>
              <a:p>
                <a:pPr algn="ctr">
                  <a:lnSpc>
                    <a:spcPts val="3079"/>
                  </a:lnSpc>
                </a:pPr>
                <a:r>
                  <a:rPr lang="en-US" sz="2199">
                    <a:solidFill>
                      <a:srgbClr val="000000"/>
                    </a:solidFill>
                    <a:latin typeface="Nunito Bold"/>
                  </a:rPr>
                  <a:t>Data Exploration and Visualization</a:t>
                </a:r>
              </a:p>
            </p:txBody>
          </p:sp>
        </p:grpSp>
        <p:grpSp>
          <p:nvGrpSpPr>
            <p:cNvPr name="Group 21" id="21"/>
            <p:cNvGrpSpPr/>
            <p:nvPr/>
          </p:nvGrpSpPr>
          <p:grpSpPr>
            <a:xfrm rot="0">
              <a:off x="12148643" y="819186"/>
              <a:ext cx="3592251" cy="1638371"/>
              <a:chOff x="0" y="0"/>
              <a:chExt cx="709580" cy="323629"/>
            </a:xfrm>
          </p:grpSpPr>
          <p:sp>
            <p:nvSpPr>
              <p:cNvPr name="Freeform 22" id="22"/>
              <p:cNvSpPr/>
              <p:nvPr/>
            </p:nvSpPr>
            <p:spPr>
              <a:xfrm flipH="false" flipV="false" rot="0">
                <a:off x="0" y="0"/>
                <a:ext cx="709580" cy="323629"/>
              </a:xfrm>
              <a:custGeom>
                <a:avLst/>
                <a:gdLst/>
                <a:ahLst/>
                <a:cxnLst/>
                <a:rect r="r" b="b" t="t" l="l"/>
                <a:pathLst>
                  <a:path h="323629" w="709580">
                    <a:moveTo>
                      <a:pt x="0" y="0"/>
                    </a:moveTo>
                    <a:lnTo>
                      <a:pt x="709580" y="0"/>
                    </a:lnTo>
                    <a:lnTo>
                      <a:pt x="709580" y="323629"/>
                    </a:lnTo>
                    <a:lnTo>
                      <a:pt x="0" y="323629"/>
                    </a:lnTo>
                    <a:close/>
                  </a:path>
                </a:pathLst>
              </a:custGeom>
              <a:solidFill>
                <a:srgbClr val="F1F2F2"/>
              </a:solidFill>
              <a:ln w="9525">
                <a:solidFill>
                  <a:srgbClr val="F1F2F2"/>
                </a:solidFill>
              </a:ln>
            </p:spPr>
          </p:sp>
          <p:sp>
            <p:nvSpPr>
              <p:cNvPr name="TextBox 23" id="23"/>
              <p:cNvSpPr txBox="true"/>
              <p:nvPr/>
            </p:nvSpPr>
            <p:spPr>
              <a:xfrm>
                <a:off x="0" y="-38100"/>
                <a:ext cx="812800" cy="850900"/>
              </a:xfrm>
              <a:prstGeom prst="rect">
                <a:avLst/>
              </a:prstGeom>
            </p:spPr>
            <p:txBody>
              <a:bodyPr anchor="ctr" rtlCol="false" tIns="50800" lIns="50800" bIns="50800" rIns="50800"/>
              <a:lstStyle/>
              <a:p>
                <a:pPr algn="ctr">
                  <a:lnSpc>
                    <a:spcPts val="3079"/>
                  </a:lnSpc>
                </a:pPr>
                <a:r>
                  <a:rPr lang="en-US" sz="2199">
                    <a:solidFill>
                      <a:srgbClr val="000000"/>
                    </a:solidFill>
                    <a:latin typeface="Nunito Bold"/>
                  </a:rPr>
                  <a:t>Model Building</a:t>
                </a:r>
              </a:p>
            </p:txBody>
          </p:sp>
        </p:grpSp>
        <p:grpSp>
          <p:nvGrpSpPr>
            <p:cNvPr name="Group 24" id="24"/>
            <p:cNvGrpSpPr/>
            <p:nvPr/>
          </p:nvGrpSpPr>
          <p:grpSpPr>
            <a:xfrm rot="0">
              <a:off x="16198384" y="0"/>
              <a:ext cx="3592251" cy="1638371"/>
              <a:chOff x="0" y="0"/>
              <a:chExt cx="709580" cy="323629"/>
            </a:xfrm>
          </p:grpSpPr>
          <p:sp>
            <p:nvSpPr>
              <p:cNvPr name="Freeform 25" id="25"/>
              <p:cNvSpPr/>
              <p:nvPr/>
            </p:nvSpPr>
            <p:spPr>
              <a:xfrm flipH="false" flipV="false" rot="0">
                <a:off x="0" y="0"/>
                <a:ext cx="709580" cy="323629"/>
              </a:xfrm>
              <a:custGeom>
                <a:avLst/>
                <a:gdLst/>
                <a:ahLst/>
                <a:cxnLst/>
                <a:rect r="r" b="b" t="t" l="l"/>
                <a:pathLst>
                  <a:path h="323629" w="709580">
                    <a:moveTo>
                      <a:pt x="0" y="0"/>
                    </a:moveTo>
                    <a:lnTo>
                      <a:pt x="709580" y="0"/>
                    </a:lnTo>
                    <a:lnTo>
                      <a:pt x="709580" y="323629"/>
                    </a:lnTo>
                    <a:lnTo>
                      <a:pt x="0" y="323629"/>
                    </a:lnTo>
                    <a:close/>
                  </a:path>
                </a:pathLst>
              </a:custGeom>
              <a:solidFill>
                <a:srgbClr val="F1F2F2"/>
              </a:solidFill>
              <a:ln w="9525">
                <a:solidFill>
                  <a:srgbClr val="F1F2F2"/>
                </a:solidFill>
              </a:ln>
            </p:spPr>
          </p:sp>
          <p:sp>
            <p:nvSpPr>
              <p:cNvPr name="TextBox 26" id="26"/>
              <p:cNvSpPr txBox="true"/>
              <p:nvPr/>
            </p:nvSpPr>
            <p:spPr>
              <a:xfrm>
                <a:off x="0" y="-38100"/>
                <a:ext cx="812800" cy="850900"/>
              </a:xfrm>
              <a:prstGeom prst="rect">
                <a:avLst/>
              </a:prstGeom>
            </p:spPr>
            <p:txBody>
              <a:bodyPr anchor="ctr" rtlCol="false" tIns="50800" lIns="50800" bIns="50800" rIns="50800"/>
              <a:lstStyle/>
              <a:p>
                <a:pPr algn="ctr">
                  <a:lnSpc>
                    <a:spcPts val="3079"/>
                  </a:lnSpc>
                </a:pPr>
                <a:r>
                  <a:rPr lang="en-US" sz="2199">
                    <a:solidFill>
                      <a:srgbClr val="000000"/>
                    </a:solidFill>
                    <a:latin typeface="Nunito Bold"/>
                  </a:rPr>
                  <a:t>Model Evaluation</a:t>
                </a:r>
              </a:p>
            </p:txBody>
          </p:sp>
        </p:grpSp>
        <p:sp>
          <p:nvSpPr>
            <p:cNvPr name="AutoShape 27" id="27"/>
            <p:cNvSpPr/>
            <p:nvPr/>
          </p:nvSpPr>
          <p:spPr>
            <a:xfrm flipV="true">
              <a:off x="150295" y="2457557"/>
              <a:ext cx="19640340" cy="4360110"/>
            </a:xfrm>
            <a:prstGeom prst="line">
              <a:avLst/>
            </a:prstGeom>
            <a:ln cap="flat" w="50800">
              <a:solidFill>
                <a:srgbClr val="000000"/>
              </a:solidFill>
              <a:prstDash val="solid"/>
              <a:headEnd type="none" len="sm" w="sm"/>
              <a:tailEnd type="arrow" len="sm" w="med"/>
            </a:ln>
          </p:spPr>
        </p:sp>
        <p:sp>
          <p:nvSpPr>
            <p:cNvPr name="AutoShape 28" id="28"/>
            <p:cNvSpPr/>
            <p:nvPr/>
          </p:nvSpPr>
          <p:spPr>
            <a:xfrm flipH="true">
              <a:off x="17994510" y="2877324"/>
              <a:ext cx="25399" cy="4662614"/>
            </a:xfrm>
            <a:prstGeom prst="line">
              <a:avLst/>
            </a:prstGeom>
            <a:ln cap="flat" w="50800">
              <a:solidFill>
                <a:srgbClr val="000000"/>
              </a:solidFill>
              <a:prstDash val="sysDash"/>
              <a:headEnd type="none" len="sm" w="sm"/>
              <a:tailEnd type="arrow" len="sm" w="med"/>
            </a:ln>
          </p:spPr>
        </p:sp>
        <p:sp>
          <p:nvSpPr>
            <p:cNvPr name="AutoShape 29" id="29"/>
            <p:cNvSpPr/>
            <p:nvPr/>
          </p:nvSpPr>
          <p:spPr>
            <a:xfrm flipV="true">
              <a:off x="13951118" y="3783838"/>
              <a:ext cx="0" cy="3756250"/>
            </a:xfrm>
            <a:prstGeom prst="line">
              <a:avLst/>
            </a:prstGeom>
            <a:ln cap="flat" w="50800">
              <a:solidFill>
                <a:srgbClr val="000000"/>
              </a:solidFill>
              <a:prstDash val="sysDash"/>
              <a:headEnd type="none" len="sm" w="sm"/>
              <a:tailEnd type="arrow" len="sm" w="med"/>
            </a:ln>
          </p:spPr>
        </p:sp>
        <p:sp>
          <p:nvSpPr>
            <p:cNvPr name="AutoShape 30" id="30"/>
            <p:cNvSpPr/>
            <p:nvPr/>
          </p:nvSpPr>
          <p:spPr>
            <a:xfrm flipV="true">
              <a:off x="9895027" y="4637612"/>
              <a:ext cx="0" cy="2902551"/>
            </a:xfrm>
            <a:prstGeom prst="line">
              <a:avLst/>
            </a:prstGeom>
            <a:ln cap="flat" w="50800">
              <a:solidFill>
                <a:srgbClr val="000000"/>
              </a:solidFill>
              <a:prstDash val="sysDash"/>
              <a:headEnd type="none" len="sm" w="sm"/>
              <a:tailEnd type="arrow" len="sm" w="med"/>
            </a:ln>
          </p:spPr>
        </p:sp>
        <p:sp>
          <p:nvSpPr>
            <p:cNvPr name="AutoShape 31" id="31"/>
            <p:cNvSpPr/>
            <p:nvPr/>
          </p:nvSpPr>
          <p:spPr>
            <a:xfrm flipV="true">
              <a:off x="5845576" y="5520246"/>
              <a:ext cx="0" cy="2019831"/>
            </a:xfrm>
            <a:prstGeom prst="line">
              <a:avLst/>
            </a:prstGeom>
            <a:ln cap="flat" w="50800">
              <a:solidFill>
                <a:srgbClr val="000000"/>
              </a:solidFill>
              <a:prstDash val="sysDash"/>
              <a:headEnd type="none" len="sm" w="sm"/>
              <a:tailEnd type="arrow" len="sm" w="med"/>
            </a:ln>
          </p:spPr>
        </p:sp>
        <p:sp>
          <p:nvSpPr>
            <p:cNvPr name="AutoShape 32" id="32"/>
            <p:cNvSpPr/>
            <p:nvPr/>
          </p:nvSpPr>
          <p:spPr>
            <a:xfrm flipH="true" flipV="true">
              <a:off x="1796125" y="6530161"/>
              <a:ext cx="16172985" cy="1009916"/>
            </a:xfrm>
            <a:prstGeom prst="line">
              <a:avLst/>
            </a:prstGeom>
            <a:ln cap="flat" w="50800">
              <a:solidFill>
                <a:srgbClr val="000000"/>
              </a:solidFill>
              <a:prstDash val="sysDash"/>
              <a:headEnd type="none" len="sm" w="sm"/>
              <a:tailEnd type="arrow" len="sm" w="med"/>
            </a:ln>
          </p:spPr>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1396010" y="1028700"/>
            <a:ext cx="15437055" cy="6479180"/>
            <a:chOff x="0" y="0"/>
            <a:chExt cx="4065727" cy="1706451"/>
          </a:xfrm>
        </p:grpSpPr>
        <p:sp>
          <p:nvSpPr>
            <p:cNvPr name="Freeform 6" id="6"/>
            <p:cNvSpPr/>
            <p:nvPr/>
          </p:nvSpPr>
          <p:spPr>
            <a:xfrm flipH="false" flipV="false" rot="0">
              <a:off x="0" y="0"/>
              <a:ext cx="4065727" cy="1706451"/>
            </a:xfrm>
            <a:custGeom>
              <a:avLst/>
              <a:gdLst/>
              <a:ahLst/>
              <a:cxnLst/>
              <a:rect r="r" b="b" t="t" l="l"/>
              <a:pathLst>
                <a:path h="1706451" w="4065727">
                  <a:moveTo>
                    <a:pt x="0" y="0"/>
                  </a:moveTo>
                  <a:lnTo>
                    <a:pt x="4065727" y="0"/>
                  </a:lnTo>
                  <a:lnTo>
                    <a:pt x="4065727" y="1706451"/>
                  </a:lnTo>
                  <a:lnTo>
                    <a:pt x="0" y="1706451"/>
                  </a:lnTo>
                  <a:close/>
                </a:path>
              </a:pathLst>
            </a:custGeom>
            <a:solidFill>
              <a:srgbClr val="DDDEDE"/>
            </a:solidFill>
            <a:ln w="38100">
              <a:solidFill>
                <a:srgbClr val="F1F2F2"/>
              </a:solidFill>
            </a:ln>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76611" y="8801100"/>
            <a:ext cx="19974273" cy="1861295"/>
            <a:chOff x="0" y="0"/>
            <a:chExt cx="5260714" cy="490218"/>
          </a:xfrm>
        </p:grpSpPr>
        <p:sp>
          <p:nvSpPr>
            <p:cNvPr name="Freeform 9" id="9"/>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2096327" y="1642745"/>
            <a:ext cx="14230358" cy="5374915"/>
          </a:xfrm>
          <a:prstGeom prst="rect">
            <a:avLst/>
          </a:prstGeom>
        </p:spPr>
        <p:txBody>
          <a:bodyPr anchor="t" rtlCol="false" tIns="0" lIns="0" bIns="0" rIns="0">
            <a:spAutoFit/>
          </a:bodyPr>
          <a:lstStyle/>
          <a:p>
            <a:pPr algn="ctr">
              <a:lnSpc>
                <a:spcPts val="8431"/>
              </a:lnSpc>
            </a:pPr>
            <a:r>
              <a:rPr lang="en-US" sz="8107">
                <a:solidFill>
                  <a:srgbClr val="000000"/>
                </a:solidFill>
                <a:latin typeface="Fredoka One Bold"/>
              </a:rPr>
              <a:t>NOTE: </a:t>
            </a:r>
          </a:p>
          <a:p>
            <a:pPr algn="ctr">
              <a:lnSpc>
                <a:spcPts val="8431"/>
              </a:lnSpc>
            </a:pPr>
            <a:r>
              <a:rPr lang="en-US" sz="8107">
                <a:solidFill>
                  <a:srgbClr val="000000"/>
                </a:solidFill>
                <a:latin typeface="Fredoka One Bold"/>
              </a:rPr>
              <a:t>Raw data collected from various sources is </a:t>
            </a:r>
            <a:r>
              <a:rPr lang="en-US" sz="8107">
                <a:solidFill>
                  <a:srgbClr val="FF3131"/>
                </a:solidFill>
                <a:latin typeface="Fredoka One Bold"/>
              </a:rPr>
              <a:t>seldom ready</a:t>
            </a:r>
            <a:r>
              <a:rPr lang="en-US" sz="8107">
                <a:solidFill>
                  <a:srgbClr val="000000"/>
                </a:solidFill>
                <a:latin typeface="Fredoka One Bold"/>
              </a:rPr>
              <a:t> to be used directly in machine learning models.</a:t>
            </a:r>
          </a:p>
        </p:txBody>
      </p:sp>
      <p:sp>
        <p:nvSpPr>
          <p:cNvPr name="Freeform 12" id="12"/>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16590398" y="6983167"/>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4" id="14"/>
          <p:cNvSpPr txBox="true"/>
          <p:nvPr/>
        </p:nvSpPr>
        <p:spPr>
          <a:xfrm rot="0">
            <a:off x="1028700" y="9226923"/>
            <a:ext cx="5972707" cy="514350"/>
          </a:xfrm>
          <a:prstGeom prst="rect">
            <a:avLst/>
          </a:prstGeom>
        </p:spPr>
        <p:txBody>
          <a:bodyPr anchor="t" rtlCol="false" tIns="0" lIns="0" bIns="0" rIns="0">
            <a:spAutoFit/>
          </a:bodyPr>
          <a:lstStyle/>
          <a:p>
            <a:pPr>
              <a:lnSpc>
                <a:spcPts val="4200"/>
              </a:lnSpc>
            </a:pPr>
            <a:r>
              <a:rPr lang="en-US" sz="3000">
                <a:solidFill>
                  <a:srgbClr val="000000"/>
                </a:solidFill>
                <a:latin typeface="Nunito"/>
              </a:rPr>
              <a:t>CS 4103 | Intelligent Systems</a:t>
            </a:r>
          </a:p>
        </p:txBody>
      </p:sp>
      <p:sp>
        <p:nvSpPr>
          <p:cNvPr name="TextBox 15" id="15"/>
          <p:cNvSpPr txBox="true"/>
          <p:nvPr/>
        </p:nvSpPr>
        <p:spPr>
          <a:xfrm rot="0">
            <a:off x="12777754" y="9226923"/>
            <a:ext cx="4481546" cy="514313"/>
          </a:xfrm>
          <a:prstGeom prst="rect">
            <a:avLst/>
          </a:prstGeom>
        </p:spPr>
        <p:txBody>
          <a:bodyPr anchor="t" rtlCol="false" tIns="0" lIns="0" bIns="0" rIns="0">
            <a:spAutoFit/>
          </a:bodyPr>
          <a:lstStyle/>
          <a:p>
            <a:pPr algn="r">
              <a:lnSpc>
                <a:spcPts val="4200"/>
              </a:lnSpc>
            </a:pPr>
            <a:r>
              <a:rPr lang="en-US" sz="3000">
                <a:solidFill>
                  <a:srgbClr val="000000"/>
                </a:solidFill>
                <a:latin typeface="Nunito"/>
              </a:rPr>
              <a:t>September 6, 2023</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76611" y="8801100"/>
            <a:ext cx="19974273" cy="1861295"/>
            <a:chOff x="0" y="0"/>
            <a:chExt cx="5260714" cy="490218"/>
          </a:xfrm>
        </p:grpSpPr>
        <p:sp>
          <p:nvSpPr>
            <p:cNvPr name="Freeform 6" id="6"/>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6590398" y="6983167"/>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3835956" y="357007"/>
            <a:ext cx="10751100" cy="8125831"/>
          </a:xfrm>
          <a:custGeom>
            <a:avLst/>
            <a:gdLst/>
            <a:ahLst/>
            <a:cxnLst/>
            <a:rect r="r" b="b" t="t" l="l"/>
            <a:pathLst>
              <a:path h="8125831" w="10751100">
                <a:moveTo>
                  <a:pt x="0" y="0"/>
                </a:moveTo>
                <a:lnTo>
                  <a:pt x="10751100" y="0"/>
                </a:lnTo>
                <a:lnTo>
                  <a:pt x="10751100" y="8125831"/>
                </a:lnTo>
                <a:lnTo>
                  <a:pt x="0" y="8125831"/>
                </a:lnTo>
                <a:lnTo>
                  <a:pt x="0" y="0"/>
                </a:lnTo>
                <a:close/>
              </a:path>
            </a:pathLst>
          </a:custGeom>
          <a:blipFill>
            <a:blip r:embed="rId8"/>
            <a:stretch>
              <a:fillRect l="0" t="0" r="0" b="0"/>
            </a:stretch>
          </a:blipFill>
        </p:spPr>
      </p:sp>
      <p:sp>
        <p:nvSpPr>
          <p:cNvPr name="TextBox 11" id="11"/>
          <p:cNvSpPr txBox="true"/>
          <p:nvPr/>
        </p:nvSpPr>
        <p:spPr>
          <a:xfrm rot="0">
            <a:off x="1028700" y="9226923"/>
            <a:ext cx="5972707" cy="514350"/>
          </a:xfrm>
          <a:prstGeom prst="rect">
            <a:avLst/>
          </a:prstGeom>
        </p:spPr>
        <p:txBody>
          <a:bodyPr anchor="t" rtlCol="false" tIns="0" lIns="0" bIns="0" rIns="0">
            <a:spAutoFit/>
          </a:bodyPr>
          <a:lstStyle/>
          <a:p>
            <a:pPr>
              <a:lnSpc>
                <a:spcPts val="4200"/>
              </a:lnSpc>
            </a:pPr>
            <a:r>
              <a:rPr lang="en-US" sz="3000">
                <a:solidFill>
                  <a:srgbClr val="000000"/>
                </a:solidFill>
                <a:latin typeface="Nunito"/>
              </a:rPr>
              <a:t>CS 4103 | Intelligent Systems</a:t>
            </a:r>
          </a:p>
        </p:txBody>
      </p:sp>
      <p:sp>
        <p:nvSpPr>
          <p:cNvPr name="TextBox 12" id="12"/>
          <p:cNvSpPr txBox="true"/>
          <p:nvPr/>
        </p:nvSpPr>
        <p:spPr>
          <a:xfrm rot="0">
            <a:off x="12777754" y="9226923"/>
            <a:ext cx="4481546" cy="514313"/>
          </a:xfrm>
          <a:prstGeom prst="rect">
            <a:avLst/>
          </a:prstGeom>
        </p:spPr>
        <p:txBody>
          <a:bodyPr anchor="t" rtlCol="false" tIns="0" lIns="0" bIns="0" rIns="0">
            <a:spAutoFit/>
          </a:bodyPr>
          <a:lstStyle/>
          <a:p>
            <a:pPr algn="r">
              <a:lnSpc>
                <a:spcPts val="4200"/>
              </a:lnSpc>
            </a:pPr>
            <a:r>
              <a:rPr lang="en-US" sz="3000">
                <a:solidFill>
                  <a:srgbClr val="000000"/>
                </a:solidFill>
                <a:latin typeface="Nunito"/>
              </a:rPr>
              <a:t>September 6, 2023</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4290201" y="3124073"/>
            <a:ext cx="10240649" cy="3506104"/>
            <a:chOff x="0" y="0"/>
            <a:chExt cx="2697126" cy="923418"/>
          </a:xfrm>
        </p:grpSpPr>
        <p:sp>
          <p:nvSpPr>
            <p:cNvPr name="Freeform 6" id="6"/>
            <p:cNvSpPr/>
            <p:nvPr/>
          </p:nvSpPr>
          <p:spPr>
            <a:xfrm flipH="false" flipV="false" rot="0">
              <a:off x="0" y="0"/>
              <a:ext cx="2697126" cy="923418"/>
            </a:xfrm>
            <a:custGeom>
              <a:avLst/>
              <a:gdLst/>
              <a:ahLst/>
              <a:cxnLst/>
              <a:rect r="r" b="b" t="t" l="l"/>
              <a:pathLst>
                <a:path h="923418" w="2697126">
                  <a:moveTo>
                    <a:pt x="0" y="0"/>
                  </a:moveTo>
                  <a:lnTo>
                    <a:pt x="2697126" y="0"/>
                  </a:lnTo>
                  <a:lnTo>
                    <a:pt x="2697126" y="923418"/>
                  </a:lnTo>
                  <a:lnTo>
                    <a:pt x="0" y="923418"/>
                  </a:lnTo>
                  <a:close/>
                </a:path>
              </a:pathLst>
            </a:custGeom>
            <a:solidFill>
              <a:srgbClr val="DDDEDE"/>
            </a:solidFill>
            <a:ln w="38100">
              <a:solidFill>
                <a:srgbClr val="F1F2F2"/>
              </a:solidFill>
            </a:ln>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76611" y="8801100"/>
            <a:ext cx="19974273" cy="1861295"/>
            <a:chOff x="0" y="0"/>
            <a:chExt cx="5260714" cy="490218"/>
          </a:xfrm>
        </p:grpSpPr>
        <p:sp>
          <p:nvSpPr>
            <p:cNvPr name="Freeform 9" id="9"/>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4521481" y="3741852"/>
            <a:ext cx="10009370" cy="2174515"/>
          </a:xfrm>
          <a:prstGeom prst="rect">
            <a:avLst/>
          </a:prstGeom>
        </p:spPr>
        <p:txBody>
          <a:bodyPr anchor="t" rtlCol="false" tIns="0" lIns="0" bIns="0" rIns="0">
            <a:spAutoFit/>
          </a:bodyPr>
          <a:lstStyle/>
          <a:p>
            <a:pPr algn="ctr">
              <a:lnSpc>
                <a:spcPts val="8431"/>
              </a:lnSpc>
            </a:pPr>
            <a:r>
              <a:rPr lang="en-US" sz="8107">
                <a:solidFill>
                  <a:srgbClr val="000000"/>
                </a:solidFill>
                <a:latin typeface="Fredoka One Bold"/>
              </a:rPr>
              <a:t>Techniques for Data Preprocessing</a:t>
            </a:r>
          </a:p>
        </p:txBody>
      </p:sp>
      <p:sp>
        <p:nvSpPr>
          <p:cNvPr name="Freeform 12" id="12"/>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6590398" y="6983167"/>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1028700" y="9226923"/>
            <a:ext cx="5972707" cy="514350"/>
          </a:xfrm>
          <a:prstGeom prst="rect">
            <a:avLst/>
          </a:prstGeom>
        </p:spPr>
        <p:txBody>
          <a:bodyPr anchor="t" rtlCol="false" tIns="0" lIns="0" bIns="0" rIns="0">
            <a:spAutoFit/>
          </a:bodyPr>
          <a:lstStyle/>
          <a:p>
            <a:pPr>
              <a:lnSpc>
                <a:spcPts val="4200"/>
              </a:lnSpc>
            </a:pPr>
            <a:r>
              <a:rPr lang="en-US" sz="3000">
                <a:solidFill>
                  <a:srgbClr val="000000"/>
                </a:solidFill>
                <a:latin typeface="Nunito"/>
              </a:rPr>
              <a:t>CS 4103 | Intelligent Systems</a:t>
            </a:r>
          </a:p>
        </p:txBody>
      </p:sp>
      <p:sp>
        <p:nvSpPr>
          <p:cNvPr name="TextBox 15" id="15"/>
          <p:cNvSpPr txBox="true"/>
          <p:nvPr/>
        </p:nvSpPr>
        <p:spPr>
          <a:xfrm rot="0">
            <a:off x="12777754" y="9226923"/>
            <a:ext cx="4481546" cy="514313"/>
          </a:xfrm>
          <a:prstGeom prst="rect">
            <a:avLst/>
          </a:prstGeom>
        </p:spPr>
        <p:txBody>
          <a:bodyPr anchor="t" rtlCol="false" tIns="0" lIns="0" bIns="0" rIns="0">
            <a:spAutoFit/>
          </a:bodyPr>
          <a:lstStyle/>
          <a:p>
            <a:pPr algn="r">
              <a:lnSpc>
                <a:spcPts val="4200"/>
              </a:lnSpc>
            </a:pPr>
            <a:r>
              <a:rPr lang="en-US" sz="3000">
                <a:solidFill>
                  <a:srgbClr val="000000"/>
                </a:solidFill>
                <a:latin typeface="Nunito"/>
              </a:rPr>
              <a:t>September 6, 2023</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76611" y="8801100"/>
            <a:ext cx="19974273" cy="1861295"/>
            <a:chOff x="0" y="0"/>
            <a:chExt cx="5260714" cy="490218"/>
          </a:xfrm>
        </p:grpSpPr>
        <p:sp>
          <p:nvSpPr>
            <p:cNvPr name="Freeform 6" id="6"/>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6590398" y="6983167"/>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1028700" y="9226923"/>
            <a:ext cx="5972707" cy="514350"/>
          </a:xfrm>
          <a:prstGeom prst="rect">
            <a:avLst/>
          </a:prstGeom>
        </p:spPr>
        <p:txBody>
          <a:bodyPr anchor="t" rtlCol="false" tIns="0" lIns="0" bIns="0" rIns="0">
            <a:spAutoFit/>
          </a:bodyPr>
          <a:lstStyle/>
          <a:p>
            <a:pPr>
              <a:lnSpc>
                <a:spcPts val="4200"/>
              </a:lnSpc>
            </a:pPr>
            <a:r>
              <a:rPr lang="en-US" sz="3000">
                <a:solidFill>
                  <a:srgbClr val="000000"/>
                </a:solidFill>
                <a:latin typeface="Nunito"/>
              </a:rPr>
              <a:t>CS 4103 | Intelligent Systems</a:t>
            </a:r>
          </a:p>
        </p:txBody>
      </p:sp>
      <p:sp>
        <p:nvSpPr>
          <p:cNvPr name="TextBox 10" id="10"/>
          <p:cNvSpPr txBox="true"/>
          <p:nvPr/>
        </p:nvSpPr>
        <p:spPr>
          <a:xfrm rot="0">
            <a:off x="12777754" y="9226923"/>
            <a:ext cx="4481546" cy="514313"/>
          </a:xfrm>
          <a:prstGeom prst="rect">
            <a:avLst/>
          </a:prstGeom>
        </p:spPr>
        <p:txBody>
          <a:bodyPr anchor="t" rtlCol="false" tIns="0" lIns="0" bIns="0" rIns="0">
            <a:spAutoFit/>
          </a:bodyPr>
          <a:lstStyle/>
          <a:p>
            <a:pPr algn="r">
              <a:lnSpc>
                <a:spcPts val="4200"/>
              </a:lnSpc>
            </a:pPr>
            <a:r>
              <a:rPr lang="en-US" sz="3000">
                <a:solidFill>
                  <a:srgbClr val="000000"/>
                </a:solidFill>
                <a:latin typeface="Nunito"/>
              </a:rPr>
              <a:t>September 6, 2023</a:t>
            </a:r>
          </a:p>
        </p:txBody>
      </p:sp>
      <p:grpSp>
        <p:nvGrpSpPr>
          <p:cNvPr name="Group 11" id="11"/>
          <p:cNvGrpSpPr/>
          <p:nvPr/>
        </p:nvGrpSpPr>
        <p:grpSpPr>
          <a:xfrm rot="0">
            <a:off x="2002389" y="2355477"/>
            <a:ext cx="2642877" cy="264287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DEDE"/>
            </a:solidFill>
          </p:spPr>
        </p:sp>
        <p:sp>
          <p:nvSpPr>
            <p:cNvPr name="TextBox 13" id="13"/>
            <p:cNvSpPr txBox="true"/>
            <p:nvPr/>
          </p:nvSpPr>
          <p:spPr>
            <a:xfrm>
              <a:off x="76200" y="38100"/>
              <a:ext cx="660400" cy="698500"/>
            </a:xfrm>
            <a:prstGeom prst="rect">
              <a:avLst/>
            </a:prstGeom>
          </p:spPr>
          <p:txBody>
            <a:bodyPr anchor="ctr" rtlCol="false" tIns="50748" lIns="50748" bIns="50748" rIns="50748"/>
            <a:lstStyle/>
            <a:p>
              <a:pPr algn="ctr">
                <a:lnSpc>
                  <a:spcPts val="3359"/>
                </a:lnSpc>
              </a:pPr>
              <a:r>
                <a:rPr lang="en-US" sz="2399">
                  <a:solidFill>
                    <a:srgbClr val="000000"/>
                  </a:solidFill>
                  <a:latin typeface="Nunito Bold"/>
                </a:rPr>
                <a:t>Rescaling Data</a:t>
              </a:r>
            </a:p>
          </p:txBody>
        </p:sp>
      </p:grpSp>
      <p:sp>
        <p:nvSpPr>
          <p:cNvPr name="TextBox 14" id="14"/>
          <p:cNvSpPr txBox="true"/>
          <p:nvPr/>
        </p:nvSpPr>
        <p:spPr>
          <a:xfrm rot="0">
            <a:off x="3171527" y="2451853"/>
            <a:ext cx="304599" cy="329817"/>
          </a:xfrm>
          <a:prstGeom prst="rect">
            <a:avLst/>
          </a:prstGeom>
        </p:spPr>
        <p:txBody>
          <a:bodyPr anchor="t" rtlCol="false" tIns="0" lIns="0" bIns="0" rIns="0">
            <a:spAutoFit/>
          </a:bodyPr>
          <a:lstStyle/>
          <a:p>
            <a:pPr algn="ctr">
              <a:lnSpc>
                <a:spcPts val="2797"/>
              </a:lnSpc>
            </a:pPr>
            <a:r>
              <a:rPr lang="en-US" sz="1997">
                <a:solidFill>
                  <a:srgbClr val="000000"/>
                </a:solidFill>
                <a:latin typeface="Nunito Bold"/>
              </a:rPr>
              <a:t>01</a:t>
            </a:r>
          </a:p>
        </p:txBody>
      </p:sp>
      <p:grpSp>
        <p:nvGrpSpPr>
          <p:cNvPr name="Group 15" id="15"/>
          <p:cNvGrpSpPr/>
          <p:nvPr/>
        </p:nvGrpSpPr>
        <p:grpSpPr>
          <a:xfrm rot="0">
            <a:off x="3816978" y="5045979"/>
            <a:ext cx="2642877" cy="264287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D8D8"/>
            </a:solidFill>
          </p:spPr>
        </p:sp>
        <p:sp>
          <p:nvSpPr>
            <p:cNvPr name="TextBox 17" id="17"/>
            <p:cNvSpPr txBox="true"/>
            <p:nvPr/>
          </p:nvSpPr>
          <p:spPr>
            <a:xfrm>
              <a:off x="76200" y="38100"/>
              <a:ext cx="660400" cy="698500"/>
            </a:xfrm>
            <a:prstGeom prst="rect">
              <a:avLst/>
            </a:prstGeom>
          </p:spPr>
          <p:txBody>
            <a:bodyPr anchor="ctr" rtlCol="false" tIns="50748" lIns="50748" bIns="50748" rIns="50748"/>
            <a:lstStyle/>
            <a:p>
              <a:pPr algn="ctr">
                <a:lnSpc>
                  <a:spcPts val="3359"/>
                </a:lnSpc>
              </a:pPr>
              <a:r>
                <a:rPr lang="en-US" sz="2399">
                  <a:solidFill>
                    <a:srgbClr val="000000"/>
                  </a:solidFill>
                  <a:latin typeface="Nunito Bold"/>
                </a:rPr>
                <a:t>Mean Removal</a:t>
              </a:r>
            </a:p>
          </p:txBody>
        </p:sp>
      </p:grpSp>
      <p:sp>
        <p:nvSpPr>
          <p:cNvPr name="TextBox 18" id="18"/>
          <p:cNvSpPr txBox="true"/>
          <p:nvPr/>
        </p:nvSpPr>
        <p:spPr>
          <a:xfrm rot="0">
            <a:off x="4927159" y="5142355"/>
            <a:ext cx="422514" cy="329891"/>
          </a:xfrm>
          <a:prstGeom prst="rect">
            <a:avLst/>
          </a:prstGeom>
        </p:spPr>
        <p:txBody>
          <a:bodyPr anchor="t" rtlCol="false" tIns="0" lIns="0" bIns="0" rIns="0">
            <a:spAutoFit/>
          </a:bodyPr>
          <a:lstStyle/>
          <a:p>
            <a:pPr algn="ctr">
              <a:lnSpc>
                <a:spcPts val="2797"/>
              </a:lnSpc>
            </a:pPr>
            <a:r>
              <a:rPr lang="en-US" sz="1997">
                <a:solidFill>
                  <a:srgbClr val="000000"/>
                </a:solidFill>
                <a:latin typeface="Nunito Bold"/>
              </a:rPr>
              <a:t>02</a:t>
            </a:r>
          </a:p>
        </p:txBody>
      </p:sp>
      <p:grpSp>
        <p:nvGrpSpPr>
          <p:cNvPr name="Group 19" id="19"/>
          <p:cNvGrpSpPr/>
          <p:nvPr/>
        </p:nvGrpSpPr>
        <p:grpSpPr>
          <a:xfrm rot="0">
            <a:off x="5729112" y="2355477"/>
            <a:ext cx="2642877" cy="2642877"/>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D8D8"/>
            </a:solidFill>
          </p:spPr>
        </p:sp>
        <p:sp>
          <p:nvSpPr>
            <p:cNvPr name="TextBox 21" id="21"/>
            <p:cNvSpPr txBox="true"/>
            <p:nvPr/>
          </p:nvSpPr>
          <p:spPr>
            <a:xfrm>
              <a:off x="76200" y="38100"/>
              <a:ext cx="660400" cy="698500"/>
            </a:xfrm>
            <a:prstGeom prst="rect">
              <a:avLst/>
            </a:prstGeom>
          </p:spPr>
          <p:txBody>
            <a:bodyPr anchor="ctr" rtlCol="false" tIns="50748" lIns="50748" bIns="50748" rIns="50748"/>
            <a:lstStyle/>
            <a:p>
              <a:pPr algn="ctr">
                <a:lnSpc>
                  <a:spcPts val="3359"/>
                </a:lnSpc>
              </a:pPr>
              <a:r>
                <a:rPr lang="en-US" sz="2399">
                  <a:solidFill>
                    <a:srgbClr val="000000"/>
                  </a:solidFill>
                  <a:latin typeface="Nunito Bold"/>
                </a:rPr>
                <a:t>Standardizing Data</a:t>
              </a:r>
            </a:p>
          </p:txBody>
        </p:sp>
      </p:grpSp>
      <p:sp>
        <p:nvSpPr>
          <p:cNvPr name="TextBox 22" id="22"/>
          <p:cNvSpPr txBox="true"/>
          <p:nvPr/>
        </p:nvSpPr>
        <p:spPr>
          <a:xfrm rot="0">
            <a:off x="6898251" y="2451853"/>
            <a:ext cx="304599" cy="329817"/>
          </a:xfrm>
          <a:prstGeom prst="rect">
            <a:avLst/>
          </a:prstGeom>
        </p:spPr>
        <p:txBody>
          <a:bodyPr anchor="t" rtlCol="false" tIns="0" lIns="0" bIns="0" rIns="0">
            <a:spAutoFit/>
          </a:bodyPr>
          <a:lstStyle/>
          <a:p>
            <a:pPr algn="ctr">
              <a:lnSpc>
                <a:spcPts val="2797"/>
              </a:lnSpc>
            </a:pPr>
            <a:r>
              <a:rPr lang="en-US" sz="1997">
                <a:solidFill>
                  <a:srgbClr val="000000"/>
                </a:solidFill>
                <a:latin typeface="Nunito Bold"/>
              </a:rPr>
              <a:t>03</a:t>
            </a:r>
          </a:p>
        </p:txBody>
      </p:sp>
      <p:grpSp>
        <p:nvGrpSpPr>
          <p:cNvPr name="Group 23" id="23"/>
          <p:cNvGrpSpPr/>
          <p:nvPr/>
        </p:nvGrpSpPr>
        <p:grpSpPr>
          <a:xfrm rot="0">
            <a:off x="7744324" y="5045979"/>
            <a:ext cx="2642877" cy="2642877"/>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D8D8"/>
            </a:solidFill>
          </p:spPr>
        </p:sp>
        <p:sp>
          <p:nvSpPr>
            <p:cNvPr name="TextBox 25" id="25"/>
            <p:cNvSpPr txBox="true"/>
            <p:nvPr/>
          </p:nvSpPr>
          <p:spPr>
            <a:xfrm>
              <a:off x="76200" y="38100"/>
              <a:ext cx="660400" cy="698500"/>
            </a:xfrm>
            <a:prstGeom prst="rect">
              <a:avLst/>
            </a:prstGeom>
          </p:spPr>
          <p:txBody>
            <a:bodyPr anchor="ctr" rtlCol="false" tIns="50748" lIns="50748" bIns="50748" rIns="50748"/>
            <a:lstStyle/>
            <a:p>
              <a:pPr algn="ctr">
                <a:lnSpc>
                  <a:spcPts val="3359"/>
                </a:lnSpc>
              </a:pPr>
              <a:r>
                <a:rPr lang="en-US" sz="2399">
                  <a:solidFill>
                    <a:srgbClr val="000000"/>
                  </a:solidFill>
                  <a:latin typeface="Nunito Bold"/>
                </a:rPr>
                <a:t>One Hot Encoding</a:t>
              </a:r>
            </a:p>
          </p:txBody>
        </p:sp>
      </p:grpSp>
      <p:sp>
        <p:nvSpPr>
          <p:cNvPr name="TextBox 26" id="26"/>
          <p:cNvSpPr txBox="true"/>
          <p:nvPr/>
        </p:nvSpPr>
        <p:spPr>
          <a:xfrm rot="0">
            <a:off x="8913463" y="5142355"/>
            <a:ext cx="304599" cy="329817"/>
          </a:xfrm>
          <a:prstGeom prst="rect">
            <a:avLst/>
          </a:prstGeom>
        </p:spPr>
        <p:txBody>
          <a:bodyPr anchor="t" rtlCol="false" tIns="0" lIns="0" bIns="0" rIns="0">
            <a:spAutoFit/>
          </a:bodyPr>
          <a:lstStyle/>
          <a:p>
            <a:pPr algn="ctr">
              <a:lnSpc>
                <a:spcPts val="2797"/>
              </a:lnSpc>
            </a:pPr>
            <a:r>
              <a:rPr lang="en-US" sz="1997">
                <a:solidFill>
                  <a:srgbClr val="000000"/>
                </a:solidFill>
                <a:latin typeface="Nunito Bold"/>
              </a:rPr>
              <a:t>04</a:t>
            </a:r>
          </a:p>
        </p:txBody>
      </p:sp>
      <p:grpSp>
        <p:nvGrpSpPr>
          <p:cNvPr name="Group 27" id="27"/>
          <p:cNvGrpSpPr/>
          <p:nvPr/>
        </p:nvGrpSpPr>
        <p:grpSpPr>
          <a:xfrm rot="0">
            <a:off x="9751924" y="2355477"/>
            <a:ext cx="2642877" cy="2642877"/>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D8D8"/>
            </a:solidFill>
          </p:spPr>
        </p:sp>
        <p:sp>
          <p:nvSpPr>
            <p:cNvPr name="TextBox 29" id="29"/>
            <p:cNvSpPr txBox="true"/>
            <p:nvPr/>
          </p:nvSpPr>
          <p:spPr>
            <a:xfrm>
              <a:off x="76200" y="38100"/>
              <a:ext cx="660400" cy="698500"/>
            </a:xfrm>
            <a:prstGeom prst="rect">
              <a:avLst/>
            </a:prstGeom>
          </p:spPr>
          <p:txBody>
            <a:bodyPr anchor="ctr" rtlCol="false" tIns="50748" lIns="50748" bIns="50748" rIns="50748"/>
            <a:lstStyle/>
            <a:p>
              <a:pPr algn="ctr">
                <a:lnSpc>
                  <a:spcPts val="3359"/>
                </a:lnSpc>
              </a:pPr>
              <a:r>
                <a:rPr lang="en-US" sz="2399">
                  <a:solidFill>
                    <a:srgbClr val="000000"/>
                  </a:solidFill>
                  <a:latin typeface="Nunito Bold"/>
                </a:rPr>
                <a:t>Normalizing Data</a:t>
              </a:r>
            </a:p>
          </p:txBody>
        </p:sp>
      </p:grpSp>
      <p:sp>
        <p:nvSpPr>
          <p:cNvPr name="TextBox 30" id="30"/>
          <p:cNvSpPr txBox="true"/>
          <p:nvPr/>
        </p:nvSpPr>
        <p:spPr>
          <a:xfrm rot="0">
            <a:off x="10921063" y="2451853"/>
            <a:ext cx="304599" cy="329817"/>
          </a:xfrm>
          <a:prstGeom prst="rect">
            <a:avLst/>
          </a:prstGeom>
        </p:spPr>
        <p:txBody>
          <a:bodyPr anchor="t" rtlCol="false" tIns="0" lIns="0" bIns="0" rIns="0">
            <a:spAutoFit/>
          </a:bodyPr>
          <a:lstStyle/>
          <a:p>
            <a:pPr algn="ctr">
              <a:lnSpc>
                <a:spcPts val="2797"/>
              </a:lnSpc>
            </a:pPr>
            <a:r>
              <a:rPr lang="en-US" sz="1997">
                <a:solidFill>
                  <a:srgbClr val="000000"/>
                </a:solidFill>
                <a:latin typeface="Nunito Bold"/>
              </a:rPr>
              <a:t>05</a:t>
            </a:r>
          </a:p>
        </p:txBody>
      </p:sp>
      <p:grpSp>
        <p:nvGrpSpPr>
          <p:cNvPr name="Group 31" id="31"/>
          <p:cNvGrpSpPr/>
          <p:nvPr/>
        </p:nvGrpSpPr>
        <p:grpSpPr>
          <a:xfrm rot="0">
            <a:off x="11671670" y="5045979"/>
            <a:ext cx="2642877" cy="2642877"/>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D8D8"/>
            </a:solidFill>
          </p:spPr>
        </p:sp>
        <p:sp>
          <p:nvSpPr>
            <p:cNvPr name="TextBox 33" id="33"/>
            <p:cNvSpPr txBox="true"/>
            <p:nvPr/>
          </p:nvSpPr>
          <p:spPr>
            <a:xfrm>
              <a:off x="76200" y="38100"/>
              <a:ext cx="660400" cy="698500"/>
            </a:xfrm>
            <a:prstGeom prst="rect">
              <a:avLst/>
            </a:prstGeom>
          </p:spPr>
          <p:txBody>
            <a:bodyPr anchor="ctr" rtlCol="false" tIns="50748" lIns="50748" bIns="50748" rIns="50748"/>
            <a:lstStyle/>
            <a:p>
              <a:pPr algn="ctr">
                <a:lnSpc>
                  <a:spcPts val="3359"/>
                </a:lnSpc>
              </a:pPr>
              <a:r>
                <a:rPr lang="en-US" sz="2399">
                  <a:solidFill>
                    <a:srgbClr val="000000"/>
                  </a:solidFill>
                  <a:latin typeface="Nunito Bold"/>
                </a:rPr>
                <a:t>Label Encoding</a:t>
              </a:r>
            </a:p>
          </p:txBody>
        </p:sp>
      </p:grpSp>
      <p:sp>
        <p:nvSpPr>
          <p:cNvPr name="TextBox 34" id="34"/>
          <p:cNvSpPr txBox="true"/>
          <p:nvPr/>
        </p:nvSpPr>
        <p:spPr>
          <a:xfrm rot="0">
            <a:off x="12840809" y="5142355"/>
            <a:ext cx="304599" cy="329817"/>
          </a:xfrm>
          <a:prstGeom prst="rect">
            <a:avLst/>
          </a:prstGeom>
        </p:spPr>
        <p:txBody>
          <a:bodyPr anchor="t" rtlCol="false" tIns="0" lIns="0" bIns="0" rIns="0">
            <a:spAutoFit/>
          </a:bodyPr>
          <a:lstStyle/>
          <a:p>
            <a:pPr algn="ctr">
              <a:lnSpc>
                <a:spcPts val="2797"/>
              </a:lnSpc>
            </a:pPr>
            <a:r>
              <a:rPr lang="en-US" sz="1997">
                <a:solidFill>
                  <a:srgbClr val="000000"/>
                </a:solidFill>
                <a:latin typeface="Nunito Bold"/>
              </a:rPr>
              <a:t>06</a:t>
            </a:r>
          </a:p>
        </p:txBody>
      </p:sp>
      <p:grpSp>
        <p:nvGrpSpPr>
          <p:cNvPr name="Group 35" id="35"/>
          <p:cNvGrpSpPr/>
          <p:nvPr/>
        </p:nvGrpSpPr>
        <p:grpSpPr>
          <a:xfrm rot="0">
            <a:off x="13642735" y="2355477"/>
            <a:ext cx="2642877" cy="2642877"/>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D8D8"/>
            </a:solidFill>
          </p:spPr>
        </p:sp>
        <p:sp>
          <p:nvSpPr>
            <p:cNvPr name="TextBox 37" id="37"/>
            <p:cNvSpPr txBox="true"/>
            <p:nvPr/>
          </p:nvSpPr>
          <p:spPr>
            <a:xfrm>
              <a:off x="76200" y="38100"/>
              <a:ext cx="660400" cy="698500"/>
            </a:xfrm>
            <a:prstGeom prst="rect">
              <a:avLst/>
            </a:prstGeom>
          </p:spPr>
          <p:txBody>
            <a:bodyPr anchor="ctr" rtlCol="false" tIns="50748" lIns="50748" bIns="50748" rIns="50748"/>
            <a:lstStyle/>
            <a:p>
              <a:pPr algn="ctr">
                <a:lnSpc>
                  <a:spcPts val="3359"/>
                </a:lnSpc>
              </a:pPr>
              <a:r>
                <a:rPr lang="en-US" sz="2399">
                  <a:solidFill>
                    <a:srgbClr val="000000"/>
                  </a:solidFill>
                  <a:latin typeface="Nunito Bold"/>
                </a:rPr>
                <a:t>Binarizing Data</a:t>
              </a:r>
            </a:p>
          </p:txBody>
        </p:sp>
      </p:grpSp>
      <p:sp>
        <p:nvSpPr>
          <p:cNvPr name="TextBox 38" id="38"/>
          <p:cNvSpPr txBox="true"/>
          <p:nvPr/>
        </p:nvSpPr>
        <p:spPr>
          <a:xfrm rot="0">
            <a:off x="14811874" y="2451853"/>
            <a:ext cx="304599" cy="329817"/>
          </a:xfrm>
          <a:prstGeom prst="rect">
            <a:avLst/>
          </a:prstGeom>
        </p:spPr>
        <p:txBody>
          <a:bodyPr anchor="t" rtlCol="false" tIns="0" lIns="0" bIns="0" rIns="0">
            <a:spAutoFit/>
          </a:bodyPr>
          <a:lstStyle/>
          <a:p>
            <a:pPr algn="ctr">
              <a:lnSpc>
                <a:spcPts val="2797"/>
              </a:lnSpc>
            </a:pPr>
            <a:r>
              <a:rPr lang="en-US" sz="1997">
                <a:solidFill>
                  <a:srgbClr val="000000"/>
                </a:solidFill>
                <a:latin typeface="Nunito Bold"/>
              </a:rPr>
              <a:t>07</a:t>
            </a:r>
          </a:p>
        </p:txBody>
      </p:sp>
      <p:sp>
        <p:nvSpPr>
          <p:cNvPr name="AutoShape 39" id="39"/>
          <p:cNvSpPr/>
          <p:nvPr/>
        </p:nvSpPr>
        <p:spPr>
          <a:xfrm>
            <a:off x="3797538" y="4874607"/>
            <a:ext cx="435031" cy="556776"/>
          </a:xfrm>
          <a:prstGeom prst="line">
            <a:avLst/>
          </a:prstGeom>
          <a:ln cap="flat" w="190500">
            <a:solidFill>
              <a:srgbClr val="000000"/>
            </a:solidFill>
            <a:prstDash val="solid"/>
            <a:headEnd type="none" len="sm" w="sm"/>
            <a:tailEnd type="none" len="sm" w="sm"/>
          </a:ln>
        </p:spPr>
      </p:sp>
      <p:sp>
        <p:nvSpPr>
          <p:cNvPr name="AutoShape 40" id="40"/>
          <p:cNvSpPr/>
          <p:nvPr/>
        </p:nvSpPr>
        <p:spPr>
          <a:xfrm flipV="true">
            <a:off x="5928764" y="4777228"/>
            <a:ext cx="458634" cy="537501"/>
          </a:xfrm>
          <a:prstGeom prst="line">
            <a:avLst/>
          </a:prstGeom>
          <a:ln cap="flat" w="190500">
            <a:solidFill>
              <a:srgbClr val="000000"/>
            </a:solidFill>
            <a:prstDash val="solid"/>
            <a:headEnd type="none" len="sm" w="sm"/>
            <a:tailEnd type="none" len="sm" w="sm"/>
          </a:ln>
        </p:spPr>
      </p:sp>
      <p:sp>
        <p:nvSpPr>
          <p:cNvPr name="AutoShape 41" id="41"/>
          <p:cNvSpPr/>
          <p:nvPr/>
        </p:nvSpPr>
        <p:spPr>
          <a:xfrm flipV="true">
            <a:off x="9967593" y="4777228"/>
            <a:ext cx="425387" cy="599327"/>
          </a:xfrm>
          <a:prstGeom prst="line">
            <a:avLst/>
          </a:prstGeom>
          <a:ln cap="flat" w="190500">
            <a:solidFill>
              <a:srgbClr val="000000"/>
            </a:solidFill>
            <a:prstDash val="solid"/>
            <a:headEnd type="none" len="sm" w="sm"/>
            <a:tailEnd type="none" len="sm" w="sm"/>
          </a:ln>
        </p:spPr>
      </p:sp>
      <p:sp>
        <p:nvSpPr>
          <p:cNvPr name="AutoShape 42" id="42"/>
          <p:cNvSpPr/>
          <p:nvPr/>
        </p:nvSpPr>
        <p:spPr>
          <a:xfrm flipV="true">
            <a:off x="13783455" y="4777228"/>
            <a:ext cx="458634" cy="537501"/>
          </a:xfrm>
          <a:prstGeom prst="line">
            <a:avLst/>
          </a:prstGeom>
          <a:ln cap="flat" w="190500">
            <a:solidFill>
              <a:srgbClr val="000000"/>
            </a:solidFill>
            <a:prstDash val="solid"/>
            <a:headEnd type="none" len="sm" w="sm"/>
            <a:tailEnd type="none" len="sm" w="sm"/>
          </a:ln>
        </p:spPr>
      </p:sp>
      <p:sp>
        <p:nvSpPr>
          <p:cNvPr name="AutoShape 43" id="43"/>
          <p:cNvSpPr/>
          <p:nvPr/>
        </p:nvSpPr>
        <p:spPr>
          <a:xfrm>
            <a:off x="7861901" y="4719966"/>
            <a:ext cx="435031" cy="556776"/>
          </a:xfrm>
          <a:prstGeom prst="line">
            <a:avLst/>
          </a:prstGeom>
          <a:ln cap="flat" w="190500">
            <a:solidFill>
              <a:srgbClr val="000000"/>
            </a:solidFill>
            <a:prstDash val="solid"/>
            <a:headEnd type="none" len="sm" w="sm"/>
            <a:tailEnd type="none" len="sm" w="sm"/>
          </a:ln>
        </p:spPr>
      </p:sp>
      <p:sp>
        <p:nvSpPr>
          <p:cNvPr name="AutoShape 44" id="44"/>
          <p:cNvSpPr/>
          <p:nvPr/>
        </p:nvSpPr>
        <p:spPr>
          <a:xfrm>
            <a:off x="11884713" y="4719966"/>
            <a:ext cx="435031" cy="556776"/>
          </a:xfrm>
          <a:prstGeom prst="line">
            <a:avLst/>
          </a:prstGeom>
          <a:ln cap="flat" w="190500">
            <a:solidFill>
              <a:srgbClr val="000000"/>
            </a:solidFill>
            <a:prstDash val="solid"/>
            <a:headEnd type="none" len="sm" w="sm"/>
            <a:tailEnd type="none" len="sm" w="sm"/>
          </a:ln>
        </p:spPr>
      </p:sp>
      <p:grpSp>
        <p:nvGrpSpPr>
          <p:cNvPr name="Group 45" id="45"/>
          <p:cNvGrpSpPr/>
          <p:nvPr/>
        </p:nvGrpSpPr>
        <p:grpSpPr>
          <a:xfrm rot="0">
            <a:off x="1832614" y="260597"/>
            <a:ext cx="15426686" cy="1476147"/>
            <a:chOff x="0" y="0"/>
            <a:chExt cx="4062996" cy="388779"/>
          </a:xfrm>
        </p:grpSpPr>
        <p:sp>
          <p:nvSpPr>
            <p:cNvPr name="Freeform 46" id="46"/>
            <p:cNvSpPr/>
            <p:nvPr/>
          </p:nvSpPr>
          <p:spPr>
            <a:xfrm flipH="false" flipV="false" rot="0">
              <a:off x="0" y="0"/>
              <a:ext cx="4062996" cy="388779"/>
            </a:xfrm>
            <a:custGeom>
              <a:avLst/>
              <a:gdLst/>
              <a:ahLst/>
              <a:cxnLst/>
              <a:rect r="r" b="b" t="t" l="l"/>
              <a:pathLst>
                <a:path h="388779" w="4062996">
                  <a:moveTo>
                    <a:pt x="0" y="0"/>
                  </a:moveTo>
                  <a:lnTo>
                    <a:pt x="4062996" y="0"/>
                  </a:lnTo>
                  <a:lnTo>
                    <a:pt x="4062996" y="388779"/>
                  </a:lnTo>
                  <a:lnTo>
                    <a:pt x="0" y="388779"/>
                  </a:lnTo>
                  <a:close/>
                </a:path>
              </a:pathLst>
            </a:custGeom>
            <a:solidFill>
              <a:srgbClr val="F1F2F2"/>
            </a:solidFill>
            <a:ln w="38100">
              <a:solidFill>
                <a:srgbClr val="F1F2F2"/>
              </a:solidFill>
            </a:ln>
          </p:spPr>
        </p:sp>
        <p:sp>
          <p:nvSpPr>
            <p:cNvPr name="TextBox 47" id="4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48" id="48"/>
          <p:cNvSpPr txBox="true"/>
          <p:nvPr/>
        </p:nvSpPr>
        <p:spPr>
          <a:xfrm rot="0">
            <a:off x="1832614" y="763400"/>
            <a:ext cx="15150093" cy="683045"/>
          </a:xfrm>
          <a:prstGeom prst="rect">
            <a:avLst/>
          </a:prstGeom>
        </p:spPr>
        <p:txBody>
          <a:bodyPr anchor="t" rtlCol="false" tIns="0" lIns="0" bIns="0" rIns="0">
            <a:spAutoFit/>
          </a:bodyPr>
          <a:lstStyle/>
          <a:p>
            <a:pPr algn="ctr">
              <a:lnSpc>
                <a:spcPts val="5198"/>
              </a:lnSpc>
            </a:pPr>
            <a:r>
              <a:rPr lang="en-US" sz="4998">
                <a:solidFill>
                  <a:srgbClr val="000000"/>
                </a:solidFill>
                <a:latin typeface="Fredoka One Bold"/>
              </a:rPr>
              <a:t>Data Preprocessing for Machine Learning</a:t>
            </a:r>
          </a:p>
        </p:txBody>
      </p:sp>
      <p:sp>
        <p:nvSpPr>
          <p:cNvPr name="Freeform 49" id="49"/>
          <p:cNvSpPr/>
          <p:nvPr/>
        </p:nvSpPr>
        <p:spPr>
          <a:xfrm flipH="false" flipV="false" rot="0">
            <a:off x="-939887" y="-404338"/>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DAFsVrr8Gdw</dc:identifier>
  <dcterms:modified xsi:type="dcterms:W3CDTF">2011-08-01T06:04:30Z</dcterms:modified>
  <cp:revision>1</cp:revision>
  <dc:title>Data Preprocessing PPT- Intelligent Systems</dc:title>
</cp:coreProperties>
</file>