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9"/>
  </p:notesMasterIdLst>
  <p:handoutMasterIdLst>
    <p:handoutMasterId r:id="rId20"/>
  </p:handoutMasterIdLst>
  <p:sldIdLst>
    <p:sldId id="446" r:id="rId5"/>
    <p:sldId id="258" r:id="rId6"/>
    <p:sldId id="450" r:id="rId7"/>
    <p:sldId id="456" r:id="rId8"/>
    <p:sldId id="447" r:id="rId9"/>
    <p:sldId id="448" r:id="rId10"/>
    <p:sldId id="449" r:id="rId11"/>
    <p:sldId id="457" r:id="rId12"/>
    <p:sldId id="458" r:id="rId13"/>
    <p:sldId id="459" r:id="rId14"/>
    <p:sldId id="452" r:id="rId15"/>
    <p:sldId id="453" r:id="rId16"/>
    <p:sldId id="454" r:id="rId17"/>
    <p:sldId id="45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72" y="456"/>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8/8/2022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8/8/2022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62413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64546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8/8/2022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 id="2147483745" r:id="rId6"/>
    <p:sldLayoutId id="2147483746" r:id="rId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8/8/2022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8/8/2022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8/8/2022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705367" y="2142064"/>
            <a:ext cx="6581554" cy="1371600"/>
          </a:xfrm>
        </p:spPr>
        <p:txBody>
          <a:bodyPr anchor="t" anchorCtr="0">
            <a:normAutofit fontScale="90000"/>
          </a:bodyPr>
          <a:lstStyle/>
          <a:p>
            <a:r>
              <a:rPr lang="en-US" b="1">
                <a:solidFill>
                  <a:schemeClr val="tx1"/>
                </a:solidFill>
                <a:latin typeface="+mn-lt"/>
              </a:rPr>
              <a:t>Review </a:t>
            </a:r>
            <a:r>
              <a:rPr lang="en-US" b="1" dirty="0">
                <a:solidFill>
                  <a:schemeClr val="tx1"/>
                </a:solidFill>
                <a:latin typeface="+mn-lt"/>
              </a:rPr>
              <a:t>1</a:t>
            </a:r>
            <a:br>
              <a:rPr lang="en-US" b="1" dirty="0">
                <a:solidFill>
                  <a:schemeClr val="tx1"/>
                </a:solidFill>
                <a:latin typeface="+mn-lt"/>
              </a:rPr>
            </a:br>
            <a:r>
              <a:rPr lang="en-US" b="1" dirty="0">
                <a:solidFill>
                  <a:schemeClr val="tx1"/>
                </a:solidFill>
                <a:latin typeface="+mn-lt"/>
              </a:rPr>
              <a:t>FAKE NEWS DECTECTION </a:t>
            </a:r>
            <a:br>
              <a:rPr lang="en-US" b="1" dirty="0">
                <a:solidFill>
                  <a:schemeClr val="tx1"/>
                </a:solidFill>
                <a:latin typeface="+mn-lt"/>
              </a:rPr>
            </a:br>
            <a:br>
              <a:rPr lang="en-US" b="1" dirty="0">
                <a:solidFill>
                  <a:schemeClr val="tx1"/>
                </a:solidFill>
                <a:latin typeface="+mn-lt"/>
              </a:rPr>
            </a:br>
            <a:endParaRPr lang="en-US" b="1" dirty="0">
              <a:solidFill>
                <a:schemeClr val="tx1"/>
              </a:solidFill>
              <a:latin typeface="+mn-lt"/>
            </a:endParaRPr>
          </a:p>
        </p:txBody>
      </p:sp>
      <p:sp>
        <p:nvSpPr>
          <p:cNvPr id="2" name="TextBox 1">
            <a:extLst>
              <a:ext uri="{FF2B5EF4-FFF2-40B4-BE49-F238E27FC236}">
                <a16:creationId xmlns:a16="http://schemas.microsoft.com/office/drawing/2014/main" id="{D8EEC445-2ED5-44D5-9674-C7FE62D1C6D7}"/>
              </a:ext>
            </a:extLst>
          </p:cNvPr>
          <p:cNvSpPr txBox="1"/>
          <p:nvPr/>
        </p:nvSpPr>
        <p:spPr>
          <a:xfrm>
            <a:off x="705367" y="3842138"/>
            <a:ext cx="7253057" cy="2585323"/>
          </a:xfrm>
          <a:prstGeom prst="rect">
            <a:avLst/>
          </a:prstGeom>
          <a:noFill/>
        </p:spPr>
        <p:txBody>
          <a:bodyPr wrap="square" rtlCol="0">
            <a:spAutoFit/>
          </a:bodyPr>
          <a:lstStyle/>
          <a:p>
            <a:r>
              <a:rPr lang="en-US" dirty="0"/>
              <a:t>Guide: </a:t>
            </a:r>
          </a:p>
          <a:p>
            <a:r>
              <a:rPr lang="en-US" dirty="0" err="1"/>
              <a:t>Sasidhar</a:t>
            </a:r>
            <a:r>
              <a:rPr lang="en-US" dirty="0"/>
              <a:t> K</a:t>
            </a:r>
          </a:p>
          <a:p>
            <a:r>
              <a:rPr lang="en-US" dirty="0"/>
              <a:t>G. Madhukar Rao</a:t>
            </a:r>
          </a:p>
          <a:p>
            <a:r>
              <a:rPr lang="en-US" dirty="0"/>
              <a:t> </a:t>
            </a:r>
          </a:p>
          <a:p>
            <a:r>
              <a:rPr lang="en-US" dirty="0"/>
              <a:t>Presenters </a:t>
            </a:r>
          </a:p>
          <a:p>
            <a:r>
              <a:rPr lang="en-US" dirty="0"/>
              <a:t>2010030071 -  </a:t>
            </a:r>
            <a:r>
              <a:rPr lang="en-US" dirty="0" err="1"/>
              <a:t>Jyothin</a:t>
            </a:r>
            <a:r>
              <a:rPr lang="en-US" dirty="0"/>
              <a:t> </a:t>
            </a:r>
            <a:r>
              <a:rPr lang="en-US" dirty="0" err="1"/>
              <a:t>Movva</a:t>
            </a:r>
            <a:endParaRPr lang="en-US" dirty="0"/>
          </a:p>
          <a:p>
            <a:r>
              <a:rPr lang="en-US" dirty="0"/>
              <a:t>2010030151 -  K S Satyavarsan </a:t>
            </a:r>
          </a:p>
          <a:p>
            <a:r>
              <a:rPr lang="en-US" dirty="0"/>
              <a:t>2010030040 -  Devaraj Acharya</a:t>
            </a:r>
          </a:p>
          <a:p>
            <a:r>
              <a:rPr lang="en-US" dirty="0"/>
              <a:t>2010030323 -  </a:t>
            </a:r>
            <a:r>
              <a:rPr lang="en-US" dirty="0" err="1"/>
              <a:t>Haneesh</a:t>
            </a:r>
            <a:r>
              <a:rPr lang="en-US" dirty="0"/>
              <a:t> M</a:t>
            </a:r>
          </a:p>
        </p:txBody>
      </p:sp>
    </p:spTree>
    <p:extLst>
      <p:ext uri="{BB962C8B-B14F-4D97-AF65-F5344CB8AC3E}">
        <p14:creationId xmlns:p14="http://schemas.microsoft.com/office/powerpoint/2010/main" val="155831519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9CA8-1B7F-A6A4-6344-3E78154F38D8}"/>
              </a:ext>
            </a:extLst>
          </p:cNvPr>
          <p:cNvSpPr>
            <a:spLocks noGrp="1"/>
          </p:cNvSpPr>
          <p:nvPr>
            <p:ph type="title"/>
          </p:nvPr>
        </p:nvSpPr>
        <p:spPr/>
        <p:txBody>
          <a:bodyPr/>
          <a:lstStyle/>
          <a:p>
            <a:r>
              <a:rPr lang="en-IN" dirty="0"/>
              <a:t>Dataset &amp; tools setup</a:t>
            </a:r>
          </a:p>
        </p:txBody>
      </p:sp>
      <p:sp>
        <p:nvSpPr>
          <p:cNvPr id="3" name="Text Placeholder 2">
            <a:extLst>
              <a:ext uri="{FF2B5EF4-FFF2-40B4-BE49-F238E27FC236}">
                <a16:creationId xmlns:a16="http://schemas.microsoft.com/office/drawing/2014/main" id="{8FFC910F-574B-4267-48C7-1E9C9DF1B315}"/>
              </a:ext>
            </a:extLst>
          </p:cNvPr>
          <p:cNvSpPr>
            <a:spLocks noGrp="1"/>
          </p:cNvSpPr>
          <p:nvPr>
            <p:ph type="body" sz="quarter" idx="14"/>
          </p:nvPr>
        </p:nvSpPr>
        <p:spPr>
          <a:xfrm>
            <a:off x="457200" y="2540000"/>
            <a:ext cx="7645400" cy="3403600"/>
          </a:xfrm>
        </p:spPr>
        <p:txBody>
          <a:bodyPr/>
          <a:lstStyle/>
          <a:p>
            <a:r>
              <a:rPr lang="en-IN" b="1" i="0" dirty="0">
                <a:solidFill>
                  <a:srgbClr val="202124"/>
                </a:solidFill>
                <a:effectLst/>
                <a:latin typeface="zeitung"/>
              </a:rPr>
              <a:t>News Category Dataset -https://www.kaggle.com/datasets/rmisra/news-category-dataset</a:t>
            </a:r>
          </a:p>
          <a:p>
            <a:r>
              <a:rPr lang="en-IN" b="1" i="0" dirty="0" err="1">
                <a:effectLst/>
                <a:latin typeface="zeitung"/>
              </a:rPr>
              <a:t>FakeNewsChallenge</a:t>
            </a:r>
            <a:r>
              <a:rPr lang="en-IN" b="1" i="0" dirty="0">
                <a:effectLst/>
                <a:latin typeface="zeitung"/>
              </a:rPr>
              <a:t> -https://github.com/</a:t>
            </a:r>
            <a:r>
              <a:rPr lang="en-IN" b="1" i="0" dirty="0" err="1">
                <a:effectLst/>
                <a:latin typeface="zeitung"/>
              </a:rPr>
              <a:t>FakeNewsChallenge</a:t>
            </a:r>
            <a:r>
              <a:rPr lang="en-IN" b="1" i="0" dirty="0">
                <a:effectLst/>
                <a:latin typeface="zeitung"/>
              </a:rPr>
              <a:t>/fnc-1</a:t>
            </a:r>
            <a:endParaRPr lang="en-IN" b="1" i="0" dirty="0">
              <a:solidFill>
                <a:srgbClr val="202124"/>
              </a:solidFill>
              <a:effectLst/>
              <a:latin typeface="zeitung"/>
            </a:endParaRPr>
          </a:p>
          <a:p>
            <a:r>
              <a:rPr lang="en-IN" b="1" i="0" dirty="0">
                <a:solidFill>
                  <a:srgbClr val="000000"/>
                </a:solidFill>
                <a:effectLst/>
                <a:latin typeface="zeitung"/>
              </a:rPr>
              <a:t>LIAR -https://paperswithcode.com/dataset/liar</a:t>
            </a:r>
          </a:p>
          <a:p>
            <a:r>
              <a:rPr lang="en-IN" b="1" i="0" dirty="0">
                <a:solidFill>
                  <a:srgbClr val="000000"/>
                </a:solidFill>
                <a:effectLst/>
                <a:latin typeface="zeitung"/>
              </a:rPr>
              <a:t>Java , Python</a:t>
            </a:r>
          </a:p>
          <a:p>
            <a:r>
              <a:rPr lang="en-IN" b="1" dirty="0">
                <a:solidFill>
                  <a:srgbClr val="000000"/>
                </a:solidFill>
                <a:latin typeface="zeitung"/>
              </a:rPr>
              <a:t>Eclipse </a:t>
            </a:r>
          </a:p>
          <a:p>
            <a:r>
              <a:rPr lang="en-IN" b="1" i="0" dirty="0">
                <a:solidFill>
                  <a:srgbClr val="000000"/>
                </a:solidFill>
                <a:effectLst/>
                <a:latin typeface="zeitung"/>
              </a:rPr>
              <a:t>Visual code studio</a:t>
            </a:r>
          </a:p>
          <a:p>
            <a:r>
              <a:rPr lang="en-IN" b="1" i="0" dirty="0">
                <a:solidFill>
                  <a:srgbClr val="000000"/>
                </a:solidFill>
                <a:effectLst/>
                <a:latin typeface="zeitung"/>
              </a:rPr>
              <a:t>Servlets</a:t>
            </a:r>
          </a:p>
          <a:p>
            <a:endParaRPr lang="en-IN" b="0" i="0" dirty="0">
              <a:solidFill>
                <a:srgbClr val="000000"/>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193756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2961-AA56-4EEE-A975-40E4D075E76F}"/>
              </a:ext>
            </a:extLst>
          </p:cNvPr>
          <p:cNvSpPr>
            <a:spLocks noGrp="1"/>
          </p:cNvSpPr>
          <p:nvPr>
            <p:ph type="title"/>
          </p:nvPr>
        </p:nvSpPr>
        <p:spPr/>
        <p:txBody>
          <a:bodyPr/>
          <a:lstStyle/>
          <a:p>
            <a:r>
              <a:rPr lang="en-US" dirty="0">
                <a:latin typeface="+mn-lt"/>
              </a:rPr>
              <a:t>Problem Statement </a:t>
            </a:r>
          </a:p>
        </p:txBody>
      </p:sp>
      <p:sp>
        <p:nvSpPr>
          <p:cNvPr id="3" name="Text Placeholder 2">
            <a:extLst>
              <a:ext uri="{FF2B5EF4-FFF2-40B4-BE49-F238E27FC236}">
                <a16:creationId xmlns:a16="http://schemas.microsoft.com/office/drawing/2014/main" id="{74445ABE-F2D8-4132-9874-90EB26FCB17E}"/>
              </a:ext>
            </a:extLst>
          </p:cNvPr>
          <p:cNvSpPr>
            <a:spLocks noGrp="1"/>
          </p:cNvSpPr>
          <p:nvPr>
            <p:ph type="body" sz="quarter" idx="14"/>
          </p:nvPr>
        </p:nvSpPr>
        <p:spPr>
          <a:xfrm>
            <a:off x="457200" y="2540000"/>
            <a:ext cx="9055916" cy="3403600"/>
          </a:xfrm>
        </p:spPr>
        <p:txBody>
          <a:bodyPr/>
          <a:lstStyle/>
          <a:p>
            <a:pPr marL="0" indent="0">
              <a:buNone/>
            </a:pPr>
            <a:r>
              <a:rPr lang="en-US" dirty="0"/>
              <a:t>Fake news detection using naïve bayes classifier</a:t>
            </a:r>
          </a:p>
        </p:txBody>
      </p:sp>
    </p:spTree>
    <p:extLst>
      <p:ext uri="{BB962C8B-B14F-4D97-AF65-F5344CB8AC3E}">
        <p14:creationId xmlns:p14="http://schemas.microsoft.com/office/powerpoint/2010/main" val="1589669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2961-AA56-4EEE-A975-40E4D075E76F}"/>
              </a:ext>
            </a:extLst>
          </p:cNvPr>
          <p:cNvSpPr>
            <a:spLocks noGrp="1"/>
          </p:cNvSpPr>
          <p:nvPr>
            <p:ph type="title"/>
          </p:nvPr>
        </p:nvSpPr>
        <p:spPr/>
        <p:txBody>
          <a:bodyPr/>
          <a:lstStyle/>
          <a:p>
            <a:r>
              <a:rPr lang="en-US" dirty="0">
                <a:latin typeface="+mn-lt"/>
              </a:rPr>
              <a:t>Conclusion </a:t>
            </a:r>
          </a:p>
        </p:txBody>
      </p:sp>
      <p:sp>
        <p:nvSpPr>
          <p:cNvPr id="3" name="Text Placeholder 2">
            <a:extLst>
              <a:ext uri="{FF2B5EF4-FFF2-40B4-BE49-F238E27FC236}">
                <a16:creationId xmlns:a16="http://schemas.microsoft.com/office/drawing/2014/main" id="{74445ABE-F2D8-4132-9874-90EB26FCB17E}"/>
              </a:ext>
            </a:extLst>
          </p:cNvPr>
          <p:cNvSpPr>
            <a:spLocks noGrp="1"/>
          </p:cNvSpPr>
          <p:nvPr>
            <p:ph type="body" sz="quarter" idx="14"/>
          </p:nvPr>
        </p:nvSpPr>
        <p:spPr/>
        <p:txBody>
          <a:bodyPr/>
          <a:lstStyle/>
          <a:p>
            <a:pPr marL="0" indent="0">
              <a:buNone/>
            </a:pPr>
            <a:r>
              <a:rPr lang="en-US" b="0" i="0" dirty="0">
                <a:solidFill>
                  <a:srgbClr val="212529"/>
                </a:solidFill>
                <a:effectLst/>
                <a:latin typeface="Lato" panose="020F0502020204030203" pitchFamily="34" charset="0"/>
              </a:rPr>
              <a:t>The spread of fake news and misinformation is causing serious problems to society. Fake news and hoaxes have been there since before the advent of the Internet. The widely accepted definition of Internet fake news is: fictitious articles deliberately fabricated to deceive readers”. Social media and news outlets publish fake news to increase readership or as part of psychological warfare and we intend to reduce this with our project.</a:t>
            </a:r>
            <a:endParaRPr lang="en-US" dirty="0"/>
          </a:p>
        </p:txBody>
      </p:sp>
    </p:spTree>
    <p:extLst>
      <p:ext uri="{BB962C8B-B14F-4D97-AF65-F5344CB8AC3E}">
        <p14:creationId xmlns:p14="http://schemas.microsoft.com/office/powerpoint/2010/main" val="125716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2961-AA56-4EEE-A975-40E4D075E76F}"/>
              </a:ext>
            </a:extLst>
          </p:cNvPr>
          <p:cNvSpPr>
            <a:spLocks noGrp="1"/>
          </p:cNvSpPr>
          <p:nvPr>
            <p:ph type="title"/>
          </p:nvPr>
        </p:nvSpPr>
        <p:spPr>
          <a:xfrm>
            <a:off x="700480" y="2642616"/>
            <a:ext cx="7467601" cy="1572768"/>
          </a:xfrm>
        </p:spPr>
        <p:txBody>
          <a:bodyPr/>
          <a:lstStyle/>
          <a:p>
            <a:r>
              <a:rPr lang="en-US" dirty="0">
                <a:latin typeface="+mn-lt"/>
              </a:rPr>
              <a:t>Suggestions </a:t>
            </a:r>
          </a:p>
        </p:txBody>
      </p:sp>
    </p:spTree>
    <p:extLst>
      <p:ext uri="{BB962C8B-B14F-4D97-AF65-F5344CB8AC3E}">
        <p14:creationId xmlns:p14="http://schemas.microsoft.com/office/powerpoint/2010/main" val="3268083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2961-AA56-4EEE-A975-40E4D075E76F}"/>
              </a:ext>
            </a:extLst>
          </p:cNvPr>
          <p:cNvSpPr>
            <a:spLocks noGrp="1"/>
          </p:cNvSpPr>
          <p:nvPr>
            <p:ph type="title"/>
          </p:nvPr>
        </p:nvSpPr>
        <p:spPr>
          <a:xfrm>
            <a:off x="767591" y="2642616"/>
            <a:ext cx="7467601" cy="1572768"/>
          </a:xfrm>
        </p:spPr>
        <p:txBody>
          <a:bodyPr/>
          <a:lstStyle/>
          <a:p>
            <a:r>
              <a:rPr lang="en-US" dirty="0">
                <a:latin typeface="+mn-lt"/>
              </a:rPr>
              <a:t>Thank you </a:t>
            </a:r>
          </a:p>
        </p:txBody>
      </p:sp>
    </p:spTree>
    <p:extLst>
      <p:ext uri="{BB962C8B-B14F-4D97-AF65-F5344CB8AC3E}">
        <p14:creationId xmlns:p14="http://schemas.microsoft.com/office/powerpoint/2010/main" val="2912065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2">
            <a:extLst>
              <a:ext uri="{FF2B5EF4-FFF2-40B4-BE49-F238E27FC236}">
                <a16:creationId xmlns:a16="http://schemas.microsoft.com/office/drawing/2014/main" id="{50E6E9E9-19DF-45C7-8412-9DBE597D7479}"/>
              </a:ext>
            </a:extLst>
          </p:cNvPr>
          <p:cNvSpPr txBox="1"/>
          <p:nvPr/>
        </p:nvSpPr>
        <p:spPr>
          <a:xfrm>
            <a:off x="497283" y="1450694"/>
            <a:ext cx="10756900" cy="606705"/>
          </a:xfrm>
          <a:prstGeom prst="rect">
            <a:avLst/>
          </a:prstGeom>
        </p:spPr>
        <p:txBody>
          <a:bodyPr lIns="0" tIns="0" rIns="0" bIns="0" rtlCol="0" anchor="t">
            <a:spAutoFit/>
          </a:bodyPr>
          <a:lstStyle/>
          <a:p>
            <a:pPr algn="ctr">
              <a:lnSpc>
                <a:spcPts val="5120"/>
              </a:lnSpc>
            </a:pPr>
            <a:r>
              <a:rPr lang="en-US" sz="4000" b="1" dirty="0"/>
              <a:t>INDEX</a:t>
            </a:r>
          </a:p>
        </p:txBody>
      </p:sp>
      <p:grpSp>
        <p:nvGrpSpPr>
          <p:cNvPr id="35" name="Group 3">
            <a:extLst>
              <a:ext uri="{FF2B5EF4-FFF2-40B4-BE49-F238E27FC236}">
                <a16:creationId xmlns:a16="http://schemas.microsoft.com/office/drawing/2014/main" id="{084618A8-2F60-4D1A-A804-1C590BBA7D35}"/>
              </a:ext>
            </a:extLst>
          </p:cNvPr>
          <p:cNvGrpSpPr/>
          <p:nvPr/>
        </p:nvGrpSpPr>
        <p:grpSpPr>
          <a:xfrm>
            <a:off x="1044197" y="3429000"/>
            <a:ext cx="3224238" cy="1751179"/>
            <a:chOff x="-3134197" y="-60093"/>
            <a:chExt cx="6448476" cy="3502358"/>
          </a:xfrm>
        </p:grpSpPr>
        <p:sp>
          <p:nvSpPr>
            <p:cNvPr id="36" name="TextBox 4">
              <a:extLst>
                <a:ext uri="{FF2B5EF4-FFF2-40B4-BE49-F238E27FC236}">
                  <a16:creationId xmlns:a16="http://schemas.microsoft.com/office/drawing/2014/main" id="{EBF3F3B4-9635-46B6-BE6A-73CE3CEA012F}"/>
                </a:ext>
              </a:extLst>
            </p:cNvPr>
            <p:cNvSpPr txBox="1"/>
            <p:nvPr/>
          </p:nvSpPr>
          <p:spPr>
            <a:xfrm>
              <a:off x="-3134197" y="-60093"/>
              <a:ext cx="3603676" cy="609142"/>
            </a:xfrm>
            <a:prstGeom prst="rect">
              <a:avLst/>
            </a:prstGeom>
          </p:spPr>
          <p:txBody>
            <a:bodyPr lIns="0" tIns="0" rIns="0" bIns="0" rtlCol="0" anchor="t">
              <a:spAutoFit/>
            </a:bodyPr>
            <a:lstStyle/>
            <a:p>
              <a:pPr>
                <a:lnSpc>
                  <a:spcPts val="2613"/>
                </a:lnSpc>
              </a:pPr>
              <a:r>
                <a:rPr lang="en-US" b="1" dirty="0"/>
                <a:t>TOPIC-1 </a:t>
              </a:r>
            </a:p>
          </p:txBody>
        </p:sp>
        <p:sp>
          <p:nvSpPr>
            <p:cNvPr id="37" name="TextBox 5">
              <a:extLst>
                <a:ext uri="{FF2B5EF4-FFF2-40B4-BE49-F238E27FC236}">
                  <a16:creationId xmlns:a16="http://schemas.microsoft.com/office/drawing/2014/main" id="{AEF5D784-D9E1-48E3-A5FC-721313E02511}"/>
                </a:ext>
              </a:extLst>
            </p:cNvPr>
            <p:cNvSpPr txBox="1"/>
            <p:nvPr/>
          </p:nvSpPr>
          <p:spPr>
            <a:xfrm>
              <a:off x="-289397" y="2987909"/>
              <a:ext cx="3603676" cy="454356"/>
            </a:xfrm>
            <a:prstGeom prst="rect">
              <a:avLst/>
            </a:prstGeom>
          </p:spPr>
          <p:txBody>
            <a:bodyPr lIns="0" tIns="0" rIns="0" bIns="0" rtlCol="0" anchor="t">
              <a:spAutoFit/>
            </a:bodyPr>
            <a:lstStyle/>
            <a:p>
              <a:pPr>
                <a:lnSpc>
                  <a:spcPts val="1960"/>
                </a:lnSpc>
              </a:pPr>
              <a:endParaRPr lang="en-US" sz="1200" b="1" dirty="0"/>
            </a:p>
          </p:txBody>
        </p:sp>
        <p:sp>
          <p:nvSpPr>
            <p:cNvPr id="38" name="TextBox 6">
              <a:extLst>
                <a:ext uri="{FF2B5EF4-FFF2-40B4-BE49-F238E27FC236}">
                  <a16:creationId xmlns:a16="http://schemas.microsoft.com/office/drawing/2014/main" id="{56601C0A-69E9-4C70-BC9F-CB2CB981CF28}"/>
                </a:ext>
              </a:extLst>
            </p:cNvPr>
            <p:cNvSpPr txBox="1"/>
            <p:nvPr/>
          </p:nvSpPr>
          <p:spPr>
            <a:xfrm>
              <a:off x="-3134197" y="854307"/>
              <a:ext cx="3603676" cy="516552"/>
            </a:xfrm>
            <a:prstGeom prst="rect">
              <a:avLst/>
            </a:prstGeom>
          </p:spPr>
          <p:txBody>
            <a:bodyPr lIns="0" tIns="0" rIns="0" bIns="0" rtlCol="0" anchor="t">
              <a:spAutoFit/>
            </a:bodyPr>
            <a:lstStyle/>
            <a:p>
              <a:pPr>
                <a:lnSpc>
                  <a:spcPts val="2239"/>
                </a:lnSpc>
              </a:pPr>
              <a:r>
                <a:rPr lang="en-US" sz="1400" b="1" dirty="0"/>
                <a:t>PROJECT AREA</a:t>
              </a:r>
            </a:p>
          </p:txBody>
        </p:sp>
      </p:grpSp>
      <p:grpSp>
        <p:nvGrpSpPr>
          <p:cNvPr id="43" name="Group 11">
            <a:extLst>
              <a:ext uri="{FF2B5EF4-FFF2-40B4-BE49-F238E27FC236}">
                <a16:creationId xmlns:a16="http://schemas.microsoft.com/office/drawing/2014/main" id="{4D699531-5816-4463-BD18-7BA0462650B0}"/>
              </a:ext>
            </a:extLst>
          </p:cNvPr>
          <p:cNvGrpSpPr/>
          <p:nvPr/>
        </p:nvGrpSpPr>
        <p:grpSpPr>
          <a:xfrm>
            <a:off x="3172387" y="3431243"/>
            <a:ext cx="1746793" cy="1447071"/>
            <a:chOff x="0" y="-57150"/>
            <a:chExt cx="3493587" cy="2894142"/>
          </a:xfrm>
        </p:grpSpPr>
        <p:sp>
          <p:nvSpPr>
            <p:cNvPr id="44" name="TextBox 12">
              <a:extLst>
                <a:ext uri="{FF2B5EF4-FFF2-40B4-BE49-F238E27FC236}">
                  <a16:creationId xmlns:a16="http://schemas.microsoft.com/office/drawing/2014/main" id="{D7E66E4E-AA88-4ADE-B02D-F6BA69B2914C}"/>
                </a:ext>
              </a:extLst>
            </p:cNvPr>
            <p:cNvSpPr txBox="1"/>
            <p:nvPr/>
          </p:nvSpPr>
          <p:spPr>
            <a:xfrm>
              <a:off x="214376" y="-57150"/>
              <a:ext cx="3279211" cy="609142"/>
            </a:xfrm>
            <a:prstGeom prst="rect">
              <a:avLst/>
            </a:prstGeom>
          </p:spPr>
          <p:txBody>
            <a:bodyPr lIns="0" tIns="0" rIns="0" bIns="0" rtlCol="0" anchor="t">
              <a:spAutoFit/>
            </a:bodyPr>
            <a:lstStyle/>
            <a:p>
              <a:pPr>
                <a:lnSpc>
                  <a:spcPts val="2613"/>
                </a:lnSpc>
              </a:pPr>
              <a:r>
                <a:rPr lang="en-US" b="1" dirty="0"/>
                <a:t>TOPIC-2 </a:t>
              </a:r>
            </a:p>
          </p:txBody>
        </p:sp>
        <p:sp>
          <p:nvSpPr>
            <p:cNvPr id="45" name="TextBox 13">
              <a:extLst>
                <a:ext uri="{FF2B5EF4-FFF2-40B4-BE49-F238E27FC236}">
                  <a16:creationId xmlns:a16="http://schemas.microsoft.com/office/drawing/2014/main" id="{E6C78E8A-2867-4F38-8D47-930B80E6F36E}"/>
                </a:ext>
              </a:extLst>
            </p:cNvPr>
            <p:cNvSpPr txBox="1"/>
            <p:nvPr/>
          </p:nvSpPr>
          <p:spPr>
            <a:xfrm>
              <a:off x="0" y="2382636"/>
              <a:ext cx="3279211" cy="454356"/>
            </a:xfrm>
            <a:prstGeom prst="rect">
              <a:avLst/>
            </a:prstGeom>
          </p:spPr>
          <p:txBody>
            <a:bodyPr lIns="0" tIns="0" rIns="0" bIns="0" rtlCol="0" anchor="t">
              <a:spAutoFit/>
            </a:bodyPr>
            <a:lstStyle/>
            <a:p>
              <a:pPr>
                <a:lnSpc>
                  <a:spcPts val="1960"/>
                </a:lnSpc>
              </a:pPr>
              <a:endParaRPr lang="en-US" sz="1200" b="1" dirty="0"/>
            </a:p>
          </p:txBody>
        </p:sp>
        <p:sp>
          <p:nvSpPr>
            <p:cNvPr id="46" name="TextBox 14">
              <a:extLst>
                <a:ext uri="{FF2B5EF4-FFF2-40B4-BE49-F238E27FC236}">
                  <a16:creationId xmlns:a16="http://schemas.microsoft.com/office/drawing/2014/main" id="{6327DED9-275E-4355-BD19-84D300956F92}"/>
                </a:ext>
              </a:extLst>
            </p:cNvPr>
            <p:cNvSpPr txBox="1"/>
            <p:nvPr/>
          </p:nvSpPr>
          <p:spPr>
            <a:xfrm>
              <a:off x="0" y="919682"/>
              <a:ext cx="3279211" cy="1080808"/>
            </a:xfrm>
            <a:prstGeom prst="rect">
              <a:avLst/>
            </a:prstGeom>
          </p:spPr>
          <p:txBody>
            <a:bodyPr lIns="0" tIns="0" rIns="0" bIns="0" rtlCol="0" anchor="t">
              <a:spAutoFit/>
            </a:bodyPr>
            <a:lstStyle/>
            <a:p>
              <a:pPr>
                <a:lnSpc>
                  <a:spcPts val="2239"/>
                </a:lnSpc>
              </a:pPr>
              <a:r>
                <a:rPr lang="en-US" sz="1400" b="1" dirty="0"/>
                <a:t>LITERATURE SURVEY.</a:t>
              </a:r>
            </a:p>
          </p:txBody>
        </p:sp>
      </p:grpSp>
      <p:grpSp>
        <p:nvGrpSpPr>
          <p:cNvPr id="47" name="Group 15">
            <a:extLst>
              <a:ext uri="{FF2B5EF4-FFF2-40B4-BE49-F238E27FC236}">
                <a16:creationId xmlns:a16="http://schemas.microsoft.com/office/drawing/2014/main" id="{F04AC1FC-E68F-444E-A086-F1A14656EB53}"/>
              </a:ext>
            </a:extLst>
          </p:cNvPr>
          <p:cNvGrpSpPr/>
          <p:nvPr/>
        </p:nvGrpSpPr>
        <p:grpSpPr>
          <a:xfrm>
            <a:off x="7593108" y="3440196"/>
            <a:ext cx="1787089" cy="1728775"/>
            <a:chOff x="0" y="-57150"/>
            <a:chExt cx="3574179" cy="3457550"/>
          </a:xfrm>
        </p:grpSpPr>
        <p:sp>
          <p:nvSpPr>
            <p:cNvPr id="48" name="TextBox 16">
              <a:extLst>
                <a:ext uri="{FF2B5EF4-FFF2-40B4-BE49-F238E27FC236}">
                  <a16:creationId xmlns:a16="http://schemas.microsoft.com/office/drawing/2014/main" id="{1596919A-9E28-43DE-B78F-E43B76D521A0}"/>
                </a:ext>
              </a:extLst>
            </p:cNvPr>
            <p:cNvSpPr txBox="1"/>
            <p:nvPr/>
          </p:nvSpPr>
          <p:spPr>
            <a:xfrm>
              <a:off x="0" y="-57150"/>
              <a:ext cx="3574179" cy="609270"/>
            </a:xfrm>
            <a:prstGeom prst="rect">
              <a:avLst/>
            </a:prstGeom>
          </p:spPr>
          <p:txBody>
            <a:bodyPr lIns="0" tIns="0" rIns="0" bIns="0" rtlCol="0" anchor="t">
              <a:spAutoFit/>
            </a:bodyPr>
            <a:lstStyle/>
            <a:p>
              <a:pPr>
                <a:lnSpc>
                  <a:spcPts val="2613"/>
                </a:lnSpc>
              </a:pPr>
              <a:r>
                <a:rPr lang="en-US" b="1" dirty="0"/>
                <a:t>TOPIC-4 </a:t>
              </a:r>
            </a:p>
          </p:txBody>
        </p:sp>
        <p:sp>
          <p:nvSpPr>
            <p:cNvPr id="49" name="TextBox 17">
              <a:extLst>
                <a:ext uri="{FF2B5EF4-FFF2-40B4-BE49-F238E27FC236}">
                  <a16:creationId xmlns:a16="http://schemas.microsoft.com/office/drawing/2014/main" id="{08CD80F9-5B5C-4BC9-AF54-4D7877400260}"/>
                </a:ext>
              </a:extLst>
            </p:cNvPr>
            <p:cNvSpPr txBox="1"/>
            <p:nvPr/>
          </p:nvSpPr>
          <p:spPr>
            <a:xfrm>
              <a:off x="0" y="2946044"/>
              <a:ext cx="3574179" cy="454356"/>
            </a:xfrm>
            <a:prstGeom prst="rect">
              <a:avLst/>
            </a:prstGeom>
          </p:spPr>
          <p:txBody>
            <a:bodyPr lIns="0" tIns="0" rIns="0" bIns="0" rtlCol="0" anchor="t">
              <a:spAutoFit/>
            </a:bodyPr>
            <a:lstStyle/>
            <a:p>
              <a:pPr>
                <a:lnSpc>
                  <a:spcPts val="1960"/>
                </a:lnSpc>
              </a:pPr>
              <a:endParaRPr lang="en-US" sz="1200" b="1" dirty="0"/>
            </a:p>
          </p:txBody>
        </p:sp>
        <p:sp>
          <p:nvSpPr>
            <p:cNvPr id="50" name="TextBox 18">
              <a:extLst>
                <a:ext uri="{FF2B5EF4-FFF2-40B4-BE49-F238E27FC236}">
                  <a16:creationId xmlns:a16="http://schemas.microsoft.com/office/drawing/2014/main" id="{DF5DD21E-DEF6-4F62-ABD2-C2AF2078DFA8}"/>
                </a:ext>
              </a:extLst>
            </p:cNvPr>
            <p:cNvSpPr txBox="1"/>
            <p:nvPr/>
          </p:nvSpPr>
          <p:spPr>
            <a:xfrm>
              <a:off x="0" y="919682"/>
              <a:ext cx="3574179" cy="516552"/>
            </a:xfrm>
            <a:prstGeom prst="rect">
              <a:avLst/>
            </a:prstGeom>
          </p:spPr>
          <p:txBody>
            <a:bodyPr lIns="0" tIns="0" rIns="0" bIns="0" rtlCol="0" anchor="t">
              <a:spAutoFit/>
            </a:bodyPr>
            <a:lstStyle/>
            <a:p>
              <a:pPr>
                <a:lnSpc>
                  <a:spcPts val="2239"/>
                </a:lnSpc>
              </a:pPr>
              <a:r>
                <a:rPr lang="en-US" sz="1400" b="1" dirty="0"/>
                <a:t>CONCLUSION.</a:t>
              </a:r>
            </a:p>
          </p:txBody>
        </p:sp>
      </p:grpSp>
      <p:grpSp>
        <p:nvGrpSpPr>
          <p:cNvPr id="51" name="Group 19">
            <a:extLst>
              <a:ext uri="{FF2B5EF4-FFF2-40B4-BE49-F238E27FC236}">
                <a16:creationId xmlns:a16="http://schemas.microsoft.com/office/drawing/2014/main" id="{A332F42F-FA8C-4146-AD2A-FEA0FC83FB7A}"/>
              </a:ext>
            </a:extLst>
          </p:cNvPr>
          <p:cNvGrpSpPr/>
          <p:nvPr/>
        </p:nvGrpSpPr>
        <p:grpSpPr>
          <a:xfrm>
            <a:off x="9531140" y="3429000"/>
            <a:ext cx="2202589" cy="1497870"/>
            <a:chOff x="0" y="-158750"/>
            <a:chExt cx="4405179" cy="2995740"/>
          </a:xfrm>
        </p:grpSpPr>
        <p:sp>
          <p:nvSpPr>
            <p:cNvPr id="52" name="TextBox 20">
              <a:extLst>
                <a:ext uri="{FF2B5EF4-FFF2-40B4-BE49-F238E27FC236}">
                  <a16:creationId xmlns:a16="http://schemas.microsoft.com/office/drawing/2014/main" id="{AC9268CA-73F0-46C8-8709-8A2B6B3E8B21}"/>
                </a:ext>
              </a:extLst>
            </p:cNvPr>
            <p:cNvSpPr txBox="1"/>
            <p:nvPr/>
          </p:nvSpPr>
          <p:spPr>
            <a:xfrm>
              <a:off x="508000" y="-158750"/>
              <a:ext cx="3897179" cy="609142"/>
            </a:xfrm>
            <a:prstGeom prst="rect">
              <a:avLst/>
            </a:prstGeom>
          </p:spPr>
          <p:txBody>
            <a:bodyPr lIns="0" tIns="0" rIns="0" bIns="0" rtlCol="0" anchor="t">
              <a:spAutoFit/>
            </a:bodyPr>
            <a:lstStyle/>
            <a:p>
              <a:pPr>
                <a:lnSpc>
                  <a:spcPts val="2613"/>
                </a:lnSpc>
              </a:pPr>
              <a:r>
                <a:rPr lang="en-US" b="1" dirty="0"/>
                <a:t>TOPIC-5 </a:t>
              </a:r>
            </a:p>
          </p:txBody>
        </p:sp>
        <p:sp>
          <p:nvSpPr>
            <p:cNvPr id="53" name="TextBox 21">
              <a:extLst>
                <a:ext uri="{FF2B5EF4-FFF2-40B4-BE49-F238E27FC236}">
                  <a16:creationId xmlns:a16="http://schemas.microsoft.com/office/drawing/2014/main" id="{D5603F2C-5D1B-4616-9062-BA000A93C4E7}"/>
                </a:ext>
              </a:extLst>
            </p:cNvPr>
            <p:cNvSpPr txBox="1"/>
            <p:nvPr/>
          </p:nvSpPr>
          <p:spPr>
            <a:xfrm>
              <a:off x="0" y="2382634"/>
              <a:ext cx="3897179" cy="454356"/>
            </a:xfrm>
            <a:prstGeom prst="rect">
              <a:avLst/>
            </a:prstGeom>
          </p:spPr>
          <p:txBody>
            <a:bodyPr lIns="0" tIns="0" rIns="0" bIns="0" rtlCol="0" anchor="t">
              <a:spAutoFit/>
            </a:bodyPr>
            <a:lstStyle/>
            <a:p>
              <a:pPr>
                <a:lnSpc>
                  <a:spcPts val="1960"/>
                </a:lnSpc>
              </a:pPr>
              <a:endParaRPr lang="en-US" sz="1200" b="1" dirty="0"/>
            </a:p>
          </p:txBody>
        </p:sp>
        <p:sp>
          <p:nvSpPr>
            <p:cNvPr id="54" name="TextBox 22">
              <a:extLst>
                <a:ext uri="{FF2B5EF4-FFF2-40B4-BE49-F238E27FC236}">
                  <a16:creationId xmlns:a16="http://schemas.microsoft.com/office/drawing/2014/main" id="{B1635402-130E-4413-BA9C-699AFE1A4D01}"/>
                </a:ext>
              </a:extLst>
            </p:cNvPr>
            <p:cNvSpPr txBox="1"/>
            <p:nvPr/>
          </p:nvSpPr>
          <p:spPr>
            <a:xfrm>
              <a:off x="0" y="919682"/>
              <a:ext cx="3897179" cy="516552"/>
            </a:xfrm>
            <a:prstGeom prst="rect">
              <a:avLst/>
            </a:prstGeom>
          </p:spPr>
          <p:txBody>
            <a:bodyPr lIns="0" tIns="0" rIns="0" bIns="0" rtlCol="0" anchor="t">
              <a:spAutoFit/>
            </a:bodyPr>
            <a:lstStyle/>
            <a:p>
              <a:pPr>
                <a:lnSpc>
                  <a:spcPts val="2239"/>
                </a:lnSpc>
              </a:pPr>
              <a:r>
                <a:rPr lang="en-US" sz="1400" b="1" dirty="0"/>
                <a:t>     SUGGESTIONS.</a:t>
              </a:r>
            </a:p>
          </p:txBody>
        </p:sp>
      </p:grpSp>
      <p:grpSp>
        <p:nvGrpSpPr>
          <p:cNvPr id="23" name="Group 15">
            <a:extLst>
              <a:ext uri="{FF2B5EF4-FFF2-40B4-BE49-F238E27FC236}">
                <a16:creationId xmlns:a16="http://schemas.microsoft.com/office/drawing/2014/main" id="{FA4CCDBD-86EB-4BA1-944E-B1419FC2877B}"/>
              </a:ext>
            </a:extLst>
          </p:cNvPr>
          <p:cNvGrpSpPr/>
          <p:nvPr/>
        </p:nvGrpSpPr>
        <p:grpSpPr>
          <a:xfrm>
            <a:off x="5401076" y="3440196"/>
            <a:ext cx="1787089" cy="1728775"/>
            <a:chOff x="0" y="-57150"/>
            <a:chExt cx="3574179" cy="3457550"/>
          </a:xfrm>
        </p:grpSpPr>
        <p:sp>
          <p:nvSpPr>
            <p:cNvPr id="24" name="TextBox 16">
              <a:extLst>
                <a:ext uri="{FF2B5EF4-FFF2-40B4-BE49-F238E27FC236}">
                  <a16:creationId xmlns:a16="http://schemas.microsoft.com/office/drawing/2014/main" id="{CE6CB9D5-F16F-47FA-BEFD-FC489C38E4D4}"/>
                </a:ext>
              </a:extLst>
            </p:cNvPr>
            <p:cNvSpPr txBox="1"/>
            <p:nvPr/>
          </p:nvSpPr>
          <p:spPr>
            <a:xfrm>
              <a:off x="0" y="-57150"/>
              <a:ext cx="3574179" cy="609270"/>
            </a:xfrm>
            <a:prstGeom prst="rect">
              <a:avLst/>
            </a:prstGeom>
          </p:spPr>
          <p:txBody>
            <a:bodyPr lIns="0" tIns="0" rIns="0" bIns="0" rtlCol="0" anchor="t">
              <a:spAutoFit/>
            </a:bodyPr>
            <a:lstStyle/>
            <a:p>
              <a:pPr>
                <a:lnSpc>
                  <a:spcPts val="2613"/>
                </a:lnSpc>
              </a:pPr>
              <a:r>
                <a:rPr lang="en-US" b="1" dirty="0"/>
                <a:t>TOPIC-3 </a:t>
              </a:r>
            </a:p>
          </p:txBody>
        </p:sp>
        <p:sp>
          <p:nvSpPr>
            <p:cNvPr id="25" name="TextBox 17">
              <a:extLst>
                <a:ext uri="{FF2B5EF4-FFF2-40B4-BE49-F238E27FC236}">
                  <a16:creationId xmlns:a16="http://schemas.microsoft.com/office/drawing/2014/main" id="{A6C94B4D-41AF-4DB1-B460-35A932C76869}"/>
                </a:ext>
              </a:extLst>
            </p:cNvPr>
            <p:cNvSpPr txBox="1"/>
            <p:nvPr/>
          </p:nvSpPr>
          <p:spPr>
            <a:xfrm>
              <a:off x="0" y="2946044"/>
              <a:ext cx="3574179" cy="454356"/>
            </a:xfrm>
            <a:prstGeom prst="rect">
              <a:avLst/>
            </a:prstGeom>
          </p:spPr>
          <p:txBody>
            <a:bodyPr lIns="0" tIns="0" rIns="0" bIns="0" rtlCol="0" anchor="t">
              <a:spAutoFit/>
            </a:bodyPr>
            <a:lstStyle/>
            <a:p>
              <a:pPr>
                <a:lnSpc>
                  <a:spcPts val="1960"/>
                </a:lnSpc>
              </a:pPr>
              <a:endParaRPr lang="en-US" sz="1200" b="1" dirty="0"/>
            </a:p>
          </p:txBody>
        </p:sp>
        <p:sp>
          <p:nvSpPr>
            <p:cNvPr id="26" name="TextBox 18">
              <a:extLst>
                <a:ext uri="{FF2B5EF4-FFF2-40B4-BE49-F238E27FC236}">
                  <a16:creationId xmlns:a16="http://schemas.microsoft.com/office/drawing/2014/main" id="{BA42BE9D-3885-4FB1-A26B-8337BCAADE99}"/>
                </a:ext>
              </a:extLst>
            </p:cNvPr>
            <p:cNvSpPr txBox="1"/>
            <p:nvPr/>
          </p:nvSpPr>
          <p:spPr>
            <a:xfrm>
              <a:off x="0" y="919682"/>
              <a:ext cx="3574179" cy="1633012"/>
            </a:xfrm>
            <a:prstGeom prst="rect">
              <a:avLst/>
            </a:prstGeom>
          </p:spPr>
          <p:txBody>
            <a:bodyPr lIns="0" tIns="0" rIns="0" bIns="0" rtlCol="0" anchor="t">
              <a:spAutoFit/>
            </a:bodyPr>
            <a:lstStyle/>
            <a:p>
              <a:pPr>
                <a:lnSpc>
                  <a:spcPts val="2239"/>
                </a:lnSpc>
              </a:pPr>
              <a:r>
                <a:rPr lang="en-US" sz="1400" b="1" dirty="0"/>
                <a:t>PROBLEM STATEMENT</a:t>
              </a:r>
            </a:p>
            <a:p>
              <a:pPr>
                <a:lnSpc>
                  <a:spcPts val="2239"/>
                </a:lnSpc>
              </a:pPr>
              <a:endParaRPr lang="en-US" sz="1400" b="1"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2961-AA56-4EEE-A975-40E4D075E76F}"/>
              </a:ext>
            </a:extLst>
          </p:cNvPr>
          <p:cNvSpPr>
            <a:spLocks noGrp="1"/>
          </p:cNvSpPr>
          <p:nvPr>
            <p:ph type="title"/>
          </p:nvPr>
        </p:nvSpPr>
        <p:spPr>
          <a:xfrm>
            <a:off x="457200" y="321733"/>
            <a:ext cx="7467601" cy="1572768"/>
          </a:xfrm>
        </p:spPr>
        <p:txBody>
          <a:bodyPr/>
          <a:lstStyle/>
          <a:p>
            <a:r>
              <a:rPr lang="en-US" dirty="0">
                <a:latin typeface="+mn-lt"/>
              </a:rPr>
              <a:t>Project Area</a:t>
            </a:r>
          </a:p>
        </p:txBody>
      </p:sp>
      <p:sp>
        <p:nvSpPr>
          <p:cNvPr id="3" name="Text Placeholder 2">
            <a:extLst>
              <a:ext uri="{FF2B5EF4-FFF2-40B4-BE49-F238E27FC236}">
                <a16:creationId xmlns:a16="http://schemas.microsoft.com/office/drawing/2014/main" id="{74445ABE-F2D8-4132-9874-90EB26FCB17E}"/>
              </a:ext>
            </a:extLst>
          </p:cNvPr>
          <p:cNvSpPr>
            <a:spLocks noGrp="1"/>
          </p:cNvSpPr>
          <p:nvPr>
            <p:ph type="body" sz="quarter" idx="14"/>
          </p:nvPr>
        </p:nvSpPr>
        <p:spPr>
          <a:xfrm>
            <a:off x="457200" y="1894501"/>
            <a:ext cx="6591300" cy="3403600"/>
          </a:xfrm>
        </p:spPr>
        <p:txBody>
          <a:bodyPr/>
          <a:lstStyle/>
          <a:p>
            <a:pPr marL="0" indent="0">
              <a:buNone/>
            </a:pPr>
            <a:r>
              <a:rPr lang="en-US" dirty="0"/>
              <a:t>Social media for news consumption is a double-edged sword. On the one hand, its low cost, easy access, and rapid dissemination of information lead people to seek out and consume news from social media. On the other hand, it enables the wide spread of “fake news”, i.e., low quality news with intentionally false information.</a:t>
            </a:r>
          </a:p>
          <a:p>
            <a:pPr marL="0" indent="0">
              <a:buNone/>
            </a:pPr>
            <a:r>
              <a:rPr lang="en-US" dirty="0"/>
              <a:t>The project is about fake news detection. We are trying to implement this using naïve bayes classifier.  In this modern digital world fake news detection is very important . It can be used in many applications. As digital media spreads rapidly, it is important to detect and contain fake news.</a:t>
            </a:r>
          </a:p>
        </p:txBody>
      </p:sp>
    </p:spTree>
    <p:extLst>
      <p:ext uri="{BB962C8B-B14F-4D97-AF65-F5344CB8AC3E}">
        <p14:creationId xmlns:p14="http://schemas.microsoft.com/office/powerpoint/2010/main" val="340721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2961-AA56-4EEE-A975-40E4D075E76F}"/>
              </a:ext>
            </a:extLst>
          </p:cNvPr>
          <p:cNvSpPr>
            <a:spLocks noGrp="1"/>
          </p:cNvSpPr>
          <p:nvPr>
            <p:ph type="title"/>
          </p:nvPr>
        </p:nvSpPr>
        <p:spPr>
          <a:xfrm>
            <a:off x="700480" y="2642616"/>
            <a:ext cx="7467601" cy="1572768"/>
          </a:xfrm>
        </p:spPr>
        <p:txBody>
          <a:bodyPr/>
          <a:lstStyle/>
          <a:p>
            <a:r>
              <a:rPr lang="en-US" dirty="0">
                <a:latin typeface="+mn-lt"/>
              </a:rPr>
              <a:t>Literature survey </a:t>
            </a:r>
          </a:p>
        </p:txBody>
      </p:sp>
    </p:spTree>
    <p:extLst>
      <p:ext uri="{BB962C8B-B14F-4D97-AF65-F5344CB8AC3E}">
        <p14:creationId xmlns:p14="http://schemas.microsoft.com/office/powerpoint/2010/main" val="760635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3798CD04-1ECD-45F7-A397-0386EAB6E74D}"/>
              </a:ext>
            </a:extLst>
          </p:cNvPr>
          <p:cNvGraphicFramePr>
            <a:graphicFrameLocks noGrp="1"/>
          </p:cNvGraphicFramePr>
          <p:nvPr>
            <p:extLst>
              <p:ext uri="{D42A27DB-BD31-4B8C-83A1-F6EECF244321}">
                <p14:modId xmlns:p14="http://schemas.microsoft.com/office/powerpoint/2010/main" val="4249748676"/>
              </p:ext>
            </p:extLst>
          </p:nvPr>
        </p:nvGraphicFramePr>
        <p:xfrm>
          <a:off x="272248" y="319192"/>
          <a:ext cx="10996885" cy="6266165"/>
        </p:xfrm>
        <a:graphic>
          <a:graphicData uri="http://schemas.openxmlformats.org/drawingml/2006/table">
            <a:tbl>
              <a:tblPr firstRow="1">
                <a:tableStyleId>{2D5ABB26-0587-4C30-8999-92F81FD0307C}</a:tableStyleId>
              </a:tblPr>
              <a:tblGrid>
                <a:gridCol w="958671">
                  <a:extLst>
                    <a:ext uri="{9D8B030D-6E8A-4147-A177-3AD203B41FA5}">
                      <a16:colId xmlns:a16="http://schemas.microsoft.com/office/drawing/2014/main" val="119226722"/>
                    </a:ext>
                  </a:extLst>
                </a:gridCol>
                <a:gridCol w="1875205">
                  <a:extLst>
                    <a:ext uri="{9D8B030D-6E8A-4147-A177-3AD203B41FA5}">
                      <a16:colId xmlns:a16="http://schemas.microsoft.com/office/drawing/2014/main" val="2451327001"/>
                    </a:ext>
                  </a:extLst>
                </a:gridCol>
                <a:gridCol w="2191250">
                  <a:extLst>
                    <a:ext uri="{9D8B030D-6E8A-4147-A177-3AD203B41FA5}">
                      <a16:colId xmlns:a16="http://schemas.microsoft.com/office/drawing/2014/main" val="3315874509"/>
                    </a:ext>
                  </a:extLst>
                </a:gridCol>
                <a:gridCol w="2022693">
                  <a:extLst>
                    <a:ext uri="{9D8B030D-6E8A-4147-A177-3AD203B41FA5}">
                      <a16:colId xmlns:a16="http://schemas.microsoft.com/office/drawing/2014/main" val="65639697"/>
                    </a:ext>
                  </a:extLst>
                </a:gridCol>
                <a:gridCol w="1974533">
                  <a:extLst>
                    <a:ext uri="{9D8B030D-6E8A-4147-A177-3AD203B41FA5}">
                      <a16:colId xmlns:a16="http://schemas.microsoft.com/office/drawing/2014/main" val="638143826"/>
                    </a:ext>
                  </a:extLst>
                </a:gridCol>
                <a:gridCol w="1974533">
                  <a:extLst>
                    <a:ext uri="{9D8B030D-6E8A-4147-A177-3AD203B41FA5}">
                      <a16:colId xmlns:a16="http://schemas.microsoft.com/office/drawing/2014/main" val="2451910130"/>
                    </a:ext>
                  </a:extLst>
                </a:gridCol>
              </a:tblGrid>
              <a:tr h="9653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S.NO</a:t>
                      </a:r>
                    </a:p>
                  </a:txBody>
                  <a:tcPr/>
                </a:tc>
                <a:tc>
                  <a:txBody>
                    <a:bodyPr/>
                    <a:lstStyle/>
                    <a:p>
                      <a:r>
                        <a:rPr lang="en-US" dirty="0">
                          <a:solidFill>
                            <a:schemeClr val="tx1"/>
                          </a:solidFill>
                        </a:rPr>
                        <a:t>Authors</a:t>
                      </a:r>
                    </a:p>
                  </a:txBody>
                  <a:tcPr/>
                </a:tc>
                <a:tc>
                  <a:txBody>
                    <a:bodyPr/>
                    <a:lstStyle/>
                    <a:p>
                      <a:r>
                        <a:rPr lang="en-US" dirty="0">
                          <a:solidFill>
                            <a:schemeClr val="tx1"/>
                          </a:solidFill>
                        </a:rPr>
                        <a:t>Title</a:t>
                      </a:r>
                    </a:p>
                  </a:txBody>
                  <a:tcPr/>
                </a:tc>
                <a:tc>
                  <a:txBody>
                    <a:bodyPr/>
                    <a:lstStyle/>
                    <a:p>
                      <a:r>
                        <a:rPr lang="en-US" dirty="0">
                          <a:solidFill>
                            <a:schemeClr val="tx1"/>
                          </a:solidFill>
                        </a:rPr>
                        <a:t>Publishing</a:t>
                      </a:r>
                    </a:p>
                  </a:txBody>
                  <a:tcPr/>
                </a:tc>
                <a:tc>
                  <a:txBody>
                    <a:bodyPr/>
                    <a:lstStyle/>
                    <a:p>
                      <a:r>
                        <a:rPr lang="en-US" dirty="0">
                          <a:solidFill>
                            <a:schemeClr val="tx1"/>
                          </a:solidFill>
                        </a:rPr>
                        <a:t>Pros</a:t>
                      </a:r>
                    </a:p>
                  </a:txBody>
                  <a:tcPr/>
                </a:tc>
                <a:tc>
                  <a:txBody>
                    <a:bodyPr/>
                    <a:lstStyle/>
                    <a:p>
                      <a:r>
                        <a:rPr lang="en-US" dirty="0">
                          <a:solidFill>
                            <a:schemeClr val="tx1"/>
                          </a:solidFill>
                        </a:rPr>
                        <a:t>Cons</a:t>
                      </a:r>
                      <a:r>
                        <a:rPr lang="en-US" dirty="0"/>
                        <a:t> </a:t>
                      </a:r>
                    </a:p>
                  </a:txBody>
                  <a:tcPr/>
                </a:tc>
                <a:extLst>
                  <a:ext uri="{0D108BD9-81ED-4DB2-BD59-A6C34878D82A}">
                    <a16:rowId xmlns:a16="http://schemas.microsoft.com/office/drawing/2014/main" val="129944916"/>
                  </a:ext>
                </a:extLst>
              </a:tr>
              <a:tr h="2829057">
                <a:tc>
                  <a:txBody>
                    <a:bodyPr/>
                    <a:lstStyle/>
                    <a:p>
                      <a:r>
                        <a:rPr lang="en-US" sz="1600" dirty="0"/>
                        <a:t>1</a:t>
                      </a:r>
                    </a:p>
                  </a:txBody>
                  <a:tcPr/>
                </a:tc>
                <a:tc>
                  <a:txBody>
                    <a:bodyPr/>
                    <a:lstStyle/>
                    <a:p>
                      <a:r>
                        <a:rPr lang="en-IN" sz="1600" dirty="0"/>
                        <a:t>Anjali Jain, Harsh </a:t>
                      </a:r>
                      <a:r>
                        <a:rPr lang="en-IN" sz="1600" dirty="0" err="1"/>
                        <a:t>Khatter</a:t>
                      </a:r>
                      <a:r>
                        <a:rPr lang="en-IN" sz="1600" dirty="0"/>
                        <a:t>, </a:t>
                      </a:r>
                      <a:r>
                        <a:rPr lang="en-IN" sz="1600" dirty="0" err="1"/>
                        <a:t>Avinash</a:t>
                      </a:r>
                      <a:r>
                        <a:rPr lang="en-IN" sz="1600" dirty="0"/>
                        <a:t> Shakya</a:t>
                      </a:r>
                      <a:endParaRPr lang="en-US" sz="1600" dirty="0"/>
                    </a:p>
                  </a:txBody>
                  <a:tcPr/>
                </a:tc>
                <a:tc>
                  <a:txBody>
                    <a:bodyPr/>
                    <a:lstStyle/>
                    <a:p>
                      <a:r>
                        <a:rPr lang="en-US" sz="1600" dirty="0"/>
                        <a:t>A smart system for fake news detection using machine learning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Dr. APJ Abdul Kalam University, Lucknow, India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
                      </a:r>
                      <a:r>
                        <a:rPr lang="en-IN" sz="1600" dirty="0"/>
                        <a:t>September 2019)</a:t>
                      </a:r>
                      <a:endParaRPr lang="en-US" sz="1600" dirty="0"/>
                    </a:p>
                  </a:txBody>
                  <a:tcPr/>
                </a:tc>
                <a:tc>
                  <a:txBody>
                    <a:bodyPr/>
                    <a:lstStyle/>
                    <a:p>
                      <a:r>
                        <a:rPr lang="en-US" sz="1600" dirty="0"/>
                        <a:t>This covers and compares all different methodologies like SVM, naïve bayes and CNN. </a:t>
                      </a:r>
                    </a:p>
                  </a:txBody>
                  <a:tcPr/>
                </a:tc>
                <a:tc>
                  <a:txBody>
                    <a:bodyPr/>
                    <a:lstStyle/>
                    <a:p>
                      <a:r>
                        <a:rPr lang="en-US" sz="1600" dirty="0"/>
                        <a:t>Having many methodologies also makes it difficult to implement</a:t>
                      </a:r>
                    </a:p>
                  </a:txBody>
                  <a:tcPr/>
                </a:tc>
                <a:extLst>
                  <a:ext uri="{0D108BD9-81ED-4DB2-BD59-A6C34878D82A}">
                    <a16:rowId xmlns:a16="http://schemas.microsoft.com/office/drawing/2014/main" val="81083541"/>
                  </a:ext>
                </a:extLst>
              </a:tr>
              <a:tr h="2471768">
                <a:tc>
                  <a:txBody>
                    <a:bodyPr/>
                    <a:lstStyle/>
                    <a:p>
                      <a:r>
                        <a:rPr lang="en-US" sz="1600" dirty="0"/>
                        <a:t>2</a:t>
                      </a:r>
                    </a:p>
                  </a:txBody>
                  <a:tcPr/>
                </a:tc>
                <a:tc>
                  <a:txBody>
                    <a:bodyPr/>
                    <a:lstStyle/>
                    <a:p>
                      <a:r>
                        <a:rPr lang="en-IN" sz="1600" dirty="0"/>
                        <a:t>Kelly Stahl</a:t>
                      </a:r>
                      <a:endParaRPr lang="en-US" sz="1600" dirty="0"/>
                    </a:p>
                  </a:txBody>
                  <a:tcPr/>
                </a:tc>
                <a:tc>
                  <a:txBody>
                    <a:bodyPr/>
                    <a:lstStyle/>
                    <a:p>
                      <a:r>
                        <a:rPr lang="en-US" sz="1600" dirty="0"/>
                        <a:t>Fake news detection in social media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California State University Stanislaus</a:t>
                      </a:r>
                      <a:endParaRPr lang="en-US" sz="1600" dirty="0"/>
                    </a:p>
                    <a:p>
                      <a:r>
                        <a:rPr lang="en-IN" sz="1600" dirty="0"/>
                        <a:t>(15 May 2018)</a:t>
                      </a:r>
                      <a:endParaRPr lang="en-US" sz="1600" dirty="0"/>
                    </a:p>
                  </a:txBody>
                  <a:tcPr/>
                </a:tc>
                <a:tc>
                  <a:txBody>
                    <a:bodyPr/>
                    <a:lstStyle/>
                    <a:p>
                      <a:r>
                        <a:rPr lang="en-US" sz="1600" dirty="0"/>
                        <a:t>Uses multiple methodologies like naïve bayes, SVM and semantic analysis</a:t>
                      </a:r>
                    </a:p>
                  </a:txBody>
                  <a:tcPr/>
                </a:tc>
                <a:tc>
                  <a:txBody>
                    <a:bodyPr/>
                    <a:lstStyle/>
                    <a:p>
                      <a:r>
                        <a:rPr lang="en-US" sz="1600" dirty="0"/>
                        <a:t>SVM and Naïve Bayes classifier tend to “rival” each other due to the fact they are both supervised learning algorithms that are efficient at classifying data.</a:t>
                      </a: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343544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3798CD04-1ECD-45F7-A397-0386EAB6E74D}"/>
              </a:ext>
            </a:extLst>
          </p:cNvPr>
          <p:cNvGraphicFramePr>
            <a:graphicFrameLocks noGrp="1"/>
          </p:cNvGraphicFramePr>
          <p:nvPr>
            <p:extLst>
              <p:ext uri="{D42A27DB-BD31-4B8C-83A1-F6EECF244321}">
                <p14:modId xmlns:p14="http://schemas.microsoft.com/office/powerpoint/2010/main" val="3963433279"/>
              </p:ext>
            </p:extLst>
          </p:nvPr>
        </p:nvGraphicFramePr>
        <p:xfrm>
          <a:off x="272248" y="319192"/>
          <a:ext cx="10878352" cy="6103474"/>
        </p:xfrm>
        <a:graphic>
          <a:graphicData uri="http://schemas.openxmlformats.org/drawingml/2006/table">
            <a:tbl>
              <a:tblPr firstRow="1">
                <a:tableStyleId>{2D5ABB26-0587-4C30-8999-92F81FD0307C}</a:tableStyleId>
              </a:tblPr>
              <a:tblGrid>
                <a:gridCol w="983907">
                  <a:extLst>
                    <a:ext uri="{9D8B030D-6E8A-4147-A177-3AD203B41FA5}">
                      <a16:colId xmlns:a16="http://schemas.microsoft.com/office/drawing/2014/main" val="119226722"/>
                    </a:ext>
                  </a:extLst>
                </a:gridCol>
                <a:gridCol w="1546372">
                  <a:extLst>
                    <a:ext uri="{9D8B030D-6E8A-4147-A177-3AD203B41FA5}">
                      <a16:colId xmlns:a16="http://schemas.microsoft.com/office/drawing/2014/main" val="2451327001"/>
                    </a:ext>
                  </a:extLst>
                </a:gridCol>
                <a:gridCol w="2123684">
                  <a:extLst>
                    <a:ext uri="{9D8B030D-6E8A-4147-A177-3AD203B41FA5}">
                      <a16:colId xmlns:a16="http://schemas.microsoft.com/office/drawing/2014/main" val="3315874509"/>
                    </a:ext>
                  </a:extLst>
                </a:gridCol>
                <a:gridCol w="1927811">
                  <a:extLst>
                    <a:ext uri="{9D8B030D-6E8A-4147-A177-3AD203B41FA5}">
                      <a16:colId xmlns:a16="http://schemas.microsoft.com/office/drawing/2014/main" val="65639697"/>
                    </a:ext>
                  </a:extLst>
                </a:gridCol>
                <a:gridCol w="2289978">
                  <a:extLst>
                    <a:ext uri="{9D8B030D-6E8A-4147-A177-3AD203B41FA5}">
                      <a16:colId xmlns:a16="http://schemas.microsoft.com/office/drawing/2014/main" val="638143826"/>
                    </a:ext>
                  </a:extLst>
                </a:gridCol>
                <a:gridCol w="2006600">
                  <a:extLst>
                    <a:ext uri="{9D8B030D-6E8A-4147-A177-3AD203B41FA5}">
                      <a16:colId xmlns:a16="http://schemas.microsoft.com/office/drawing/2014/main" val="2451910130"/>
                    </a:ext>
                  </a:extLst>
                </a:gridCol>
              </a:tblGrid>
              <a:tr h="9653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S.NO</a:t>
                      </a:r>
                    </a:p>
                  </a:txBody>
                  <a:tcPr/>
                </a:tc>
                <a:tc>
                  <a:txBody>
                    <a:bodyPr/>
                    <a:lstStyle/>
                    <a:p>
                      <a:r>
                        <a:rPr lang="en-US" dirty="0"/>
                        <a:t> Authors</a:t>
                      </a:r>
                    </a:p>
                  </a:txBody>
                  <a:tcPr/>
                </a:tc>
                <a:tc>
                  <a:txBody>
                    <a:bodyPr/>
                    <a:lstStyle/>
                    <a:p>
                      <a:r>
                        <a:rPr lang="en-US" dirty="0"/>
                        <a:t>Title</a:t>
                      </a:r>
                    </a:p>
                  </a:txBody>
                  <a:tcPr/>
                </a:tc>
                <a:tc>
                  <a:txBody>
                    <a:bodyPr/>
                    <a:lstStyle/>
                    <a:p>
                      <a:r>
                        <a:rPr lang="en-US" dirty="0"/>
                        <a:t>Publishing</a:t>
                      </a:r>
                    </a:p>
                  </a:txBody>
                  <a:tcPr/>
                </a:tc>
                <a:tc>
                  <a:txBody>
                    <a:bodyPr/>
                    <a:lstStyle/>
                    <a:p>
                      <a:r>
                        <a:rPr lang="en-US" dirty="0"/>
                        <a:t>Pros</a:t>
                      </a:r>
                    </a:p>
                  </a:txBody>
                  <a:tcPr/>
                </a:tc>
                <a:tc>
                  <a:txBody>
                    <a:bodyPr/>
                    <a:lstStyle/>
                    <a:p>
                      <a:r>
                        <a:rPr lang="en-US" dirty="0"/>
                        <a:t>Cons </a:t>
                      </a:r>
                    </a:p>
                  </a:txBody>
                  <a:tcPr/>
                </a:tc>
                <a:extLst>
                  <a:ext uri="{0D108BD9-81ED-4DB2-BD59-A6C34878D82A}">
                    <a16:rowId xmlns:a16="http://schemas.microsoft.com/office/drawing/2014/main" val="129944916"/>
                  </a:ext>
                </a:extLst>
              </a:tr>
              <a:tr h="2666366">
                <a:tc>
                  <a:txBody>
                    <a:bodyPr/>
                    <a:lstStyle/>
                    <a:p>
                      <a:r>
                        <a:rPr lang="en-US" sz="1600" dirty="0"/>
                        <a:t>3</a:t>
                      </a:r>
                    </a:p>
                  </a:txBody>
                  <a:tcPr/>
                </a:tc>
                <a:tc>
                  <a:txBody>
                    <a:bodyPr/>
                    <a:lstStyle/>
                    <a:p>
                      <a:r>
                        <a:rPr lang="en-US" sz="1600" b="0" u="none" strike="noStrike" kern="1200" dirty="0" err="1">
                          <a:solidFill>
                            <a:schemeClr val="tx1"/>
                          </a:solidFill>
                          <a:effectLst/>
                        </a:rPr>
                        <a:t>Monther</a:t>
                      </a:r>
                      <a:r>
                        <a:rPr lang="en-US" sz="1600" b="0" u="none" strike="noStrike" kern="1200" dirty="0">
                          <a:solidFill>
                            <a:schemeClr val="tx1"/>
                          </a:solidFill>
                          <a:effectLst/>
                        </a:rPr>
                        <a:t> </a:t>
                      </a:r>
                      <a:r>
                        <a:rPr lang="en-US" sz="1600" b="0" u="none" strike="noStrike" kern="1200" dirty="0" err="1">
                          <a:solidFill>
                            <a:schemeClr val="tx1"/>
                          </a:solidFill>
                          <a:effectLst/>
                        </a:rPr>
                        <a:t>Aldwairi</a:t>
                      </a:r>
                      <a:r>
                        <a:rPr lang="en-US" sz="1600" b="0" u="none" strike="noStrike" kern="1200" dirty="0">
                          <a:solidFill>
                            <a:schemeClr val="tx1"/>
                          </a:solidFill>
                          <a:effectLst/>
                        </a:rPr>
                        <a:t>, Ali </a:t>
                      </a:r>
                      <a:r>
                        <a:rPr lang="en-US" sz="1600" b="0" u="none" strike="noStrike" kern="1200" dirty="0" err="1">
                          <a:solidFill>
                            <a:schemeClr val="tx1"/>
                          </a:solidFill>
                          <a:effectLst/>
                        </a:rPr>
                        <a:t>Alwahedi</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u="none" kern="1200" dirty="0">
                          <a:solidFill>
                            <a:schemeClr val="tx1"/>
                          </a:solidFill>
                          <a:effectLst/>
                        </a:rPr>
                        <a:t>Detecting Fake News in Social Media Networks</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rPr>
                        <a:t>College of Technological Innovation, Zayed University, Abu Dhabi 144534, UAE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rPr>
                        <a:t>(2018)</a:t>
                      </a:r>
                      <a:endParaRPr lang="en-US" sz="1600" dirty="0"/>
                    </a:p>
                  </a:txBody>
                  <a:tcPr/>
                </a:tc>
                <a:tc>
                  <a:txBody>
                    <a:bodyPr/>
                    <a:lstStyle/>
                    <a:p>
                      <a:r>
                        <a:rPr lang="en-US" sz="1600" dirty="0"/>
                        <a:t>Natural Language Processing (NLP) techniques have been used for news outlet stance detection to facilitate fake news detection on certain issues</a:t>
                      </a:r>
                    </a:p>
                  </a:txBody>
                  <a:tcPr/>
                </a:tc>
                <a:tc>
                  <a:txBody>
                    <a:bodyPr/>
                    <a:lstStyle/>
                    <a:p>
                      <a:r>
                        <a:rPr lang="en-US" sz="1600" dirty="0"/>
                        <a:t> Majorly concentrates on click baits rather than the content itself</a:t>
                      </a:r>
                    </a:p>
                  </a:txBody>
                  <a:tcPr/>
                </a:tc>
                <a:extLst>
                  <a:ext uri="{0D108BD9-81ED-4DB2-BD59-A6C34878D82A}">
                    <a16:rowId xmlns:a16="http://schemas.microsoft.com/office/drawing/2014/main" val="81083541"/>
                  </a:ext>
                </a:extLst>
              </a:tr>
              <a:tr h="2471768">
                <a:tc>
                  <a:txBody>
                    <a:bodyPr/>
                    <a:lstStyle/>
                    <a:p>
                      <a:r>
                        <a:rPr lang="en-US" sz="1600" dirty="0"/>
                        <a:t>4</a:t>
                      </a:r>
                    </a:p>
                  </a:txBody>
                  <a:tcPr/>
                </a:tc>
                <a:tc>
                  <a:txBody>
                    <a:bodyPr/>
                    <a:lstStyle/>
                    <a:p>
                      <a:r>
                        <a:rPr lang="en-US" sz="1600" u="none" dirty="0"/>
                        <a:t>M. F. </a:t>
                      </a:r>
                      <a:r>
                        <a:rPr lang="en-US" sz="1600" u="none" dirty="0" err="1"/>
                        <a:t>Mridha</a:t>
                      </a:r>
                      <a:r>
                        <a:rPr lang="en-US" sz="1600" u="none" dirty="0"/>
                        <a:t>; </a:t>
                      </a:r>
                      <a:r>
                        <a:rPr lang="en-US" sz="1600" u="none" dirty="0" err="1"/>
                        <a:t>Ashfia</a:t>
                      </a:r>
                      <a:r>
                        <a:rPr lang="en-US" sz="1600" u="none" dirty="0"/>
                        <a:t> Jannat Keya; Md. Abdul Hamid; Muhammad Mostafa </a:t>
                      </a:r>
                      <a:r>
                        <a:rPr lang="en-US" sz="1600" u="none" dirty="0" err="1"/>
                        <a:t>Monowar</a:t>
                      </a:r>
                      <a:r>
                        <a:rPr lang="en-US" sz="1600" u="none" dirty="0"/>
                        <a:t>; Md. </a:t>
                      </a:r>
                      <a:r>
                        <a:rPr lang="en-US" sz="1600" u="none" dirty="0" err="1"/>
                        <a:t>Saifur</a:t>
                      </a:r>
                      <a:r>
                        <a:rPr lang="en-US" sz="1600" u="none" dirty="0"/>
                        <a:t> Rahman</a:t>
                      </a:r>
                    </a:p>
                  </a:txBody>
                  <a:tcPr/>
                </a:tc>
                <a:tc>
                  <a:txBody>
                    <a:bodyPr/>
                    <a:lstStyle/>
                    <a:p>
                      <a:r>
                        <a:rPr lang="en-US" sz="1600" dirty="0"/>
                        <a:t>A Comprehensive Review on Fake News Detection With Deep Learning</a:t>
                      </a:r>
                    </a:p>
                  </a:txBody>
                  <a:tcPr/>
                </a:tc>
                <a:tc>
                  <a:txBody>
                    <a:bodyPr/>
                    <a:lstStyle/>
                    <a:p>
                      <a:r>
                        <a:rPr lang="en-US" sz="1600" dirty="0"/>
                        <a:t>2017 International Conference on Computing, Communication and Automation (ICCCA)</a:t>
                      </a:r>
                    </a:p>
                  </a:txBody>
                  <a:tcPr/>
                </a:tc>
                <a:tc>
                  <a:txBody>
                    <a:bodyPr/>
                    <a:lstStyle/>
                    <a:p>
                      <a:r>
                        <a:rPr lang="en-US" sz="1600" dirty="0"/>
                        <a:t>Uses deep learning </a:t>
                      </a:r>
                    </a:p>
                  </a:txBody>
                  <a:tcPr/>
                </a:tc>
                <a:tc>
                  <a:txBody>
                    <a:bodyPr/>
                    <a:lstStyle/>
                    <a:p>
                      <a:r>
                        <a:rPr lang="en-US" sz="1600" b="0" dirty="0"/>
                        <a:t>As it uses deep learning it is more complicated to implement </a:t>
                      </a: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2310802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BEC41AB-7C65-434D-8EF8-3CBE43FC6C3F}"/>
              </a:ext>
            </a:extLst>
          </p:cNvPr>
          <p:cNvGraphicFramePr>
            <a:graphicFrameLocks noGrp="1"/>
          </p:cNvGraphicFramePr>
          <p:nvPr>
            <p:extLst>
              <p:ext uri="{D42A27DB-BD31-4B8C-83A1-F6EECF244321}">
                <p14:modId xmlns:p14="http://schemas.microsoft.com/office/powerpoint/2010/main" val="131650943"/>
              </p:ext>
            </p:extLst>
          </p:nvPr>
        </p:nvGraphicFramePr>
        <p:xfrm>
          <a:off x="269847" y="451216"/>
          <a:ext cx="11354886" cy="3662075"/>
        </p:xfrm>
        <a:graphic>
          <a:graphicData uri="http://schemas.openxmlformats.org/drawingml/2006/table">
            <a:tbl>
              <a:tblPr firstRow="1">
                <a:tableStyleId>{2D5ABB26-0587-4C30-8999-92F81FD0307C}</a:tableStyleId>
              </a:tblPr>
              <a:tblGrid>
                <a:gridCol w="1892481">
                  <a:extLst>
                    <a:ext uri="{9D8B030D-6E8A-4147-A177-3AD203B41FA5}">
                      <a16:colId xmlns:a16="http://schemas.microsoft.com/office/drawing/2014/main" val="1219688339"/>
                    </a:ext>
                  </a:extLst>
                </a:gridCol>
                <a:gridCol w="1892481">
                  <a:extLst>
                    <a:ext uri="{9D8B030D-6E8A-4147-A177-3AD203B41FA5}">
                      <a16:colId xmlns:a16="http://schemas.microsoft.com/office/drawing/2014/main" val="3971389719"/>
                    </a:ext>
                  </a:extLst>
                </a:gridCol>
                <a:gridCol w="1892481">
                  <a:extLst>
                    <a:ext uri="{9D8B030D-6E8A-4147-A177-3AD203B41FA5}">
                      <a16:colId xmlns:a16="http://schemas.microsoft.com/office/drawing/2014/main" val="2384528213"/>
                    </a:ext>
                  </a:extLst>
                </a:gridCol>
                <a:gridCol w="1892481">
                  <a:extLst>
                    <a:ext uri="{9D8B030D-6E8A-4147-A177-3AD203B41FA5}">
                      <a16:colId xmlns:a16="http://schemas.microsoft.com/office/drawing/2014/main" val="4126871844"/>
                    </a:ext>
                  </a:extLst>
                </a:gridCol>
                <a:gridCol w="1892481">
                  <a:extLst>
                    <a:ext uri="{9D8B030D-6E8A-4147-A177-3AD203B41FA5}">
                      <a16:colId xmlns:a16="http://schemas.microsoft.com/office/drawing/2014/main" val="2810535508"/>
                    </a:ext>
                  </a:extLst>
                </a:gridCol>
                <a:gridCol w="1892481">
                  <a:extLst>
                    <a:ext uri="{9D8B030D-6E8A-4147-A177-3AD203B41FA5}">
                      <a16:colId xmlns:a16="http://schemas.microsoft.com/office/drawing/2014/main" val="2741400212"/>
                    </a:ext>
                  </a:extLst>
                </a:gridCol>
              </a:tblGrid>
              <a:tr h="7969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S.NO</a:t>
                      </a:r>
                    </a:p>
                    <a:p>
                      <a:endParaRPr lang="en-US" sz="1400" dirty="0"/>
                    </a:p>
                  </a:txBody>
                  <a:tcPr/>
                </a:tc>
                <a:tc>
                  <a:txBody>
                    <a:bodyPr/>
                    <a:lstStyle/>
                    <a:p>
                      <a:r>
                        <a:rPr lang="en-US" sz="1400" dirty="0"/>
                        <a:t>Authors</a:t>
                      </a:r>
                    </a:p>
                  </a:txBody>
                  <a:tcPr/>
                </a:tc>
                <a:tc>
                  <a:txBody>
                    <a:bodyPr/>
                    <a:lstStyle/>
                    <a:p>
                      <a:r>
                        <a:rPr lang="en-US" sz="1400" dirty="0"/>
                        <a:t>Title</a:t>
                      </a:r>
                    </a:p>
                  </a:txBody>
                  <a:tcPr/>
                </a:tc>
                <a:tc>
                  <a:txBody>
                    <a:bodyPr/>
                    <a:lstStyle/>
                    <a:p>
                      <a:r>
                        <a:rPr lang="en-US" sz="1400" dirty="0"/>
                        <a:t>Publishing</a:t>
                      </a:r>
                    </a:p>
                  </a:txBody>
                  <a:tcPr/>
                </a:tc>
                <a:tc>
                  <a:txBody>
                    <a:bodyPr/>
                    <a:lstStyle/>
                    <a:p>
                      <a:r>
                        <a:rPr lang="en-US" sz="1400" dirty="0"/>
                        <a:t>Pros</a:t>
                      </a:r>
                    </a:p>
                  </a:txBody>
                  <a:tcPr/>
                </a:tc>
                <a:tc>
                  <a:txBody>
                    <a:bodyPr/>
                    <a:lstStyle/>
                    <a:p>
                      <a:r>
                        <a:rPr lang="en-US" sz="1400" dirty="0"/>
                        <a:t>Cons</a:t>
                      </a:r>
                    </a:p>
                  </a:txBody>
                  <a:tcPr/>
                </a:tc>
                <a:extLst>
                  <a:ext uri="{0D108BD9-81ED-4DB2-BD59-A6C34878D82A}">
                    <a16:rowId xmlns:a16="http://schemas.microsoft.com/office/drawing/2014/main" val="3435732882"/>
                  </a:ext>
                </a:extLst>
              </a:tr>
              <a:tr h="1117525">
                <a:tc>
                  <a:txBody>
                    <a:bodyPr/>
                    <a:lstStyle/>
                    <a:p>
                      <a:r>
                        <a:rPr lang="en-US" sz="1400" dirty="0"/>
                        <a:t>5</a:t>
                      </a:r>
                    </a:p>
                  </a:txBody>
                  <a:tcPr/>
                </a:tc>
                <a:tc>
                  <a:txBody>
                    <a:bodyPr/>
                    <a:lstStyle/>
                    <a:p>
                      <a:r>
                        <a:rPr lang="en-IN" sz="1400" dirty="0"/>
                        <a:t>Kai Shu , Amy </a:t>
                      </a:r>
                      <a:r>
                        <a:rPr lang="en-IN" sz="1400" dirty="0" err="1"/>
                        <a:t>Sliva</a:t>
                      </a:r>
                      <a:r>
                        <a:rPr lang="en-IN" sz="1400" dirty="0"/>
                        <a:t>, </a:t>
                      </a:r>
                      <a:r>
                        <a:rPr lang="en-IN" sz="1400" dirty="0" err="1"/>
                        <a:t>Suhang</a:t>
                      </a:r>
                      <a:r>
                        <a:rPr lang="en-IN" sz="1400" dirty="0"/>
                        <a:t> Wang , </a:t>
                      </a:r>
                      <a:r>
                        <a:rPr lang="en-IN" sz="1400" dirty="0" err="1"/>
                        <a:t>Jiliang</a:t>
                      </a:r>
                      <a:r>
                        <a:rPr lang="en-IN" sz="1400" dirty="0"/>
                        <a:t> Tang , and Huan Liu</a:t>
                      </a:r>
                      <a:endParaRPr lang="en-US" sz="1400" dirty="0"/>
                    </a:p>
                  </a:txBody>
                  <a:tcPr/>
                </a:tc>
                <a:tc>
                  <a:txBody>
                    <a:bodyPr/>
                    <a:lstStyle/>
                    <a:p>
                      <a:r>
                        <a:rPr lang="en-US" sz="1400" dirty="0"/>
                        <a:t>Fake News Detection on Social Media: A Data Mining Perspective</a:t>
                      </a:r>
                    </a:p>
                  </a:txBody>
                  <a:tcPr/>
                </a:tc>
                <a:tc>
                  <a:txBody>
                    <a:bodyPr/>
                    <a:lstStyle/>
                    <a:p>
                      <a:r>
                        <a:rPr lang="en-IN" sz="1400" dirty="0"/>
                        <a:t>Computer Science &amp; Engineering, Arizona State University, Tempe, AZ, USA Charles River Analytics, Cambridge, MA, USA Computer Science &amp; Engineering, Michigan State University, East Lansing, MI, USA</a:t>
                      </a:r>
                    </a:p>
                    <a:p>
                      <a:r>
                        <a:rPr lang="en-IN" sz="1400" dirty="0"/>
                        <a:t>(3 </a:t>
                      </a:r>
                      <a:r>
                        <a:rPr lang="en-IN" sz="1400" dirty="0" err="1"/>
                        <a:t>sep</a:t>
                      </a:r>
                      <a:r>
                        <a:rPr lang="en-IN" sz="1400" dirty="0"/>
                        <a:t> 2017)</a:t>
                      </a:r>
                      <a:endParaRPr lang="en-US" sz="1400" dirty="0"/>
                    </a:p>
                  </a:txBody>
                  <a:tcPr/>
                </a:tc>
                <a:tc>
                  <a:txBody>
                    <a:bodyPr/>
                    <a:lstStyle/>
                    <a:p>
                      <a:r>
                        <a:rPr lang="en-US" sz="1400" dirty="0"/>
                        <a:t>Was tested on multiple datasets like BuzzFeed News, LIAR, BS Detector and CREDBANK</a:t>
                      </a:r>
                    </a:p>
                  </a:txBody>
                  <a:tcPr/>
                </a:tc>
                <a:tc>
                  <a:txBody>
                    <a:bodyPr/>
                    <a:lstStyle/>
                    <a:p>
                      <a:r>
                        <a:rPr lang="en-US" sz="1400" dirty="0"/>
                        <a:t>Focuses more on social media news rather than traditional news articles </a:t>
                      </a:r>
                    </a:p>
                  </a:txBody>
                  <a:tcPr/>
                </a:tc>
                <a:extLst>
                  <a:ext uri="{0D108BD9-81ED-4DB2-BD59-A6C34878D82A}">
                    <a16:rowId xmlns:a16="http://schemas.microsoft.com/office/drawing/2014/main" val="2641898067"/>
                  </a:ext>
                </a:extLst>
              </a:tr>
            </a:tbl>
          </a:graphicData>
        </a:graphic>
      </p:graphicFrame>
    </p:spTree>
    <p:extLst>
      <p:ext uri="{BB962C8B-B14F-4D97-AF65-F5344CB8AC3E}">
        <p14:creationId xmlns:p14="http://schemas.microsoft.com/office/powerpoint/2010/main" val="353832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C5A0-ED43-D1D5-058F-89A0D50343EF}"/>
              </a:ext>
            </a:extLst>
          </p:cNvPr>
          <p:cNvSpPr>
            <a:spLocks noGrp="1"/>
          </p:cNvSpPr>
          <p:nvPr>
            <p:ph type="title"/>
          </p:nvPr>
        </p:nvSpPr>
        <p:spPr>
          <a:xfrm>
            <a:off x="466724" y="114300"/>
            <a:ext cx="7467601" cy="1572768"/>
          </a:xfrm>
        </p:spPr>
        <p:txBody>
          <a:bodyPr/>
          <a:lstStyle/>
          <a:p>
            <a:r>
              <a:rPr lang="en-IN" dirty="0"/>
              <a:t>GitHub setup </a:t>
            </a:r>
          </a:p>
        </p:txBody>
      </p:sp>
      <p:pic>
        <p:nvPicPr>
          <p:cNvPr id="6" name="Picture 5">
            <a:extLst>
              <a:ext uri="{FF2B5EF4-FFF2-40B4-BE49-F238E27FC236}">
                <a16:creationId xmlns:a16="http://schemas.microsoft.com/office/drawing/2014/main" id="{45AF4CFC-8516-CAE7-EC5A-520413B4CE86}"/>
              </a:ext>
            </a:extLst>
          </p:cNvPr>
          <p:cNvPicPr>
            <a:picLocks noChangeAspect="1"/>
          </p:cNvPicPr>
          <p:nvPr/>
        </p:nvPicPr>
        <p:blipFill>
          <a:blip r:embed="rId2"/>
          <a:stretch>
            <a:fillRect/>
          </a:stretch>
        </p:blipFill>
        <p:spPr>
          <a:xfrm>
            <a:off x="466724" y="1549493"/>
            <a:ext cx="5350935" cy="3009901"/>
          </a:xfrm>
          <a:prstGeom prst="rect">
            <a:avLst/>
          </a:prstGeom>
        </p:spPr>
      </p:pic>
      <p:pic>
        <p:nvPicPr>
          <p:cNvPr id="8" name="Picture 7">
            <a:extLst>
              <a:ext uri="{FF2B5EF4-FFF2-40B4-BE49-F238E27FC236}">
                <a16:creationId xmlns:a16="http://schemas.microsoft.com/office/drawing/2014/main" id="{2FE40A8C-051E-EE42-00F2-3CF98E5BED3A}"/>
              </a:ext>
            </a:extLst>
          </p:cNvPr>
          <p:cNvPicPr>
            <a:picLocks noChangeAspect="1"/>
          </p:cNvPicPr>
          <p:nvPr/>
        </p:nvPicPr>
        <p:blipFill>
          <a:blip r:embed="rId3"/>
          <a:stretch>
            <a:fillRect/>
          </a:stretch>
        </p:blipFill>
        <p:spPr>
          <a:xfrm>
            <a:off x="6648450" y="1549493"/>
            <a:ext cx="4861387" cy="3009901"/>
          </a:xfrm>
          <a:prstGeom prst="rect">
            <a:avLst/>
          </a:prstGeom>
        </p:spPr>
      </p:pic>
    </p:spTree>
    <p:extLst>
      <p:ext uri="{BB962C8B-B14F-4D97-AF65-F5344CB8AC3E}">
        <p14:creationId xmlns:p14="http://schemas.microsoft.com/office/powerpoint/2010/main" val="144831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2EB5-7F92-B4CD-828E-8973152AEAE2}"/>
              </a:ext>
            </a:extLst>
          </p:cNvPr>
          <p:cNvSpPr>
            <a:spLocks noGrp="1"/>
          </p:cNvSpPr>
          <p:nvPr>
            <p:ph type="title"/>
          </p:nvPr>
        </p:nvSpPr>
        <p:spPr>
          <a:xfrm>
            <a:off x="595222" y="792250"/>
            <a:ext cx="7467601" cy="1572768"/>
          </a:xfrm>
        </p:spPr>
        <p:txBody>
          <a:bodyPr/>
          <a:lstStyle/>
          <a:p>
            <a:r>
              <a:rPr lang="en-IN" b="1" dirty="0"/>
              <a:t>Work allocation</a:t>
            </a:r>
          </a:p>
        </p:txBody>
      </p:sp>
      <p:sp>
        <p:nvSpPr>
          <p:cNvPr id="3" name="Text Placeholder 2">
            <a:extLst>
              <a:ext uri="{FF2B5EF4-FFF2-40B4-BE49-F238E27FC236}">
                <a16:creationId xmlns:a16="http://schemas.microsoft.com/office/drawing/2014/main" id="{CCBBD879-093E-3C88-C295-D3192E210E47}"/>
              </a:ext>
            </a:extLst>
          </p:cNvPr>
          <p:cNvSpPr>
            <a:spLocks noGrp="1"/>
          </p:cNvSpPr>
          <p:nvPr>
            <p:ph type="body" sz="quarter" idx="14"/>
          </p:nvPr>
        </p:nvSpPr>
        <p:spPr>
          <a:xfrm>
            <a:off x="595222" y="2936816"/>
            <a:ext cx="10860657" cy="4326626"/>
          </a:xfrm>
        </p:spPr>
        <p:txBody>
          <a:bodyPr/>
          <a:lstStyle/>
          <a:p>
            <a:r>
              <a:rPr lang="en-IN" dirty="0" err="1"/>
              <a:t>Haneesh</a:t>
            </a:r>
            <a:r>
              <a:rPr lang="en-IN" dirty="0"/>
              <a:t> - Data set collection and implementation</a:t>
            </a:r>
          </a:p>
          <a:p>
            <a:r>
              <a:rPr lang="en-IN" dirty="0"/>
              <a:t>Satyavarsan -  Front End Development</a:t>
            </a:r>
          </a:p>
          <a:p>
            <a:r>
              <a:rPr lang="en-IN" dirty="0" err="1"/>
              <a:t>Jyothin</a:t>
            </a:r>
            <a:r>
              <a:rPr lang="en-IN" dirty="0"/>
              <a:t> - Back end logic design </a:t>
            </a:r>
          </a:p>
          <a:p>
            <a:r>
              <a:rPr lang="en-IN" dirty="0"/>
              <a:t>Devaraj – Web Design and Documentation </a:t>
            </a:r>
          </a:p>
        </p:txBody>
      </p:sp>
    </p:spTree>
    <p:extLst>
      <p:ext uri="{BB962C8B-B14F-4D97-AF65-F5344CB8AC3E}">
        <p14:creationId xmlns:p14="http://schemas.microsoft.com/office/powerpoint/2010/main" val="1154161352"/>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themeOverrid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Pantone Color of the Year 2022</Template>
  <TotalTime>431</TotalTime>
  <Words>704</Words>
  <Application>Microsoft Office PowerPoint</Application>
  <PresentationFormat>Widescreen</PresentationFormat>
  <Paragraphs>98</Paragraphs>
  <Slides>14</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14</vt:i4>
      </vt:variant>
    </vt:vector>
  </HeadingPairs>
  <TitlesOfParts>
    <vt:vector size="24" baseType="lpstr">
      <vt:lpstr>Arial</vt:lpstr>
      <vt:lpstr>Calibri</vt:lpstr>
      <vt:lpstr>Lato</vt:lpstr>
      <vt:lpstr>Segoe UI</vt:lpstr>
      <vt:lpstr>Segoe UI Light</vt:lpstr>
      <vt:lpstr>zeitung</vt:lpstr>
      <vt:lpstr>Balancing Act</vt:lpstr>
      <vt:lpstr>Wellspring</vt:lpstr>
      <vt:lpstr>Star of the show</vt:lpstr>
      <vt:lpstr>Amusements</vt:lpstr>
      <vt:lpstr>Review 1 FAKE NEWS DECTECTION   </vt:lpstr>
      <vt:lpstr>PowerPoint Presentation</vt:lpstr>
      <vt:lpstr>Project Area</vt:lpstr>
      <vt:lpstr>Literature survey </vt:lpstr>
      <vt:lpstr>PowerPoint Presentation</vt:lpstr>
      <vt:lpstr>PowerPoint Presentation</vt:lpstr>
      <vt:lpstr>PowerPoint Presentation</vt:lpstr>
      <vt:lpstr>GitHub setup </vt:lpstr>
      <vt:lpstr>Work allocation</vt:lpstr>
      <vt:lpstr>Dataset &amp; tools setup</vt:lpstr>
      <vt:lpstr>Problem Statement </vt:lpstr>
      <vt:lpstr>Conclusion </vt:lpstr>
      <vt:lpstr>Suggestions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1</dc:title>
  <dc:creator>Jyothin   Movva .</dc:creator>
  <cp:lastModifiedBy>SATYA VARSAN  KATTUVA .</cp:lastModifiedBy>
  <cp:revision>32</cp:revision>
  <dcterms:created xsi:type="dcterms:W3CDTF">2022-01-02T09:01:34Z</dcterms:created>
  <dcterms:modified xsi:type="dcterms:W3CDTF">2022-08-08T16:05:17Z</dcterms:modified>
</cp:coreProperties>
</file>