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456" r:id="rId3"/>
    <p:sldId id="450" r:id="rId4"/>
    <p:sldId id="258" r:id="rId5"/>
    <p:sldId id="267" r:id="rId6"/>
    <p:sldId id="260" r:id="rId7"/>
    <p:sldId id="259" r:id="rId8"/>
    <p:sldId id="455" r:id="rId9"/>
    <p:sldId id="265" r:id="rId10"/>
    <p:sldId id="262" r:id="rId11"/>
    <p:sldId id="263" r:id="rId12"/>
    <p:sldId id="264" r:id="rId13"/>
    <p:sldId id="453" r:id="rId14"/>
    <p:sldId id="45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117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275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8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553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78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432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41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6698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57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23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smtClean="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8181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450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609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26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smtClean="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390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570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smtClean="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8345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smtClean="0"/>
              <a:t>3/4/2022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98271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916-8AB7-4159-BDD6-D09AA71CA9ED}"/>
              </a:ext>
            </a:extLst>
          </p:cNvPr>
          <p:cNvSpPr>
            <a:spLocks noGrp="1"/>
          </p:cNvSpPr>
          <p:nvPr>
            <p:ph type="ctrTitle"/>
          </p:nvPr>
        </p:nvSpPr>
        <p:spPr>
          <a:xfrm>
            <a:off x="816005" y="735406"/>
            <a:ext cx="8440290" cy="1641490"/>
          </a:xfrm>
        </p:spPr>
        <p:txBody>
          <a:bodyPr>
            <a:normAutofit fontScale="90000"/>
          </a:bodyPr>
          <a:lstStyle/>
          <a:p>
            <a:pPr algn="l"/>
            <a:r>
              <a:rPr lang="en-US" dirty="0">
                <a:ea typeface="Cascadia Mono SemiBold" panose="020B0609020000020004" pitchFamily="49" charset="0"/>
                <a:cs typeface="Cascadia Mono SemiBold" panose="020B0609020000020004" pitchFamily="49" charset="0"/>
              </a:rPr>
              <a:t>REVIEW 2</a:t>
            </a:r>
            <a:br>
              <a:rPr lang="en-US" dirty="0">
                <a:ea typeface="Cascadia Mono SemiBold" panose="020B0609020000020004" pitchFamily="49" charset="0"/>
                <a:cs typeface="Cascadia Mono SemiBold" panose="020B0609020000020004" pitchFamily="49" charset="0"/>
              </a:rPr>
            </a:br>
            <a:r>
              <a:rPr lang="en-US" sz="4400" dirty="0">
                <a:latin typeface="SF UI Display" panose="00000500000000000000" pitchFamily="50" charset="0"/>
                <a:ea typeface="Cascadia Mono SemiBold" panose="020B0609020000020004" pitchFamily="49" charset="0"/>
                <a:cs typeface="Cascadia Mono SemiBold" panose="020B0609020000020004" pitchFamily="49" charset="0"/>
              </a:rPr>
              <a:t>M</a:t>
            </a:r>
            <a:r>
              <a:rPr lang="en-US" sz="4400" dirty="0">
                <a:latin typeface="SF UI Display" panose="00000500000000000000" pitchFamily="50" charset="0"/>
              </a:rPr>
              <a:t>usic generation using </a:t>
            </a:r>
            <a:r>
              <a:rPr lang="en-US" sz="4400">
                <a:latin typeface="SF UI Display" panose="00000500000000000000" pitchFamily="50" charset="0"/>
              </a:rPr>
              <a:t>machine learning</a:t>
            </a:r>
            <a:br>
              <a:rPr lang="en-US" dirty="0">
                <a:latin typeface="SF UI Display" panose="00000500000000000000" pitchFamily="50" charset="0"/>
              </a:rPr>
            </a:br>
            <a:r>
              <a:rPr lang="en-US" dirty="0">
                <a:ea typeface="Cascadia Mono SemiBold" panose="020B0609020000020004" pitchFamily="49" charset="0"/>
                <a:cs typeface="Cascadia Mono SemiBold" panose="020B0609020000020004" pitchFamily="49" charset="0"/>
              </a:rPr>
              <a:t> </a:t>
            </a:r>
          </a:p>
        </p:txBody>
      </p:sp>
      <p:sp>
        <p:nvSpPr>
          <p:cNvPr id="3" name="Subtitle 2">
            <a:extLst>
              <a:ext uri="{FF2B5EF4-FFF2-40B4-BE49-F238E27FC236}">
                <a16:creationId xmlns:a16="http://schemas.microsoft.com/office/drawing/2014/main" id="{143F37A5-0BDB-4022-BAAD-F40E03BAE7EF}"/>
              </a:ext>
            </a:extLst>
          </p:cNvPr>
          <p:cNvSpPr>
            <a:spLocks noGrp="1"/>
          </p:cNvSpPr>
          <p:nvPr>
            <p:ph type="subTitle" idx="1"/>
          </p:nvPr>
        </p:nvSpPr>
        <p:spPr>
          <a:xfrm>
            <a:off x="2209799" y="6020325"/>
            <a:ext cx="9144000" cy="754025"/>
          </a:xfrm>
        </p:spPr>
        <p:txBody>
          <a:bodyPr>
            <a:noAutofit/>
          </a:bodyPr>
          <a:lstStyle/>
          <a:p>
            <a:pPr>
              <a:lnSpc>
                <a:spcPct val="130000"/>
              </a:lnSpc>
              <a:spcBef>
                <a:spcPts val="1000"/>
              </a:spcBef>
            </a:pPr>
            <a:r>
              <a:rPr lang="en-US" sz="1600" kern="1200" dirty="0">
                <a:solidFill>
                  <a:schemeClr val="tx1"/>
                </a:solidFill>
                <a:latin typeface="+mn-lt"/>
                <a:ea typeface="+mn-ea"/>
                <a:cs typeface="+mn-cs"/>
              </a:rPr>
              <a:t>Guide: </a:t>
            </a:r>
          </a:p>
          <a:p>
            <a:pPr>
              <a:lnSpc>
                <a:spcPct val="130000"/>
              </a:lnSpc>
              <a:spcBef>
                <a:spcPts val="1000"/>
              </a:spcBef>
            </a:pPr>
            <a:r>
              <a:rPr lang="en-US" sz="1600" kern="1200" dirty="0">
                <a:solidFill>
                  <a:schemeClr val="tx1"/>
                </a:solidFill>
                <a:latin typeface="+mn-lt"/>
                <a:ea typeface="+mn-ea"/>
                <a:cs typeface="+mn-cs"/>
              </a:rPr>
              <a:t>Dr. Arpita Gupta</a:t>
            </a:r>
          </a:p>
          <a:p>
            <a:pPr>
              <a:lnSpc>
                <a:spcPct val="130000"/>
              </a:lnSpc>
              <a:spcBef>
                <a:spcPts val="1000"/>
              </a:spcBef>
            </a:pP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Presenters </a:t>
            </a:r>
          </a:p>
          <a:p>
            <a:pPr>
              <a:lnSpc>
                <a:spcPct val="130000"/>
              </a:lnSpc>
              <a:spcBef>
                <a:spcPts val="1000"/>
              </a:spcBef>
            </a:pPr>
            <a:r>
              <a:rPr lang="en-US" sz="1600" kern="1200" dirty="0">
                <a:solidFill>
                  <a:schemeClr val="tx1"/>
                </a:solidFill>
                <a:latin typeface="+mn-lt"/>
                <a:ea typeface="+mn-ea"/>
                <a:cs typeface="+mn-cs"/>
              </a:rPr>
              <a:t>2010030071 -  Jyothin Movva</a:t>
            </a:r>
          </a:p>
          <a:p>
            <a:pPr>
              <a:lnSpc>
                <a:spcPct val="130000"/>
              </a:lnSpc>
              <a:spcBef>
                <a:spcPts val="1000"/>
              </a:spcBef>
            </a:pPr>
            <a:r>
              <a:rPr lang="en-US" sz="1600" kern="1200" dirty="0">
                <a:solidFill>
                  <a:schemeClr val="tx1"/>
                </a:solidFill>
                <a:latin typeface="+mn-lt"/>
                <a:ea typeface="+mn-ea"/>
                <a:cs typeface="+mn-cs"/>
              </a:rPr>
              <a:t>2010030151 -  </a:t>
            </a:r>
            <a:r>
              <a:rPr lang="en-US" sz="1600" dirty="0">
                <a:solidFill>
                  <a:schemeClr val="tx1"/>
                </a:solidFill>
              </a:rPr>
              <a:t>K S</a:t>
            </a:r>
            <a:r>
              <a:rPr lang="en-US" sz="1600" kern="1200" dirty="0">
                <a:solidFill>
                  <a:schemeClr val="tx1"/>
                </a:solidFill>
                <a:latin typeface="+mn-lt"/>
                <a:ea typeface="+mn-ea"/>
                <a:cs typeface="+mn-cs"/>
              </a:rPr>
              <a:t> </a:t>
            </a:r>
            <a:r>
              <a:rPr lang="en-US" sz="1600" kern="1200" dirty="0" err="1">
                <a:solidFill>
                  <a:schemeClr val="tx1"/>
                </a:solidFill>
                <a:latin typeface="+mn-lt"/>
                <a:ea typeface="+mn-ea"/>
                <a:cs typeface="+mn-cs"/>
              </a:rPr>
              <a:t>Satyavarsan</a:t>
            </a:r>
            <a:r>
              <a:rPr lang="en-US" sz="1600" kern="1200" dirty="0">
                <a:solidFill>
                  <a:schemeClr val="tx1"/>
                </a:solidFill>
                <a:latin typeface="+mn-lt"/>
                <a:ea typeface="+mn-ea"/>
                <a:cs typeface="+mn-cs"/>
              </a:rPr>
              <a:t> </a:t>
            </a:r>
          </a:p>
          <a:p>
            <a:pPr>
              <a:lnSpc>
                <a:spcPct val="130000"/>
              </a:lnSpc>
              <a:spcBef>
                <a:spcPts val="1000"/>
              </a:spcBef>
            </a:pPr>
            <a:r>
              <a:rPr lang="en-US" sz="1600" kern="1200" dirty="0">
                <a:solidFill>
                  <a:schemeClr val="tx1"/>
                </a:solidFill>
                <a:latin typeface="+mn-lt"/>
                <a:ea typeface="+mn-ea"/>
                <a:cs typeface="+mn-cs"/>
              </a:rPr>
              <a:t>2010030040 -  Devaraj Acharya  </a:t>
            </a:r>
          </a:p>
          <a:p>
            <a:endParaRPr lang="en-US" sz="1600" dirty="0">
              <a:solidFill>
                <a:schemeClr val="tx1"/>
              </a:solidFill>
            </a:endParaRPr>
          </a:p>
        </p:txBody>
      </p:sp>
    </p:spTree>
    <p:extLst>
      <p:ext uri="{BB962C8B-B14F-4D97-AF65-F5344CB8AC3E}">
        <p14:creationId xmlns:p14="http://schemas.microsoft.com/office/powerpoint/2010/main" val="1719197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2">
            <a:extLst>
              <a:ext uri="{FF2B5EF4-FFF2-40B4-BE49-F238E27FC236}">
                <a16:creationId xmlns:a16="http://schemas.microsoft.com/office/drawing/2014/main" id="{B2EB4BA0-5675-4A77-B623-11A328C9BD80}"/>
              </a:ext>
            </a:extLst>
          </p:cNvPr>
          <p:cNvGraphicFramePr>
            <a:graphicFrameLocks noGrp="1"/>
          </p:cNvGraphicFramePr>
          <p:nvPr>
            <p:extLst>
              <p:ext uri="{D42A27DB-BD31-4B8C-83A1-F6EECF244321}">
                <p14:modId xmlns:p14="http://schemas.microsoft.com/office/powerpoint/2010/main" val="647529278"/>
              </p:ext>
            </p:extLst>
          </p:nvPr>
        </p:nvGraphicFramePr>
        <p:xfrm>
          <a:off x="242887" y="411812"/>
          <a:ext cx="11706225" cy="6034376"/>
        </p:xfrm>
        <a:graphic>
          <a:graphicData uri="http://schemas.openxmlformats.org/drawingml/2006/table">
            <a:tbl>
              <a:tblPr firstRow="1">
                <a:tableStyleId>{5940675A-B579-460E-94D1-54222C63F5DA}</a:tableStyleId>
              </a:tblPr>
              <a:tblGrid>
                <a:gridCol w="811941">
                  <a:extLst>
                    <a:ext uri="{9D8B030D-6E8A-4147-A177-3AD203B41FA5}">
                      <a16:colId xmlns:a16="http://schemas.microsoft.com/office/drawing/2014/main" val="119226722"/>
                    </a:ext>
                  </a:extLst>
                </a:gridCol>
                <a:gridCol w="1588192">
                  <a:extLst>
                    <a:ext uri="{9D8B030D-6E8A-4147-A177-3AD203B41FA5}">
                      <a16:colId xmlns:a16="http://schemas.microsoft.com/office/drawing/2014/main" val="2451327001"/>
                    </a:ext>
                  </a:extLst>
                </a:gridCol>
                <a:gridCol w="2200443">
                  <a:extLst>
                    <a:ext uri="{9D8B030D-6E8A-4147-A177-3AD203B41FA5}">
                      <a16:colId xmlns:a16="http://schemas.microsoft.com/office/drawing/2014/main" val="3315874509"/>
                    </a:ext>
                  </a:extLst>
                </a:gridCol>
                <a:gridCol w="1743075">
                  <a:extLst>
                    <a:ext uri="{9D8B030D-6E8A-4147-A177-3AD203B41FA5}">
                      <a16:colId xmlns:a16="http://schemas.microsoft.com/office/drawing/2014/main" val="65639697"/>
                    </a:ext>
                  </a:extLst>
                </a:gridCol>
                <a:gridCol w="2017938">
                  <a:extLst>
                    <a:ext uri="{9D8B030D-6E8A-4147-A177-3AD203B41FA5}">
                      <a16:colId xmlns:a16="http://schemas.microsoft.com/office/drawing/2014/main" val="3923068563"/>
                    </a:ext>
                  </a:extLst>
                </a:gridCol>
                <a:gridCol w="1672318">
                  <a:extLst>
                    <a:ext uri="{9D8B030D-6E8A-4147-A177-3AD203B41FA5}">
                      <a16:colId xmlns:a16="http://schemas.microsoft.com/office/drawing/2014/main" val="638143826"/>
                    </a:ext>
                  </a:extLst>
                </a:gridCol>
                <a:gridCol w="1672318">
                  <a:extLst>
                    <a:ext uri="{9D8B030D-6E8A-4147-A177-3AD203B41FA5}">
                      <a16:colId xmlns:a16="http://schemas.microsoft.com/office/drawing/2014/main" val="2451910130"/>
                    </a:ext>
                  </a:extLst>
                </a:gridCol>
              </a:tblGrid>
              <a:tr h="6903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S.NO</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Authors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Title</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Publishing</a:t>
                      </a:r>
                      <a:endParaRPr lang="en-US" sz="1200" dirty="0">
                        <a:solidFill>
                          <a:schemeClr val="tx1"/>
                        </a:solidFill>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Techniques &amp; dataset</a:t>
                      </a:r>
                    </a:p>
                    <a:p>
                      <a:endParaRPr lang="en-US" sz="1200" dirty="0">
                        <a:latin typeface="SF UI Display" panose="00000500000000000000" pitchFamily="50" charset="0"/>
                      </a:endParaRPr>
                    </a:p>
                  </a:txBody>
                  <a:tcPr/>
                </a:tc>
                <a:tc>
                  <a:txBody>
                    <a:bodyPr/>
                    <a:lstStyle/>
                    <a:p>
                      <a:r>
                        <a:rPr lang="en-US" sz="1200" dirty="0">
                          <a:solidFill>
                            <a:schemeClr val="tx1"/>
                          </a:solidFill>
                        </a:rPr>
                        <a:t>Pros</a:t>
                      </a:r>
                      <a:endParaRPr lang="en-US" sz="1200" dirty="0">
                        <a:solidFill>
                          <a:schemeClr val="tx1"/>
                        </a:solidFill>
                        <a:latin typeface="SF UI Display" panose="00000500000000000000" pitchFamily="50" charset="0"/>
                      </a:endParaRPr>
                    </a:p>
                  </a:txBody>
                  <a:tcPr/>
                </a:tc>
                <a:tc>
                  <a:txBody>
                    <a:bodyPr/>
                    <a:lstStyle/>
                    <a:p>
                      <a:r>
                        <a:rPr lang="en-US" sz="1200" dirty="0">
                          <a:solidFill>
                            <a:schemeClr val="tx1"/>
                          </a:solidFill>
                        </a:rPr>
                        <a:t>Cons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3034359">
                <a:tc>
                  <a:txBody>
                    <a:bodyPr/>
                    <a:lstStyle/>
                    <a:p>
                      <a:r>
                        <a:rPr lang="en-US" sz="1200" dirty="0"/>
                        <a:t>1</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Hao-Wen Dong, Wen-Yi Hsiao, Li-Chia </a:t>
                      </a:r>
                      <a:r>
                        <a:rPr lang="en-US" sz="1200" dirty="0" err="1"/>
                        <a:t>Yang,Yi-Hsuan</a:t>
                      </a:r>
                      <a:r>
                        <a:rPr lang="en-US" sz="1200" dirty="0"/>
                        <a:t> Yang</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MuseGAN</a:t>
                      </a:r>
                      <a:r>
                        <a:rPr lang="en-US" sz="1200" dirty="0"/>
                        <a:t>: Multi-track Sequential Generative Adversarial Networks for Symbolic Music Generation and Accompaniment</a:t>
                      </a:r>
                    </a:p>
                    <a:p>
                      <a:r>
                        <a:rPr lang="en-US" sz="1200" dirty="0">
                          <a:latin typeface="SF UI Display" panose="00000500000000000000" pitchFamily="50" charset="0"/>
                        </a:rPr>
                        <a:t> </a:t>
                      </a:r>
                    </a:p>
                    <a:p>
                      <a:r>
                        <a:rPr lang="en-US" sz="1200" dirty="0">
                          <a:latin typeface="SF UI Display" panose="00000500000000000000" pitchFamily="50" charset="0"/>
                        </a:rPr>
                        <a:t>2017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Research Center for Information Technology Innovation, Academia </a:t>
                      </a:r>
                      <a:r>
                        <a:rPr lang="en-US" sz="1200" dirty="0" err="1"/>
                        <a:t>Sinica</a:t>
                      </a:r>
                      <a:r>
                        <a:rPr lang="en-US" sz="1200" dirty="0"/>
                        <a:t>, Taipei, Taiwan &amp; Department of Computer Science, National Tsing Hua University, Hsinchu, Taiwan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considering bars as the basic compositional unit for the fact that harmonic changes (e.g., chord changes) usually occur at the boundaries of bars and that human beings often use bars as the building blocks when composing songs. The dataset is derived from Lakh MIDI dataset</a:t>
                      </a:r>
                      <a:endParaRPr lang="en-US" sz="1200" dirty="0">
                        <a:latin typeface="SF UI Display" panose="00000500000000000000" pitchFamily="50" charset="0"/>
                      </a:endParaRPr>
                    </a:p>
                  </a:txBody>
                  <a:tcPr/>
                </a:tc>
                <a:tc>
                  <a:txBody>
                    <a:bodyPr/>
                    <a:lstStyle/>
                    <a:p>
                      <a:r>
                        <a:rPr lang="en-US" sz="1200" dirty="0"/>
                        <a:t>An easy logical solution to generate the music. Using the chords changes to train the model is an effective way to train the model to generate new music</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309699">
                <a:tc>
                  <a:txBody>
                    <a:bodyPr/>
                    <a:lstStyle/>
                    <a:p>
                      <a:r>
                        <a:rPr lang="en-US" sz="1200" dirty="0"/>
                        <a:t>2</a:t>
                      </a:r>
                      <a:endParaRPr lang="en-US" sz="1200" dirty="0">
                        <a:latin typeface="SF UI Display" panose="00000500000000000000" pitchFamily="50" charset="0"/>
                      </a:endParaRPr>
                    </a:p>
                  </a:txBody>
                  <a:tcPr/>
                </a:tc>
                <a:tc>
                  <a:txBody>
                    <a:bodyPr/>
                    <a:lstStyle/>
                    <a:p>
                      <a:r>
                        <a:rPr lang="en-US" sz="1200" dirty="0" err="1"/>
                        <a:t>Sageev</a:t>
                      </a:r>
                      <a:r>
                        <a:rPr lang="en-US" sz="1200" dirty="0"/>
                        <a:t> </a:t>
                      </a:r>
                      <a:r>
                        <a:rPr lang="en-US" sz="1200" dirty="0" err="1"/>
                        <a:t>Oore</a:t>
                      </a:r>
                      <a:r>
                        <a:rPr lang="en-US" sz="1200" dirty="0"/>
                        <a:t> Ian Simon </a:t>
                      </a:r>
                    </a:p>
                    <a:p>
                      <a:r>
                        <a:rPr lang="en-US" sz="1200" dirty="0"/>
                        <a:t>Sander Dieleman </a:t>
                      </a:r>
                    </a:p>
                    <a:p>
                      <a:r>
                        <a:rPr lang="en-US" sz="1200" dirty="0"/>
                        <a:t>Douglas Eck </a:t>
                      </a:r>
                    </a:p>
                    <a:p>
                      <a:r>
                        <a:rPr lang="en-US" sz="1200" dirty="0"/>
                        <a:t>Karen </a:t>
                      </a:r>
                      <a:r>
                        <a:rPr lang="en-US" sz="1200" dirty="0" err="1"/>
                        <a:t>Simonyan</a:t>
                      </a:r>
                      <a:endParaRPr lang="en-US" sz="1200" dirty="0">
                        <a:latin typeface="SF UI Display" panose="00000500000000000000" pitchFamily="50" charset="0"/>
                      </a:endParaRPr>
                    </a:p>
                  </a:txBody>
                  <a:tcPr/>
                </a:tc>
                <a:tc>
                  <a:txBody>
                    <a:bodyPr/>
                    <a:lstStyle/>
                    <a:p>
                      <a:r>
                        <a:rPr lang="en-US" sz="1200" dirty="0"/>
                        <a:t>This Time with Feeling: Learning Expressive Musical Performance</a:t>
                      </a:r>
                    </a:p>
                    <a:p>
                      <a:endParaRPr lang="en-US" sz="1200" dirty="0">
                        <a:latin typeface="SF UI Display" panose="00000500000000000000" pitchFamily="50" charset="0"/>
                      </a:endParaRPr>
                    </a:p>
                    <a:p>
                      <a:r>
                        <a:rPr lang="en-US" sz="1200" dirty="0">
                          <a:latin typeface="SF UI Display" panose="00000500000000000000" pitchFamily="50" charset="0"/>
                        </a:rPr>
                        <a:t>2018</a:t>
                      </a:r>
                    </a:p>
                  </a:txBody>
                  <a:tcPr/>
                </a:tc>
                <a:tc>
                  <a:txBody>
                    <a:bodyPr/>
                    <a:lstStyle/>
                    <a:p>
                      <a:r>
                        <a:rPr lang="en-US" sz="1200" dirty="0"/>
                        <a:t>Dalhousie University and Vector Institute; work done while author at Google Brain, DeepMind</a:t>
                      </a:r>
                      <a:endParaRPr lang="en-US" sz="1200" dirty="0">
                        <a:latin typeface="SF UI Display" panose="00000500000000000000" pitchFamily="50" charset="0"/>
                      </a:endParaRPr>
                    </a:p>
                  </a:txBody>
                  <a:tcPr/>
                </a:tc>
                <a:tc>
                  <a:txBody>
                    <a:bodyPr/>
                    <a:lstStyle/>
                    <a:p>
                      <a:r>
                        <a:rPr lang="en-US" sz="1200" dirty="0"/>
                        <a:t>The data set used is International Piano-e-Competition dataset. Modal used is LSTM – based RNN with three layers of 512 cells each. </a:t>
                      </a:r>
                      <a:endParaRPr lang="en-US" sz="1200" dirty="0">
                        <a:latin typeface="SF UI Display" panose="00000500000000000000" pitchFamily="50" charset="0"/>
                      </a:endParaRPr>
                    </a:p>
                  </a:txBody>
                  <a:tcPr/>
                </a:tc>
                <a:tc>
                  <a:txBody>
                    <a:bodyPr/>
                    <a:lstStyle/>
                    <a:p>
                      <a:r>
                        <a:rPr lang="en-US" sz="1200" dirty="0"/>
                        <a:t>Uses more musical convention to train the modal instead of chord changes. </a:t>
                      </a:r>
                      <a:endParaRPr lang="en-US" sz="1200" dirty="0">
                        <a:latin typeface="SF UI Display" panose="00000500000000000000" pitchFamily="50" charset="0"/>
                      </a:endParaRPr>
                    </a:p>
                  </a:txBody>
                  <a:tcPr/>
                </a:tc>
                <a:tc>
                  <a:txBody>
                    <a:bodyPr/>
                    <a:lstStyle/>
                    <a:p>
                      <a:r>
                        <a:rPr lang="en-US" sz="1200" dirty="0"/>
                        <a:t>With a tempo of 120 bmp each beat lasts for 500ms which corresponds to the change of 25ms. This will eventually add up to be a greater change. </a:t>
                      </a:r>
                      <a:endParaRPr lang="en-US" sz="120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129307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12">
            <a:extLst>
              <a:ext uri="{FF2B5EF4-FFF2-40B4-BE49-F238E27FC236}">
                <a16:creationId xmlns:a16="http://schemas.microsoft.com/office/drawing/2014/main" id="{A3318A31-881D-4181-B8AC-D41AB4D11F98}"/>
              </a:ext>
            </a:extLst>
          </p:cNvPr>
          <p:cNvGraphicFramePr>
            <a:graphicFrameLocks noGrp="1"/>
          </p:cNvGraphicFramePr>
          <p:nvPr>
            <p:extLst>
              <p:ext uri="{D42A27DB-BD31-4B8C-83A1-F6EECF244321}">
                <p14:modId xmlns:p14="http://schemas.microsoft.com/office/powerpoint/2010/main" val="2548808557"/>
              </p:ext>
            </p:extLst>
          </p:nvPr>
        </p:nvGraphicFramePr>
        <p:xfrm>
          <a:off x="285750" y="352425"/>
          <a:ext cx="11563350" cy="6210299"/>
        </p:xfrm>
        <a:graphic>
          <a:graphicData uri="http://schemas.openxmlformats.org/drawingml/2006/table">
            <a:tbl>
              <a:tblPr firstRow="1">
                <a:tableStyleId>{5940675A-B579-460E-94D1-54222C63F5DA}</a:tableStyleId>
              </a:tblPr>
              <a:tblGrid>
                <a:gridCol w="817359">
                  <a:extLst>
                    <a:ext uri="{9D8B030D-6E8A-4147-A177-3AD203B41FA5}">
                      <a16:colId xmlns:a16="http://schemas.microsoft.com/office/drawing/2014/main" val="119226722"/>
                    </a:ext>
                  </a:extLst>
                </a:gridCol>
                <a:gridCol w="1284612">
                  <a:extLst>
                    <a:ext uri="{9D8B030D-6E8A-4147-A177-3AD203B41FA5}">
                      <a16:colId xmlns:a16="http://schemas.microsoft.com/office/drawing/2014/main" val="2451327001"/>
                    </a:ext>
                  </a:extLst>
                </a:gridCol>
                <a:gridCol w="1764202">
                  <a:extLst>
                    <a:ext uri="{9D8B030D-6E8A-4147-A177-3AD203B41FA5}">
                      <a16:colId xmlns:a16="http://schemas.microsoft.com/office/drawing/2014/main" val="3315874509"/>
                    </a:ext>
                  </a:extLst>
                </a:gridCol>
                <a:gridCol w="1601484">
                  <a:extLst>
                    <a:ext uri="{9D8B030D-6E8A-4147-A177-3AD203B41FA5}">
                      <a16:colId xmlns:a16="http://schemas.microsoft.com/office/drawing/2014/main" val="65639697"/>
                    </a:ext>
                  </a:extLst>
                </a:gridCol>
                <a:gridCol w="2526407">
                  <a:extLst>
                    <a:ext uri="{9D8B030D-6E8A-4147-A177-3AD203B41FA5}">
                      <a16:colId xmlns:a16="http://schemas.microsoft.com/office/drawing/2014/main" val="3923068563"/>
                    </a:ext>
                  </a:extLst>
                </a:gridCol>
                <a:gridCol w="1917378">
                  <a:extLst>
                    <a:ext uri="{9D8B030D-6E8A-4147-A177-3AD203B41FA5}">
                      <a16:colId xmlns:a16="http://schemas.microsoft.com/office/drawing/2014/main" val="638143826"/>
                    </a:ext>
                  </a:extLst>
                </a:gridCol>
                <a:gridCol w="1651908">
                  <a:extLst>
                    <a:ext uri="{9D8B030D-6E8A-4147-A177-3AD203B41FA5}">
                      <a16:colId xmlns:a16="http://schemas.microsoft.com/office/drawing/2014/main" val="2451910130"/>
                    </a:ext>
                  </a:extLst>
                </a:gridCol>
              </a:tblGrid>
              <a:tr h="1012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endParaRPr lang="en-US" sz="1200" dirty="0">
                        <a:latin typeface="SF UI Display" panose="00000500000000000000" pitchFamily="50" charset="0"/>
                      </a:endParaRPr>
                    </a:p>
                  </a:txBody>
                  <a:tcPr/>
                </a:tc>
                <a:tc>
                  <a:txBody>
                    <a:bodyPr/>
                    <a:lstStyle/>
                    <a:p>
                      <a:r>
                        <a:rPr lang="en-US" sz="1200" dirty="0"/>
                        <a:t> 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 </a:t>
                      </a:r>
                      <a:endParaRPr lang="en-US" sz="1200" dirty="0">
                        <a:latin typeface="SF UI Display" panose="00000500000000000000" pitchFamily="50" charset="0"/>
                      </a:endParaRPr>
                    </a:p>
                  </a:txBody>
                  <a:tcPr/>
                </a:tc>
                <a:extLst>
                  <a:ext uri="{0D108BD9-81ED-4DB2-BD59-A6C34878D82A}">
                    <a16:rowId xmlns:a16="http://schemas.microsoft.com/office/drawing/2014/main" val="129944916"/>
                  </a:ext>
                </a:extLst>
              </a:tr>
              <a:tr h="2606189">
                <a:tc>
                  <a:txBody>
                    <a:bodyPr/>
                    <a:lstStyle/>
                    <a:p>
                      <a:r>
                        <a:rPr lang="en-US" sz="1200" dirty="0"/>
                        <a:t>3</a:t>
                      </a:r>
                      <a:endParaRPr lang="en-US" sz="1200" dirty="0">
                        <a:latin typeface="SF UI Display" panose="00000500000000000000" pitchFamily="50" charset="0"/>
                      </a:endParaRPr>
                    </a:p>
                  </a:txBody>
                  <a:tcPr/>
                </a:tc>
                <a:tc>
                  <a:txBody>
                    <a:bodyPr/>
                    <a:lstStyle/>
                    <a:p>
                      <a:r>
                        <a:rPr lang="en-US" sz="1200" b="0" u="none" strike="noStrike" kern="1200" dirty="0">
                          <a:solidFill>
                            <a:schemeClr val="tx1"/>
                          </a:solidFill>
                          <a:effectLst/>
                        </a:rPr>
                        <a:t>Nabil </a:t>
                      </a:r>
                      <a:r>
                        <a:rPr lang="en-US" sz="1200" b="0" u="none" strike="noStrike" kern="1200" dirty="0" err="1">
                          <a:solidFill>
                            <a:schemeClr val="tx1"/>
                          </a:solidFill>
                          <a:effectLst/>
                        </a:rPr>
                        <a:t>Hewahi</a:t>
                      </a:r>
                      <a:endParaRPr lang="en-US" sz="1200" b="0" u="none" strike="noStrike" kern="1200" dirty="0">
                        <a:solidFill>
                          <a:schemeClr val="tx1"/>
                        </a:solidFill>
                        <a:effectLst/>
                      </a:endParaRPr>
                    </a:p>
                    <a:p>
                      <a:r>
                        <a:rPr lang="en-US" sz="1200" b="0" kern="1200" dirty="0">
                          <a:solidFill>
                            <a:schemeClr val="tx1"/>
                          </a:solidFill>
                          <a:effectLst/>
                        </a:rPr>
                        <a:t>,</a:t>
                      </a:r>
                      <a:r>
                        <a:rPr lang="en-US" sz="1200" b="0" u="none" strike="noStrike" kern="1200" dirty="0">
                          <a:solidFill>
                            <a:schemeClr val="tx1"/>
                          </a:solidFill>
                          <a:effectLst/>
                        </a:rPr>
                        <a:t>Salman </a:t>
                      </a:r>
                      <a:r>
                        <a:rPr lang="en-US" sz="1200" b="0" u="none" strike="noStrike" kern="1200" dirty="0" err="1">
                          <a:solidFill>
                            <a:schemeClr val="tx1"/>
                          </a:solidFill>
                          <a:effectLst/>
                        </a:rPr>
                        <a:t>AlSaigal</a:t>
                      </a:r>
                      <a:endParaRPr lang="en-US" sz="1200" b="0" u="none" strike="noStrike" kern="1200" dirty="0">
                        <a:solidFill>
                          <a:schemeClr val="tx1"/>
                        </a:solidFill>
                        <a:effectLst/>
                      </a:endParaRPr>
                    </a:p>
                    <a:p>
                      <a:r>
                        <a:rPr lang="en-US" sz="1200" b="0" kern="1200" dirty="0">
                          <a:solidFill>
                            <a:schemeClr val="tx1"/>
                          </a:solidFill>
                          <a:effectLst/>
                        </a:rPr>
                        <a:t> &amp;</a:t>
                      </a:r>
                    </a:p>
                    <a:p>
                      <a:r>
                        <a:rPr lang="en-US" sz="1200" b="0" u="none" strike="noStrike" kern="1200" dirty="0" err="1">
                          <a:solidFill>
                            <a:schemeClr val="tx1"/>
                          </a:solidFill>
                          <a:effectLst/>
                        </a:rPr>
                        <a:t>Sulaiman</a:t>
                      </a:r>
                      <a:r>
                        <a:rPr lang="en-US" sz="1200" b="0" u="none" strike="noStrike" kern="1200" dirty="0">
                          <a:solidFill>
                            <a:schemeClr val="tx1"/>
                          </a:solidFill>
                          <a:effectLst/>
                        </a:rPr>
                        <a:t> AlJanahi</a:t>
                      </a:r>
                    </a:p>
                    <a:p>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kern="1200" dirty="0">
                          <a:solidFill>
                            <a:schemeClr val="tx1"/>
                          </a:solidFill>
                          <a:effectLst/>
                        </a:rPr>
                        <a:t>Generation of music pieces using machine learning: long short-term memory neural networks approach</a:t>
                      </a:r>
                      <a:endParaRPr lang="en-US" sz="1200" b="0" u="none" dirty="0"/>
                    </a:p>
                    <a:p>
                      <a:endParaRPr lang="en-US" sz="1200" dirty="0">
                        <a:latin typeface="SF UI Display" panose="00000500000000000000" pitchFamily="50" charset="0"/>
                      </a:endParaRPr>
                    </a:p>
                    <a:p>
                      <a:r>
                        <a:rPr lang="en-US" sz="1200" dirty="0">
                          <a:latin typeface="SF UI Display" panose="00000500000000000000" pitchFamily="50" charset="0"/>
                        </a:rPr>
                        <a:t>2019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Published by Informa UK Limited, trading as Taylor &amp; Francis Group on behalf of the University of Bahrain</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a:t>
                      </a:r>
                      <a:r>
                        <a:rPr lang="en-US" sz="1200" dirty="0" err="1"/>
                        <a:t>lSTM</a:t>
                      </a:r>
                      <a:r>
                        <a:rPr lang="en-US" sz="1200" dirty="0"/>
                        <a:t> neural networks approach. The </a:t>
                      </a:r>
                      <a:r>
                        <a:rPr lang="en-US" sz="1200" dirty="0" err="1"/>
                        <a:t>datset</a:t>
                      </a:r>
                      <a:r>
                        <a:rPr lang="en-US" sz="1200" dirty="0"/>
                        <a:t> is </a:t>
                      </a:r>
                      <a:r>
                        <a:rPr lang="en-US" sz="1200" b="0" kern="1200" dirty="0">
                          <a:solidFill>
                            <a:schemeClr val="tx1"/>
                          </a:solidFill>
                          <a:effectLst/>
                        </a:rPr>
                        <a:t>Bach’s ‘Well-Tempered Clavier Book II’. At fixed intervals </a:t>
                      </a:r>
                      <a:r>
                        <a:rPr lang="en-US" sz="1200" b="0" kern="1200" dirty="0" err="1">
                          <a:solidFill>
                            <a:schemeClr val="tx1"/>
                          </a:solidFill>
                          <a:effectLst/>
                        </a:rPr>
                        <a:t>durint</a:t>
                      </a:r>
                      <a:r>
                        <a:rPr lang="en-US" sz="1200" b="0" kern="1200" dirty="0">
                          <a:solidFill>
                            <a:schemeClr val="tx1"/>
                          </a:solidFill>
                          <a:effectLst/>
                        </a:rPr>
                        <a:t> the networking training, the network generates music and sabes it in MIDI format. For sample n the timesteps are in the range [n-w,n-1] and let the NN to predict the sample n+1</a:t>
                      </a:r>
                      <a:endParaRPr lang="en-US" sz="1200" b="0" i="0" kern="1200" dirty="0">
                        <a:solidFill>
                          <a:schemeClr val="tx1"/>
                        </a:solidFill>
                        <a:effectLst/>
                        <a:latin typeface="SF UI Display" panose="00000500000000000000" pitchFamily="50" charset="0"/>
                        <a:ea typeface="+mn-ea"/>
                        <a:cs typeface="+mn-cs"/>
                      </a:endParaRPr>
                    </a:p>
                  </a:txBody>
                  <a:tcPr/>
                </a:tc>
                <a:tc>
                  <a:txBody>
                    <a:bodyPr/>
                    <a:lstStyle/>
                    <a:p>
                      <a:r>
                        <a:rPr lang="en-US" sz="1200" dirty="0"/>
                        <a:t>Easy to implement as the tools used are easy to understand. Uses a neural network to generate the music from the given dataset</a:t>
                      </a:r>
                      <a:endParaRPr lang="en-US" sz="1200" dirty="0">
                        <a:latin typeface="SF UI Display" panose="00000500000000000000" pitchFamily="50" charset="0"/>
                      </a:endParaRPr>
                    </a:p>
                  </a:txBody>
                  <a:tcPr/>
                </a:tc>
                <a:tc>
                  <a:txBody>
                    <a:bodyPr/>
                    <a:lstStyle/>
                    <a:p>
                      <a:r>
                        <a:rPr lang="en-US" sz="1200" dirty="0"/>
                        <a:t>Having many LSTM layers makes the learning progress slower and less accurate than having one or two </a:t>
                      </a:r>
                      <a:r>
                        <a:rPr lang="en-US" sz="1200" dirty="0" err="1"/>
                        <a:t>lateys</a:t>
                      </a:r>
                      <a:r>
                        <a:rPr lang="en-US" sz="1200" dirty="0"/>
                        <a:t>. </a:t>
                      </a:r>
                      <a:endParaRPr lang="en-US" sz="1200" dirty="0">
                        <a:latin typeface="SF UI Display" panose="00000500000000000000" pitchFamily="50" charset="0"/>
                      </a:endParaRPr>
                    </a:p>
                  </a:txBody>
                  <a:tcPr/>
                </a:tc>
                <a:extLst>
                  <a:ext uri="{0D108BD9-81ED-4DB2-BD59-A6C34878D82A}">
                    <a16:rowId xmlns:a16="http://schemas.microsoft.com/office/drawing/2014/main" val="81083541"/>
                  </a:ext>
                </a:extLst>
              </a:tr>
              <a:tr h="2591866">
                <a:tc>
                  <a:txBody>
                    <a:bodyPr/>
                    <a:lstStyle/>
                    <a:p>
                      <a:r>
                        <a:rPr lang="en-US" sz="1200" dirty="0"/>
                        <a:t>4</a:t>
                      </a:r>
                      <a:endParaRPr lang="en-US" sz="1200" dirty="0">
                        <a:latin typeface="SF UI Display" panose="00000500000000000000" pitchFamily="50" charset="0"/>
                      </a:endParaRPr>
                    </a:p>
                  </a:txBody>
                  <a:tcPr/>
                </a:tc>
                <a:tc>
                  <a:txBody>
                    <a:bodyPr/>
                    <a:lstStyle/>
                    <a:p>
                      <a:r>
                        <a:rPr lang="en-IN" sz="1200" b="0" u="none" strike="noStrike" kern="1200" dirty="0">
                          <a:solidFill>
                            <a:schemeClr val="tx1"/>
                          </a:solidFill>
                          <a:effectLst/>
                        </a:rPr>
                        <a:t>Prafulla </a:t>
                      </a:r>
                      <a:r>
                        <a:rPr lang="en-IN" sz="1200" b="0" u="none" strike="noStrike" kern="1200" dirty="0" err="1">
                          <a:solidFill>
                            <a:schemeClr val="tx1"/>
                          </a:solidFill>
                          <a:effectLst/>
                        </a:rPr>
                        <a:t>Dhariwal</a:t>
                      </a:r>
                      <a:r>
                        <a:rPr lang="en-IN" sz="1200" b="0" u="none" kern="1200" dirty="0">
                          <a:solidFill>
                            <a:schemeClr val="tx1"/>
                          </a:solidFill>
                          <a:effectLst/>
                        </a:rPr>
                        <a:t>, </a:t>
                      </a:r>
                      <a:r>
                        <a:rPr lang="en-IN" sz="1200" b="0" u="none" strike="noStrike" kern="1200" dirty="0" err="1">
                          <a:solidFill>
                            <a:schemeClr val="tx1"/>
                          </a:solidFill>
                          <a:effectLst/>
                        </a:rPr>
                        <a:t>Heewoo</a:t>
                      </a:r>
                      <a:r>
                        <a:rPr lang="en-IN" sz="1200" b="0" u="none" strike="noStrike" kern="1200" dirty="0">
                          <a:solidFill>
                            <a:schemeClr val="tx1"/>
                          </a:solidFill>
                          <a:effectLst/>
                        </a:rPr>
                        <a:t> Jun</a:t>
                      </a:r>
                      <a:r>
                        <a:rPr lang="en-IN" sz="1200" b="0" u="none" kern="1200" dirty="0">
                          <a:solidFill>
                            <a:schemeClr val="tx1"/>
                          </a:solidFill>
                          <a:effectLst/>
                        </a:rPr>
                        <a:t>, </a:t>
                      </a:r>
                      <a:r>
                        <a:rPr lang="en-IN" sz="1200" b="0" u="none" strike="noStrike" kern="1200" dirty="0">
                          <a:solidFill>
                            <a:schemeClr val="tx1"/>
                          </a:solidFill>
                          <a:effectLst/>
                        </a:rPr>
                        <a:t>Christine Payne</a:t>
                      </a:r>
                      <a:r>
                        <a:rPr lang="en-IN" sz="1200" b="0" u="none" kern="1200" dirty="0">
                          <a:solidFill>
                            <a:schemeClr val="tx1"/>
                          </a:solidFill>
                          <a:effectLst/>
                        </a:rPr>
                        <a:t>, </a:t>
                      </a:r>
                      <a:r>
                        <a:rPr lang="en-IN" sz="1200" b="0" u="none" strike="noStrike" kern="1200" dirty="0">
                          <a:solidFill>
                            <a:schemeClr val="tx1"/>
                          </a:solidFill>
                          <a:effectLst/>
                        </a:rPr>
                        <a:t>Jong </a:t>
                      </a:r>
                      <a:r>
                        <a:rPr lang="en-IN" sz="1200" b="0" u="none" strike="noStrike" kern="1200" dirty="0" err="1">
                          <a:solidFill>
                            <a:schemeClr val="tx1"/>
                          </a:solidFill>
                          <a:effectLst/>
                        </a:rPr>
                        <a:t>Wook</a:t>
                      </a:r>
                      <a:r>
                        <a:rPr lang="en-IN" sz="1200" b="0" u="none" strike="noStrike" kern="1200" dirty="0">
                          <a:solidFill>
                            <a:schemeClr val="tx1"/>
                          </a:solidFill>
                          <a:effectLst/>
                        </a:rPr>
                        <a:t> Kim</a:t>
                      </a:r>
                      <a:r>
                        <a:rPr lang="en-IN" sz="1200" b="0" u="none" kern="1200" dirty="0">
                          <a:solidFill>
                            <a:schemeClr val="tx1"/>
                          </a:solidFill>
                          <a:effectLst/>
                        </a:rPr>
                        <a:t>, </a:t>
                      </a:r>
                      <a:r>
                        <a:rPr lang="en-IN" sz="1200" b="0" u="none" strike="noStrike" kern="1200" dirty="0">
                          <a:solidFill>
                            <a:schemeClr val="tx1"/>
                          </a:solidFill>
                          <a:effectLst/>
                        </a:rPr>
                        <a:t>Alec Radford</a:t>
                      </a:r>
                      <a:r>
                        <a:rPr lang="en-IN" sz="1200" b="0" u="none" kern="1200" dirty="0">
                          <a:solidFill>
                            <a:schemeClr val="tx1"/>
                          </a:solidFill>
                          <a:effectLst/>
                        </a:rPr>
                        <a:t>, </a:t>
                      </a:r>
                      <a:r>
                        <a:rPr lang="en-IN" sz="1200" b="0" u="none" strike="noStrike" kern="1200" dirty="0">
                          <a:solidFill>
                            <a:schemeClr val="tx1"/>
                          </a:solidFill>
                          <a:effectLst/>
                        </a:rPr>
                        <a:t>Ilya </a:t>
                      </a:r>
                      <a:r>
                        <a:rPr lang="en-IN" sz="1200" b="0" u="none" strike="noStrike" kern="1200" dirty="0" err="1">
                          <a:solidFill>
                            <a:schemeClr val="tx1"/>
                          </a:solidFill>
                          <a:effectLst/>
                        </a:rPr>
                        <a:t>Sutskever</a:t>
                      </a:r>
                      <a:endParaRPr lang="en-US" sz="1200" u="none"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rPr>
                        <a:t>Jukebox: A Generative Model for Music</a:t>
                      </a:r>
                    </a:p>
                    <a:p>
                      <a:endParaRPr lang="en-US" sz="1200" dirty="0">
                        <a:latin typeface="SF UI Display" panose="00000500000000000000" pitchFamily="50" charset="0"/>
                      </a:endParaRPr>
                    </a:p>
                    <a:p>
                      <a:r>
                        <a:rPr lang="en-US" sz="1200" dirty="0">
                          <a:latin typeface="SF UI Display" panose="00000500000000000000" pitchFamily="50" charset="0"/>
                        </a:rPr>
                        <a:t>2020</a:t>
                      </a:r>
                    </a:p>
                  </a:txBody>
                  <a:tcPr/>
                </a:tc>
                <a:tc>
                  <a:txBody>
                    <a:bodyPr/>
                    <a:lstStyle/>
                    <a:p>
                      <a:r>
                        <a:rPr lang="en-US" sz="1200" dirty="0"/>
                        <a:t>Published by Cornell University</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Curate a new dataset of 1.2 million songs (600,000 of which are in English), paired with the corresponding lyrics and metadata from </a:t>
                      </a:r>
                      <a:r>
                        <a:rPr lang="en-US" sz="1200" b="0" u="none" kern="1200" dirty="0" err="1">
                          <a:solidFill>
                            <a:schemeClr val="tx1"/>
                          </a:solidFill>
                          <a:effectLst/>
                        </a:rPr>
                        <a:t>LyrickWiki</a:t>
                      </a:r>
                      <a:r>
                        <a:rPr lang="en-US" sz="1200" b="0" kern="1200" dirty="0">
                          <a:solidFill>
                            <a:schemeClr val="tx1"/>
                          </a:solidFill>
                          <a:effectLst/>
                        </a:rPr>
                        <a:t>. The metadata includes artist, album genre, and year of the songs, along with common moods or playlist keywords associated with each song. </a:t>
                      </a:r>
                      <a:endParaRPr lang="en-US" sz="1200" dirty="0">
                        <a:solidFill>
                          <a:schemeClr val="tx1"/>
                        </a:solidFill>
                        <a:latin typeface="SF UI Display" panose="00000500000000000000" pitchFamily="50" charset="0"/>
                      </a:endParaRPr>
                    </a:p>
                  </a:txBody>
                  <a:tcPr/>
                </a:tc>
                <a:tc>
                  <a:txBody>
                    <a:bodyPr/>
                    <a:lstStyle/>
                    <a:p>
                      <a:r>
                        <a:rPr lang="en-US" sz="1200" dirty="0"/>
                        <a:t>Music quality is comparatively better than other models. </a:t>
                      </a:r>
                      <a:r>
                        <a:rPr lang="en-US" sz="1200" b="0" kern="1200" dirty="0">
                          <a:solidFill>
                            <a:schemeClr val="tx1"/>
                          </a:solidFill>
                          <a:effectLst/>
                        </a:rPr>
                        <a:t>Each of these models has 72 layers of factorized self-attention on a context of </a:t>
                      </a:r>
                      <a:r>
                        <a:rPr lang="en-US" sz="1200" b="0" kern="1200">
                          <a:solidFill>
                            <a:schemeClr val="tx1"/>
                          </a:solidFill>
                          <a:effectLst/>
                        </a:rPr>
                        <a:t>8192 codes.</a:t>
                      </a:r>
                      <a:endParaRPr lang="en-US" sz="1200" dirty="0">
                        <a:latin typeface="SF UI Display" panose="00000500000000000000" pitchFamily="50" charset="0"/>
                      </a:endParaRPr>
                    </a:p>
                  </a:txBody>
                  <a:tcPr/>
                </a:tc>
                <a:tc>
                  <a:txBody>
                    <a:bodyPr/>
                    <a:lstStyle/>
                    <a:p>
                      <a:r>
                        <a:rPr lang="en-US" sz="1200" b="0" kern="1200" dirty="0">
                          <a:solidFill>
                            <a:schemeClr val="tx1"/>
                          </a:solidFill>
                          <a:effectLst/>
                        </a:rPr>
                        <a:t>Suffer from hierarchy collapse due to use of successive encoders coupled with autoregressive decoders</a:t>
                      </a:r>
                      <a:endParaRPr lang="en-US" sz="1200" b="0" dirty="0">
                        <a:latin typeface="SF UI Display" panose="00000500000000000000" pitchFamily="50" charset="0"/>
                      </a:endParaRPr>
                    </a:p>
                  </a:txBody>
                  <a:tcPr/>
                </a:tc>
                <a:extLst>
                  <a:ext uri="{0D108BD9-81ED-4DB2-BD59-A6C34878D82A}">
                    <a16:rowId xmlns:a16="http://schemas.microsoft.com/office/drawing/2014/main" val="726364771"/>
                  </a:ext>
                </a:extLst>
              </a:tr>
            </a:tbl>
          </a:graphicData>
        </a:graphic>
      </p:graphicFrame>
    </p:spTree>
    <p:extLst>
      <p:ext uri="{BB962C8B-B14F-4D97-AF65-F5344CB8AC3E}">
        <p14:creationId xmlns:p14="http://schemas.microsoft.com/office/powerpoint/2010/main" val="3221331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2">
            <a:extLst>
              <a:ext uri="{FF2B5EF4-FFF2-40B4-BE49-F238E27FC236}">
                <a16:creationId xmlns:a16="http://schemas.microsoft.com/office/drawing/2014/main" id="{D02D39E4-0C7D-46FF-8C97-9CD15C12D219}"/>
              </a:ext>
            </a:extLst>
          </p:cNvPr>
          <p:cNvGraphicFramePr>
            <a:graphicFrameLocks noGrp="1"/>
          </p:cNvGraphicFramePr>
          <p:nvPr>
            <p:extLst>
              <p:ext uri="{D42A27DB-BD31-4B8C-83A1-F6EECF244321}">
                <p14:modId xmlns:p14="http://schemas.microsoft.com/office/powerpoint/2010/main" val="2232016274"/>
              </p:ext>
            </p:extLst>
          </p:nvPr>
        </p:nvGraphicFramePr>
        <p:xfrm>
          <a:off x="276225" y="400051"/>
          <a:ext cx="11534775" cy="6067424"/>
        </p:xfrm>
        <a:graphic>
          <a:graphicData uri="http://schemas.openxmlformats.org/drawingml/2006/table">
            <a:tbl>
              <a:tblPr firstRow="1">
                <a:tableStyleId>{5940675A-B579-460E-94D1-54222C63F5DA}</a:tableStyleId>
              </a:tblPr>
              <a:tblGrid>
                <a:gridCol w="1647825">
                  <a:extLst>
                    <a:ext uri="{9D8B030D-6E8A-4147-A177-3AD203B41FA5}">
                      <a16:colId xmlns:a16="http://schemas.microsoft.com/office/drawing/2014/main" val="1219688339"/>
                    </a:ext>
                  </a:extLst>
                </a:gridCol>
                <a:gridCol w="1647825">
                  <a:extLst>
                    <a:ext uri="{9D8B030D-6E8A-4147-A177-3AD203B41FA5}">
                      <a16:colId xmlns:a16="http://schemas.microsoft.com/office/drawing/2014/main" val="3971389719"/>
                    </a:ext>
                  </a:extLst>
                </a:gridCol>
                <a:gridCol w="1647825">
                  <a:extLst>
                    <a:ext uri="{9D8B030D-6E8A-4147-A177-3AD203B41FA5}">
                      <a16:colId xmlns:a16="http://schemas.microsoft.com/office/drawing/2014/main" val="2384528213"/>
                    </a:ext>
                  </a:extLst>
                </a:gridCol>
                <a:gridCol w="1647825">
                  <a:extLst>
                    <a:ext uri="{9D8B030D-6E8A-4147-A177-3AD203B41FA5}">
                      <a16:colId xmlns:a16="http://schemas.microsoft.com/office/drawing/2014/main" val="4126871844"/>
                    </a:ext>
                  </a:extLst>
                </a:gridCol>
                <a:gridCol w="1647825">
                  <a:extLst>
                    <a:ext uri="{9D8B030D-6E8A-4147-A177-3AD203B41FA5}">
                      <a16:colId xmlns:a16="http://schemas.microsoft.com/office/drawing/2014/main" val="1206896222"/>
                    </a:ext>
                  </a:extLst>
                </a:gridCol>
                <a:gridCol w="1647825">
                  <a:extLst>
                    <a:ext uri="{9D8B030D-6E8A-4147-A177-3AD203B41FA5}">
                      <a16:colId xmlns:a16="http://schemas.microsoft.com/office/drawing/2014/main" val="2810535508"/>
                    </a:ext>
                  </a:extLst>
                </a:gridCol>
                <a:gridCol w="1647825">
                  <a:extLst>
                    <a:ext uri="{9D8B030D-6E8A-4147-A177-3AD203B41FA5}">
                      <a16:colId xmlns:a16="http://schemas.microsoft.com/office/drawing/2014/main" val="2741400212"/>
                    </a:ext>
                  </a:extLst>
                </a:gridCol>
              </a:tblGrid>
              <a:tr h="10280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S.NO</a:t>
                      </a:r>
                    </a:p>
                    <a:p>
                      <a:endParaRPr lang="en-US" sz="1200" dirty="0">
                        <a:latin typeface="SF UI Display" panose="00000500000000000000" pitchFamily="50" charset="0"/>
                      </a:endParaRPr>
                    </a:p>
                  </a:txBody>
                  <a:tcPr/>
                </a:tc>
                <a:tc>
                  <a:txBody>
                    <a:bodyPr/>
                    <a:lstStyle/>
                    <a:p>
                      <a:r>
                        <a:rPr lang="en-US" sz="1200" dirty="0"/>
                        <a:t>Authors</a:t>
                      </a:r>
                      <a:endParaRPr lang="en-US" sz="1200" dirty="0">
                        <a:latin typeface="SF UI Display" panose="00000500000000000000" pitchFamily="50" charset="0"/>
                      </a:endParaRPr>
                    </a:p>
                  </a:txBody>
                  <a:tcPr/>
                </a:tc>
                <a:tc>
                  <a:txBody>
                    <a:bodyPr/>
                    <a:lstStyle/>
                    <a:p>
                      <a:r>
                        <a:rPr lang="en-US" sz="1200" dirty="0"/>
                        <a:t>Title</a:t>
                      </a:r>
                      <a:endParaRPr lang="en-US" sz="1200" dirty="0">
                        <a:latin typeface="SF UI Display" panose="00000500000000000000" pitchFamily="50" charset="0"/>
                      </a:endParaRPr>
                    </a:p>
                  </a:txBody>
                  <a:tcPr/>
                </a:tc>
                <a:tc>
                  <a:txBody>
                    <a:bodyPr/>
                    <a:lstStyle/>
                    <a:p>
                      <a:r>
                        <a:rPr lang="en-US" sz="1200" dirty="0"/>
                        <a:t>Publishing</a:t>
                      </a:r>
                      <a:endParaRPr lang="en-US" sz="1200" dirty="0">
                        <a:latin typeface="SF UI Display" panose="00000500000000000000" pitchFamily="50"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Techniques &amp; dataset</a:t>
                      </a:r>
                    </a:p>
                    <a:p>
                      <a:endParaRPr lang="en-US" sz="1200" dirty="0">
                        <a:latin typeface="SF UI Display" panose="00000500000000000000" pitchFamily="50" charset="0"/>
                      </a:endParaRPr>
                    </a:p>
                  </a:txBody>
                  <a:tcPr/>
                </a:tc>
                <a:tc>
                  <a:txBody>
                    <a:bodyPr/>
                    <a:lstStyle/>
                    <a:p>
                      <a:r>
                        <a:rPr lang="en-US" sz="1200" dirty="0"/>
                        <a:t>Pros</a:t>
                      </a:r>
                      <a:endParaRPr lang="en-US" sz="1200" dirty="0">
                        <a:latin typeface="SF UI Display" panose="00000500000000000000" pitchFamily="50" charset="0"/>
                      </a:endParaRPr>
                    </a:p>
                  </a:txBody>
                  <a:tcPr/>
                </a:tc>
                <a:tc>
                  <a:txBody>
                    <a:bodyPr/>
                    <a:lstStyle/>
                    <a:p>
                      <a:r>
                        <a:rPr lang="en-US" sz="1200" dirty="0"/>
                        <a:t>Cons</a:t>
                      </a:r>
                      <a:endParaRPr lang="en-US" sz="1200" dirty="0">
                        <a:latin typeface="SF UI Display" panose="00000500000000000000" pitchFamily="50" charset="0"/>
                      </a:endParaRPr>
                    </a:p>
                  </a:txBody>
                  <a:tcPr/>
                </a:tc>
                <a:extLst>
                  <a:ext uri="{0D108BD9-81ED-4DB2-BD59-A6C34878D82A}">
                    <a16:rowId xmlns:a16="http://schemas.microsoft.com/office/drawing/2014/main" val="3435732882"/>
                  </a:ext>
                </a:extLst>
              </a:tr>
              <a:tr h="5039340">
                <a:tc>
                  <a:txBody>
                    <a:bodyPr/>
                    <a:lstStyle/>
                    <a:p>
                      <a:r>
                        <a:rPr lang="en-US" sz="1200" dirty="0"/>
                        <a:t>5</a:t>
                      </a:r>
                      <a:endParaRPr lang="en-US" sz="1200" dirty="0">
                        <a:latin typeface="SF UI Display" panose="00000500000000000000" pitchFamily="50" charset="0"/>
                      </a:endParaRPr>
                    </a:p>
                  </a:txBody>
                  <a:tcPr/>
                </a:tc>
                <a:tc>
                  <a:txBody>
                    <a:bodyPr/>
                    <a:lstStyle/>
                    <a:p>
                      <a:r>
                        <a:rPr lang="en-US" sz="1200" dirty="0"/>
                        <a:t>Li-Chia Yang, </a:t>
                      </a:r>
                      <a:r>
                        <a:rPr lang="en-US" sz="1200" dirty="0" err="1"/>
                        <a:t>Szu</a:t>
                      </a:r>
                      <a:r>
                        <a:rPr lang="en-US" sz="1200" dirty="0"/>
                        <a:t>-Yu Chou, Yi-</a:t>
                      </a:r>
                      <a:r>
                        <a:rPr lang="en-US" sz="1200" dirty="0" err="1"/>
                        <a:t>Hsuan</a:t>
                      </a:r>
                      <a:r>
                        <a:rPr lang="en-US" sz="1200" dirty="0"/>
                        <a:t> Yang</a:t>
                      </a:r>
                      <a:endParaRPr lang="en-US" sz="1200" dirty="0">
                        <a:latin typeface="SF UI Display" panose="00000500000000000000" pitchFamily="50" charset="0"/>
                      </a:endParaRPr>
                    </a:p>
                  </a:txBody>
                  <a:tcPr/>
                </a:tc>
                <a:tc>
                  <a:txBody>
                    <a:bodyPr/>
                    <a:lstStyle/>
                    <a:p>
                      <a:r>
                        <a:rPr lang="en-US" sz="1200" dirty="0"/>
                        <a:t>MIDINET: A CONVOLUTIONAL GENERATIVE ADVERSARIAL NETWORK FOR SYMBOLIC-DOMAIN MUSIC GENERATION</a:t>
                      </a:r>
                    </a:p>
                    <a:p>
                      <a:endParaRPr lang="en-US" sz="1200" dirty="0">
                        <a:latin typeface="SF UI Display" panose="00000500000000000000" pitchFamily="50" charset="0"/>
                      </a:endParaRPr>
                    </a:p>
                    <a:p>
                      <a:r>
                        <a:rPr lang="en-US" sz="1200" dirty="0">
                          <a:latin typeface="SF UI Display" panose="00000500000000000000" pitchFamily="50" charset="0"/>
                        </a:rPr>
                        <a:t>2017</a:t>
                      </a:r>
                    </a:p>
                  </a:txBody>
                  <a:tcPr/>
                </a:tc>
                <a:tc>
                  <a:txBody>
                    <a:bodyPr/>
                    <a:lstStyle/>
                    <a:p>
                      <a:r>
                        <a:rPr lang="en-US" sz="1200" dirty="0"/>
                        <a:t>Research Center for IT innovation, Academia </a:t>
                      </a:r>
                      <a:r>
                        <a:rPr lang="en-US" sz="1200" dirty="0" err="1"/>
                        <a:t>Sinica</a:t>
                      </a:r>
                      <a:r>
                        <a:rPr lang="en-US" sz="1200" dirty="0"/>
                        <a:t>, Taipei, Taiwan</a:t>
                      </a:r>
                      <a:endParaRPr lang="en-US" sz="1200" dirty="0">
                        <a:latin typeface="SF UI Display" panose="00000500000000000000" pitchFamily="50" charset="0"/>
                      </a:endParaRPr>
                    </a:p>
                  </a:txBody>
                  <a:tcPr/>
                </a:tc>
                <a:tc>
                  <a:txBody>
                    <a:bodyPr/>
                    <a:lstStyle/>
                    <a:p>
                      <a:r>
                        <a:rPr lang="en-US" sz="1200" dirty="0"/>
                        <a:t>A MIDI dataset that clearly specifies per file which channel corresponds to the melody. A collection of 1,022 MIDI tabs of pop music from </a:t>
                      </a:r>
                      <a:r>
                        <a:rPr lang="en-US" sz="1200" dirty="0" err="1"/>
                        <a:t>TheoryTab</a:t>
                      </a:r>
                      <a:r>
                        <a:rPr lang="en-US" sz="1200" dirty="0"/>
                        <a:t>, 4 which provides exactly two channels per tab, one for melody and the other for the underlying chord progression.</a:t>
                      </a:r>
                      <a:endParaRPr lang="en-US" sz="1200" dirty="0">
                        <a:latin typeface="SF UI Display" panose="00000500000000000000" pitchFamily="50" charset="0"/>
                      </a:endParaRPr>
                    </a:p>
                  </a:txBody>
                  <a:tcPr/>
                </a:tc>
                <a:tc>
                  <a:txBody>
                    <a:bodyPr/>
                    <a:lstStyle/>
                    <a:p>
                      <a:r>
                        <a:rPr lang="en-US" sz="1200" dirty="0" err="1"/>
                        <a:t>MidiNet</a:t>
                      </a:r>
                      <a:r>
                        <a:rPr lang="en-US" sz="1200" dirty="0"/>
                        <a:t> performs comparably with </a:t>
                      </a:r>
                      <a:r>
                        <a:rPr lang="en-US" sz="1200" dirty="0" err="1"/>
                        <a:t>MelodyRNN</a:t>
                      </a:r>
                      <a:r>
                        <a:rPr lang="en-US" sz="1200" dirty="0"/>
                        <a:t> models in being realistic and pleasant to listen to, yet </a:t>
                      </a:r>
                      <a:r>
                        <a:rPr lang="en-US" sz="1200" dirty="0" err="1"/>
                        <a:t>MidiNet’s</a:t>
                      </a:r>
                      <a:r>
                        <a:rPr lang="en-US" sz="1200" dirty="0"/>
                        <a:t> melodies are reported to be much more interesting.</a:t>
                      </a:r>
                      <a:endParaRPr lang="en-US" sz="1200" dirty="0">
                        <a:latin typeface="SF UI Display" panose="00000500000000000000" pitchFamily="50" charset="0"/>
                      </a:endParaRPr>
                    </a:p>
                  </a:txBody>
                  <a:tcPr/>
                </a:tc>
                <a:tc>
                  <a:txBody>
                    <a:bodyPr/>
                    <a:lstStyle/>
                    <a:p>
                      <a:r>
                        <a:rPr lang="en-US" sz="1200" dirty="0"/>
                        <a:t>The dataset uses only midi files which can be less rich compared to music format such as .wav</a:t>
                      </a:r>
                      <a:endParaRPr lang="en-US" sz="1200" dirty="0">
                        <a:latin typeface="SF UI Display" panose="00000500000000000000" pitchFamily="50" charset="0"/>
                      </a:endParaRPr>
                    </a:p>
                  </a:txBody>
                  <a:tcPr/>
                </a:tc>
                <a:extLst>
                  <a:ext uri="{0D108BD9-81ED-4DB2-BD59-A6C34878D82A}">
                    <a16:rowId xmlns:a16="http://schemas.microsoft.com/office/drawing/2014/main" val="2641898067"/>
                  </a:ext>
                </a:extLst>
              </a:tr>
            </a:tbl>
          </a:graphicData>
        </a:graphic>
      </p:graphicFrame>
    </p:spTree>
    <p:extLst>
      <p:ext uri="{BB962C8B-B14F-4D97-AF65-F5344CB8AC3E}">
        <p14:creationId xmlns:p14="http://schemas.microsoft.com/office/powerpoint/2010/main" val="2138625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Suggestions </a:t>
            </a:r>
            <a:endParaRPr lang="en-US" dirty="0">
              <a:latin typeface="SF UI Display" panose="00000500000000000000" pitchFamily="50" charset="0"/>
            </a:endParaRPr>
          </a:p>
        </p:txBody>
      </p:sp>
    </p:spTree>
    <p:extLst>
      <p:ext uri="{BB962C8B-B14F-4D97-AF65-F5344CB8AC3E}">
        <p14:creationId xmlns:p14="http://schemas.microsoft.com/office/powerpoint/2010/main" val="16549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EA1A7-31E8-4B52-9C79-1B446B5AD137}"/>
              </a:ext>
            </a:extLst>
          </p:cNvPr>
          <p:cNvSpPr>
            <a:spLocks noGrp="1"/>
          </p:cNvSpPr>
          <p:nvPr>
            <p:ph type="title"/>
          </p:nvPr>
        </p:nvSpPr>
        <p:spPr>
          <a:xfrm>
            <a:off x="750367" y="2743485"/>
            <a:ext cx="10691265" cy="1371030"/>
          </a:xfrm>
        </p:spPr>
        <p:txBody>
          <a:bodyPr/>
          <a:lstStyle/>
          <a:p>
            <a:r>
              <a:rPr lang="en-US" b="1" dirty="0">
                <a:latin typeface="SF UI Display" panose="00000500000000000000" pitchFamily="50" charset="0"/>
              </a:rPr>
              <a:t>Thank you  </a:t>
            </a:r>
            <a:endParaRPr lang="en-US" dirty="0">
              <a:latin typeface="SF UI Display" panose="00000500000000000000" pitchFamily="50" charset="0"/>
            </a:endParaRPr>
          </a:p>
        </p:txBody>
      </p:sp>
    </p:spTree>
    <p:extLst>
      <p:ext uri="{BB962C8B-B14F-4D97-AF65-F5344CB8AC3E}">
        <p14:creationId xmlns:p14="http://schemas.microsoft.com/office/powerpoint/2010/main" val="3227644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07C1A-5F15-42A9-B07E-4FD62F8379A3}"/>
              </a:ext>
            </a:extLst>
          </p:cNvPr>
          <p:cNvSpPr>
            <a:spLocks noGrp="1"/>
          </p:cNvSpPr>
          <p:nvPr>
            <p:ph type="title"/>
          </p:nvPr>
        </p:nvSpPr>
        <p:spPr>
          <a:xfrm>
            <a:off x="838199" y="0"/>
            <a:ext cx="10515600" cy="1325563"/>
          </a:xfrm>
        </p:spPr>
        <p:txBody>
          <a:bodyPr/>
          <a:lstStyle/>
          <a:p>
            <a:r>
              <a:rPr lang="en-US" b="1" dirty="0"/>
              <a:t>IMPLEMENTATION FLOWCHART</a:t>
            </a:r>
            <a:endParaRPr lang="en-US" dirty="0"/>
          </a:p>
        </p:txBody>
      </p:sp>
      <p:pic>
        <p:nvPicPr>
          <p:cNvPr id="5" name="Picture 4">
            <a:extLst>
              <a:ext uri="{FF2B5EF4-FFF2-40B4-BE49-F238E27FC236}">
                <a16:creationId xmlns:a16="http://schemas.microsoft.com/office/drawing/2014/main" id="{2329E7A5-A1C4-4F09-A325-5EA4C66CC866}"/>
              </a:ext>
            </a:extLst>
          </p:cNvPr>
          <p:cNvPicPr>
            <a:picLocks noChangeAspect="1"/>
          </p:cNvPicPr>
          <p:nvPr/>
        </p:nvPicPr>
        <p:blipFill>
          <a:blip r:embed="rId2"/>
          <a:stretch>
            <a:fillRect/>
          </a:stretch>
        </p:blipFill>
        <p:spPr>
          <a:xfrm>
            <a:off x="1846801" y="1063378"/>
            <a:ext cx="8498397" cy="5640776"/>
          </a:xfrm>
          <a:prstGeom prst="rect">
            <a:avLst/>
          </a:prstGeom>
        </p:spPr>
      </p:pic>
    </p:spTree>
    <p:extLst>
      <p:ext uri="{BB962C8B-B14F-4D97-AF65-F5344CB8AC3E}">
        <p14:creationId xmlns:p14="http://schemas.microsoft.com/office/powerpoint/2010/main" val="152040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5F11-4ECD-4D14-B6F6-7968A90E37DB}"/>
              </a:ext>
            </a:extLst>
          </p:cNvPr>
          <p:cNvSpPr>
            <a:spLocks noGrp="1"/>
          </p:cNvSpPr>
          <p:nvPr>
            <p:ph type="title"/>
          </p:nvPr>
        </p:nvSpPr>
        <p:spPr>
          <a:xfrm>
            <a:off x="772357" y="448260"/>
            <a:ext cx="9527275" cy="1241944"/>
          </a:xfrm>
        </p:spPr>
        <p:txBody>
          <a:bodyPr/>
          <a:lstStyle/>
          <a:p>
            <a:r>
              <a:rPr lang="en-US" b="1" dirty="0">
                <a:latin typeface="SF UI Display" panose="00000500000000000000" pitchFamily="50" charset="0"/>
              </a:rPr>
              <a:t>Dataset and techniques </a:t>
            </a:r>
            <a:endParaRPr lang="en-US" dirty="0">
              <a:latin typeface="SF UI Display" panose="00000500000000000000" pitchFamily="50" charset="0"/>
            </a:endParaRPr>
          </a:p>
        </p:txBody>
      </p:sp>
      <p:graphicFrame>
        <p:nvGraphicFramePr>
          <p:cNvPr id="5" name="Table 4">
            <a:extLst>
              <a:ext uri="{FF2B5EF4-FFF2-40B4-BE49-F238E27FC236}">
                <a16:creationId xmlns:a16="http://schemas.microsoft.com/office/drawing/2014/main" id="{F92B2FD0-D2DB-4B08-8E50-9D38C955B5B8}"/>
              </a:ext>
            </a:extLst>
          </p:cNvPr>
          <p:cNvGraphicFramePr>
            <a:graphicFrameLocks noGrp="1"/>
          </p:cNvGraphicFramePr>
          <p:nvPr>
            <p:extLst>
              <p:ext uri="{D42A27DB-BD31-4B8C-83A1-F6EECF244321}">
                <p14:modId xmlns:p14="http://schemas.microsoft.com/office/powerpoint/2010/main" val="656509535"/>
              </p:ext>
            </p:extLst>
          </p:nvPr>
        </p:nvGraphicFramePr>
        <p:xfrm>
          <a:off x="772357" y="2071150"/>
          <a:ext cx="9905185" cy="3895019"/>
        </p:xfrm>
        <a:graphic>
          <a:graphicData uri="http://schemas.openxmlformats.org/drawingml/2006/table">
            <a:tbl>
              <a:tblPr firstRow="1" firstCol="1" bandRow="1">
                <a:tableStyleId>{7E9639D4-E3E2-4D34-9284-5A2195B3D0D7}</a:tableStyleId>
              </a:tblPr>
              <a:tblGrid>
                <a:gridCol w="3489812">
                  <a:extLst>
                    <a:ext uri="{9D8B030D-6E8A-4147-A177-3AD203B41FA5}">
                      <a16:colId xmlns:a16="http://schemas.microsoft.com/office/drawing/2014/main" val="3425708707"/>
                    </a:ext>
                  </a:extLst>
                </a:gridCol>
                <a:gridCol w="3399628">
                  <a:extLst>
                    <a:ext uri="{9D8B030D-6E8A-4147-A177-3AD203B41FA5}">
                      <a16:colId xmlns:a16="http://schemas.microsoft.com/office/drawing/2014/main" val="3089113285"/>
                    </a:ext>
                  </a:extLst>
                </a:gridCol>
                <a:gridCol w="3015745">
                  <a:extLst>
                    <a:ext uri="{9D8B030D-6E8A-4147-A177-3AD203B41FA5}">
                      <a16:colId xmlns:a16="http://schemas.microsoft.com/office/drawing/2014/main" val="4177798828"/>
                    </a:ext>
                  </a:extLst>
                </a:gridCol>
              </a:tblGrid>
              <a:tr h="452536">
                <a:tc>
                  <a:txBody>
                    <a:bodyPr/>
                    <a:lstStyle/>
                    <a:p>
                      <a:pPr algn="ctr">
                        <a:lnSpc>
                          <a:spcPct val="150000"/>
                        </a:lnSpc>
                        <a:spcAft>
                          <a:spcPts val="800"/>
                        </a:spcAft>
                      </a:pPr>
                      <a:r>
                        <a:rPr lang="en-US" sz="1400" dirty="0">
                          <a:effectLst/>
                        </a:rPr>
                        <a:t>Dataset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characteristics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800"/>
                        </a:spcAft>
                      </a:pPr>
                      <a:r>
                        <a:rPr lang="en-US" sz="1400" dirty="0">
                          <a:effectLst/>
                        </a:rPr>
                        <a:t>Models and Technique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389268"/>
                  </a:ext>
                </a:extLst>
              </a:tr>
              <a:tr h="408340">
                <a:tc>
                  <a:txBody>
                    <a:bodyPr/>
                    <a:lstStyle/>
                    <a:p>
                      <a:pPr>
                        <a:lnSpc>
                          <a:spcPct val="107000"/>
                        </a:lnSpc>
                        <a:spcAft>
                          <a:spcPts val="800"/>
                        </a:spcAft>
                      </a:pPr>
                      <a:r>
                        <a:rPr lang="en-US" sz="1200" dirty="0">
                          <a:effectLst/>
                        </a:rPr>
                        <a:t>Midi melody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60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374790"/>
                  </a:ext>
                </a:extLst>
              </a:tr>
              <a:tr h="334544">
                <a:tc>
                  <a:txBody>
                    <a:bodyPr/>
                    <a:lstStyle/>
                    <a:p>
                      <a:pPr>
                        <a:lnSpc>
                          <a:spcPct val="107000"/>
                        </a:lnSpc>
                        <a:spcAft>
                          <a:spcPts val="800"/>
                        </a:spcAft>
                      </a:pPr>
                      <a:r>
                        <a:rPr lang="en-US" sz="1200" dirty="0">
                          <a:effectLst/>
                        </a:rPr>
                        <a:t>Midi piano files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92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LSTM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8732382"/>
                  </a:ext>
                </a:extLst>
              </a:tr>
              <a:tr h="1413720">
                <a:tc>
                  <a:txBody>
                    <a:bodyPr/>
                    <a:lstStyle/>
                    <a:p>
                      <a:pPr>
                        <a:lnSpc>
                          <a:spcPct val="107000"/>
                        </a:lnSpc>
                        <a:spcAft>
                          <a:spcPts val="800"/>
                        </a:spcAft>
                      </a:pPr>
                      <a:r>
                        <a:rPr lang="en-US" sz="1200" dirty="0">
                          <a:effectLst/>
                        </a:rPr>
                        <a:t>Lakh </a:t>
                      </a:r>
                      <a:r>
                        <a:rPr lang="en-US" sz="1200" dirty="0" err="1">
                          <a:effectLst/>
                        </a:rPr>
                        <a:t>pianoroll</a:t>
                      </a:r>
                      <a:r>
                        <a:rPr lang="en-US" sz="1200" dirty="0">
                          <a:effectLst/>
                        </a:rPr>
                        <a:t> dataset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 174,154 multitrack piano rolls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a:t>
                      </a:r>
                      <a:r>
                        <a:rPr lang="en-US" sz="1200" dirty="0" err="1">
                          <a:effectLst/>
                        </a:rPr>
                        <a:t>JamBot</a:t>
                      </a:r>
                      <a:r>
                        <a:rPr lang="en-US" sz="1200" dirty="0">
                          <a:effectLst/>
                        </a:rPr>
                        <a:t> (LSTM)</a:t>
                      </a:r>
                      <a:endParaRPr lang="en-IN" sz="1200" dirty="0">
                        <a:effectLst/>
                      </a:endParaRPr>
                    </a:p>
                    <a:p>
                      <a:pPr>
                        <a:lnSpc>
                          <a:spcPct val="107000"/>
                        </a:lnSpc>
                        <a:spcAft>
                          <a:spcPts val="800"/>
                        </a:spcAft>
                      </a:pPr>
                      <a:r>
                        <a:rPr lang="en-US" sz="1200" dirty="0">
                          <a:effectLst/>
                        </a:rPr>
                        <a:t>2)Convolutional Generative Adversarial Networks with Binary Neurons for Polyphonic Music Generation (GAN)</a:t>
                      </a:r>
                      <a:endParaRPr lang="en-IN" sz="1200" dirty="0">
                        <a:effectLst/>
                      </a:endParaRPr>
                    </a:p>
                    <a:p>
                      <a:pPr>
                        <a:lnSpc>
                          <a:spcPct val="107000"/>
                        </a:lnSpc>
                        <a:spcAft>
                          <a:spcPts val="800"/>
                        </a:spcAft>
                      </a:pPr>
                      <a:r>
                        <a:rPr lang="en-US" sz="1200" dirty="0">
                          <a:effectLst/>
                        </a:rPr>
                        <a:t>3)</a:t>
                      </a:r>
                      <a:r>
                        <a:rPr lang="en-US" sz="1200" dirty="0" err="1">
                          <a:effectLst/>
                        </a:rPr>
                        <a:t>MuseGAN</a:t>
                      </a:r>
                      <a:r>
                        <a:rPr lang="en-US" sz="1200" dirty="0">
                          <a:effectLst/>
                        </a:rPr>
                        <a:t> (GAN)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110421"/>
                  </a:ext>
                </a:extLst>
              </a:tr>
              <a:tr h="786523">
                <a:tc>
                  <a:txBody>
                    <a:bodyPr/>
                    <a:lstStyle/>
                    <a:p>
                      <a:pPr fontAlgn="base">
                        <a:lnSpc>
                          <a:spcPct val="107000"/>
                        </a:lnSpc>
                        <a:spcAft>
                          <a:spcPts val="600"/>
                        </a:spcAft>
                      </a:pPr>
                      <a:r>
                        <a:rPr lang="en-US" sz="1200" kern="1800" spc="20" dirty="0">
                          <a:effectLst/>
                        </a:rPr>
                        <a:t>Lo-Fi Hip Hop MIDIs</a:t>
                      </a:r>
                      <a:endParaRPr lang="en-IN" sz="1200" dirty="0">
                        <a:effectLst/>
                      </a:endParaRPr>
                    </a:p>
                    <a:p>
                      <a:pPr indent="457200">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lnSpc>
                          <a:spcPts val="3300"/>
                        </a:lnSpc>
                        <a:spcAft>
                          <a:spcPts val="1200"/>
                        </a:spcAft>
                      </a:pPr>
                      <a:r>
                        <a:rPr lang="en-US" sz="1200" dirty="0">
                          <a:effectLst/>
                        </a:rPr>
                        <a:t>1) Lo-Fi Hip Hop Generation(LSTM)</a:t>
                      </a:r>
                      <a:endParaRPr lang="en-IN" sz="1200" dirty="0">
                        <a:effectLst/>
                      </a:endParaRPr>
                    </a:p>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287136"/>
                  </a:ext>
                </a:extLst>
              </a:tr>
              <a:tr h="499356">
                <a:tc>
                  <a:txBody>
                    <a:bodyPr/>
                    <a:lstStyle/>
                    <a:p>
                      <a:pPr fontAlgn="base">
                        <a:spcAft>
                          <a:spcPts val="600"/>
                        </a:spcAft>
                      </a:pPr>
                      <a:r>
                        <a:rPr lang="en-US" sz="1200" spc="20" dirty="0">
                          <a:effectLst/>
                        </a:rPr>
                        <a:t>Multi-modal MIREX Emotion Dataset</a:t>
                      </a:r>
                      <a:endParaRPr lang="en-IN" sz="12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rPr>
                        <a:t>193 midi files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800"/>
                        </a:spcAft>
                      </a:pPr>
                      <a:r>
                        <a:rPr lang="en-US" sz="1200" dirty="0">
                          <a:effectLst/>
                          <a:highlight>
                            <a:srgbClr val="FFFF00"/>
                          </a:highlight>
                        </a:rPr>
                        <a:t>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1359" marR="6135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607252"/>
                  </a:ext>
                </a:extLst>
              </a:tr>
            </a:tbl>
          </a:graphicData>
        </a:graphic>
      </p:graphicFrame>
    </p:spTree>
    <p:extLst>
      <p:ext uri="{BB962C8B-B14F-4D97-AF65-F5344CB8AC3E}">
        <p14:creationId xmlns:p14="http://schemas.microsoft.com/office/powerpoint/2010/main" val="1998119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ED00-07F8-488F-9CF8-9CBE39CA4602}"/>
              </a:ext>
            </a:extLst>
          </p:cNvPr>
          <p:cNvSpPr>
            <a:spLocks noGrp="1"/>
          </p:cNvSpPr>
          <p:nvPr>
            <p:ph type="title"/>
          </p:nvPr>
        </p:nvSpPr>
        <p:spPr/>
        <p:txBody>
          <a:bodyPr/>
          <a:lstStyle/>
          <a:p>
            <a:r>
              <a:rPr lang="en-US" b="1" dirty="0"/>
              <a:t>GITHUB COMMITS</a:t>
            </a:r>
          </a:p>
        </p:txBody>
      </p:sp>
      <p:pic>
        <p:nvPicPr>
          <p:cNvPr id="5" name="Content Placeholder 4">
            <a:extLst>
              <a:ext uri="{FF2B5EF4-FFF2-40B4-BE49-F238E27FC236}">
                <a16:creationId xmlns:a16="http://schemas.microsoft.com/office/drawing/2014/main" id="{B09E96F9-2D5A-45E2-A5CB-E5C53EAC6909}"/>
              </a:ext>
            </a:extLst>
          </p:cNvPr>
          <p:cNvPicPr>
            <a:picLocks noGrp="1" noChangeAspect="1"/>
          </p:cNvPicPr>
          <p:nvPr>
            <p:ph idx="1"/>
          </p:nvPr>
        </p:nvPicPr>
        <p:blipFill>
          <a:blip r:embed="rId2"/>
          <a:stretch>
            <a:fillRect/>
          </a:stretch>
        </p:blipFill>
        <p:spPr>
          <a:xfrm>
            <a:off x="914257" y="1746173"/>
            <a:ext cx="4151735" cy="4351338"/>
          </a:xfrm>
        </p:spPr>
      </p:pic>
      <p:pic>
        <p:nvPicPr>
          <p:cNvPr id="7" name="Picture 6">
            <a:extLst>
              <a:ext uri="{FF2B5EF4-FFF2-40B4-BE49-F238E27FC236}">
                <a16:creationId xmlns:a16="http://schemas.microsoft.com/office/drawing/2014/main" id="{F2B05531-934D-407C-9A91-3794942E79BB}"/>
              </a:ext>
            </a:extLst>
          </p:cNvPr>
          <p:cNvPicPr>
            <a:picLocks noChangeAspect="1"/>
          </p:cNvPicPr>
          <p:nvPr/>
        </p:nvPicPr>
        <p:blipFill>
          <a:blip r:embed="rId3"/>
          <a:stretch>
            <a:fillRect/>
          </a:stretch>
        </p:blipFill>
        <p:spPr>
          <a:xfrm>
            <a:off x="5065992" y="1746174"/>
            <a:ext cx="6047509" cy="4351337"/>
          </a:xfrm>
          <a:prstGeom prst="rect">
            <a:avLst/>
          </a:prstGeom>
        </p:spPr>
      </p:pic>
    </p:spTree>
    <p:extLst>
      <p:ext uri="{BB962C8B-B14F-4D97-AF65-F5344CB8AC3E}">
        <p14:creationId xmlns:p14="http://schemas.microsoft.com/office/powerpoint/2010/main" val="426886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758F80D-FBAD-467E-A11B-441B373CD65C}"/>
              </a:ext>
            </a:extLst>
          </p:cNvPr>
          <p:cNvPicPr>
            <a:picLocks noChangeAspect="1"/>
          </p:cNvPicPr>
          <p:nvPr/>
        </p:nvPicPr>
        <p:blipFill>
          <a:blip r:embed="rId2"/>
          <a:stretch>
            <a:fillRect/>
          </a:stretch>
        </p:blipFill>
        <p:spPr>
          <a:xfrm>
            <a:off x="2018731" y="999786"/>
            <a:ext cx="8154538" cy="4858428"/>
          </a:xfrm>
          <a:prstGeom prst="rect">
            <a:avLst/>
          </a:prstGeom>
        </p:spPr>
      </p:pic>
    </p:spTree>
    <p:extLst>
      <p:ext uri="{BB962C8B-B14F-4D97-AF65-F5344CB8AC3E}">
        <p14:creationId xmlns:p14="http://schemas.microsoft.com/office/powerpoint/2010/main" val="3751772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604A-0B6C-4F63-A010-095EE108F2F5}"/>
              </a:ext>
            </a:extLst>
          </p:cNvPr>
          <p:cNvSpPr>
            <a:spLocks noGrp="1"/>
          </p:cNvSpPr>
          <p:nvPr>
            <p:ph type="title"/>
          </p:nvPr>
        </p:nvSpPr>
        <p:spPr>
          <a:xfrm>
            <a:off x="838200" y="681037"/>
            <a:ext cx="10515600" cy="1325563"/>
          </a:xfrm>
        </p:spPr>
        <p:txBody>
          <a:bodyPr>
            <a:normAutofit fontScale="90000"/>
          </a:bodyPr>
          <a:lstStyle/>
          <a:p>
            <a:r>
              <a:rPr lang="en-US" dirty="0"/>
              <a:t>TECHNIQUES AND SELECTED   MODELS</a:t>
            </a:r>
          </a:p>
        </p:txBody>
      </p:sp>
      <p:sp>
        <p:nvSpPr>
          <p:cNvPr id="3" name="Content Placeholder 2">
            <a:extLst>
              <a:ext uri="{FF2B5EF4-FFF2-40B4-BE49-F238E27FC236}">
                <a16:creationId xmlns:a16="http://schemas.microsoft.com/office/drawing/2014/main" id="{33A6D711-E1D6-4105-87FF-C29AAC83BBE9}"/>
              </a:ext>
            </a:extLst>
          </p:cNvPr>
          <p:cNvSpPr>
            <a:spLocks noGrp="1"/>
          </p:cNvSpPr>
          <p:nvPr>
            <p:ph idx="1"/>
          </p:nvPr>
        </p:nvSpPr>
        <p:spPr>
          <a:xfrm>
            <a:off x="979100" y="2006600"/>
            <a:ext cx="10233800" cy="4351338"/>
          </a:xfrm>
        </p:spPr>
        <p:txBody>
          <a:bodyPr/>
          <a:lstStyle/>
          <a:p>
            <a:endParaRPr lang="en-US" dirty="0"/>
          </a:p>
          <a:p>
            <a:r>
              <a:rPr lang="en-US" dirty="0"/>
              <a:t>Neural Network in combination with LSTM </a:t>
            </a:r>
          </a:p>
          <a:p>
            <a:endParaRPr lang="en-US" dirty="0"/>
          </a:p>
          <a:p>
            <a:r>
              <a:rPr lang="en-US" dirty="0"/>
              <a:t>Techniques - </a:t>
            </a:r>
          </a:p>
          <a:p>
            <a:pPr marL="914400" lvl="1" indent="-457200">
              <a:buFont typeface="+mj-lt"/>
              <a:buAutoNum type="arabicPeriod"/>
            </a:pPr>
            <a:r>
              <a:rPr lang="en-US" dirty="0" err="1"/>
              <a:t>Keras</a:t>
            </a:r>
            <a:r>
              <a:rPr lang="en-US" dirty="0"/>
              <a:t> – NN &amp; LSTM </a:t>
            </a:r>
          </a:p>
          <a:p>
            <a:pPr marL="914400" lvl="1" indent="-457200">
              <a:buFont typeface="+mj-lt"/>
              <a:buAutoNum type="arabicPeriod"/>
            </a:pPr>
            <a:r>
              <a:rPr lang="en-US" dirty="0"/>
              <a:t>Music21 – toolkit used to analyze and transforming music files</a:t>
            </a:r>
          </a:p>
          <a:p>
            <a:pPr marL="914400" lvl="1" indent="-457200">
              <a:buFont typeface="+mj-lt"/>
              <a:buAutoNum type="arabicPeriod"/>
            </a:pPr>
            <a:r>
              <a:rPr lang="en-US" dirty="0"/>
              <a:t>Pandas – Data analysis toolkit </a:t>
            </a:r>
          </a:p>
          <a:p>
            <a:pPr marL="914400" lvl="1" indent="-457200">
              <a:buFont typeface="+mj-lt"/>
              <a:buAutoNum type="arabicPeriod"/>
            </a:pPr>
            <a:r>
              <a:rPr lang="en-US" dirty="0"/>
              <a:t>Pickle – serializing and de serializing a python object structure so it can be saved on to a disk. </a:t>
            </a:r>
          </a:p>
        </p:txBody>
      </p:sp>
    </p:spTree>
    <p:extLst>
      <p:ext uri="{BB962C8B-B14F-4D97-AF65-F5344CB8AC3E}">
        <p14:creationId xmlns:p14="http://schemas.microsoft.com/office/powerpoint/2010/main" val="803891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31FC-68E4-4CAF-897F-2F4CBDBDE5B8}"/>
              </a:ext>
            </a:extLst>
          </p:cNvPr>
          <p:cNvSpPr>
            <a:spLocks noGrp="1"/>
          </p:cNvSpPr>
          <p:nvPr>
            <p:ph type="title"/>
          </p:nvPr>
        </p:nvSpPr>
        <p:spPr/>
        <p:txBody>
          <a:bodyPr/>
          <a:lstStyle/>
          <a:p>
            <a:r>
              <a:rPr lang="en-US" dirty="0"/>
              <a:t>PRE-PROCESSING CODE </a:t>
            </a:r>
          </a:p>
        </p:txBody>
      </p:sp>
      <p:pic>
        <p:nvPicPr>
          <p:cNvPr id="5" name="Content Placeholder 4">
            <a:extLst>
              <a:ext uri="{FF2B5EF4-FFF2-40B4-BE49-F238E27FC236}">
                <a16:creationId xmlns:a16="http://schemas.microsoft.com/office/drawing/2014/main" id="{4FF17A3C-B902-4263-BB43-9248C72B50D9}"/>
              </a:ext>
            </a:extLst>
          </p:cNvPr>
          <p:cNvPicPr>
            <a:picLocks noGrp="1" noChangeAspect="1"/>
          </p:cNvPicPr>
          <p:nvPr>
            <p:ph idx="1"/>
          </p:nvPr>
        </p:nvPicPr>
        <p:blipFill>
          <a:blip r:embed="rId2"/>
          <a:stretch>
            <a:fillRect/>
          </a:stretch>
        </p:blipFill>
        <p:spPr>
          <a:xfrm>
            <a:off x="838200" y="1807870"/>
            <a:ext cx="8111232" cy="4351338"/>
          </a:xfrm>
        </p:spPr>
      </p:pic>
    </p:spTree>
    <p:extLst>
      <p:ext uri="{BB962C8B-B14F-4D97-AF65-F5344CB8AC3E}">
        <p14:creationId xmlns:p14="http://schemas.microsoft.com/office/powerpoint/2010/main" val="418555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E6C5-04FC-4895-9CE2-967E3ED1A679}"/>
              </a:ext>
            </a:extLst>
          </p:cNvPr>
          <p:cNvSpPr>
            <a:spLocks noGrp="1"/>
          </p:cNvSpPr>
          <p:nvPr>
            <p:ph type="title"/>
          </p:nvPr>
        </p:nvSpPr>
        <p:spPr/>
        <p:txBody>
          <a:bodyPr/>
          <a:lstStyle/>
          <a:p>
            <a:r>
              <a:rPr lang="en-US" dirty="0"/>
              <a:t>PRE-PROCESSED DATA</a:t>
            </a:r>
          </a:p>
        </p:txBody>
      </p:sp>
      <p:pic>
        <p:nvPicPr>
          <p:cNvPr id="4" name="Picture 3" descr="A picture containing text&#10;&#10;Description automatically generated">
            <a:extLst>
              <a:ext uri="{FF2B5EF4-FFF2-40B4-BE49-F238E27FC236}">
                <a16:creationId xmlns:a16="http://schemas.microsoft.com/office/drawing/2014/main" id="{8EF4680C-1C6A-4135-B8AD-37AAFF8F3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11644"/>
            <a:ext cx="6324283" cy="3988849"/>
          </a:xfrm>
          <a:prstGeom prst="rect">
            <a:avLst/>
          </a:prstGeom>
        </p:spPr>
      </p:pic>
    </p:spTree>
    <p:extLst>
      <p:ext uri="{BB962C8B-B14F-4D97-AF65-F5344CB8AC3E}">
        <p14:creationId xmlns:p14="http://schemas.microsoft.com/office/powerpoint/2010/main" val="193552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588E7-2728-4010-A3AE-89413A321AC7}"/>
              </a:ext>
            </a:extLst>
          </p:cNvPr>
          <p:cNvSpPr>
            <a:spLocks noGrp="1"/>
          </p:cNvSpPr>
          <p:nvPr>
            <p:ph type="title"/>
          </p:nvPr>
        </p:nvSpPr>
        <p:spPr/>
        <p:txBody>
          <a:bodyPr/>
          <a:lstStyle/>
          <a:p>
            <a:r>
              <a:rPr lang="en-US" b="1"/>
              <a:t>REFERENCES </a:t>
            </a:r>
            <a:endParaRPr lang="en-US" b="1" dirty="0"/>
          </a:p>
        </p:txBody>
      </p:sp>
      <p:sp>
        <p:nvSpPr>
          <p:cNvPr id="3" name="Text Placeholder 2">
            <a:extLst>
              <a:ext uri="{FF2B5EF4-FFF2-40B4-BE49-F238E27FC236}">
                <a16:creationId xmlns:a16="http://schemas.microsoft.com/office/drawing/2014/main" id="{1323DD35-92CC-4A4B-AA4C-5C7DBA2E4294}"/>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6006465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Custom 2">
      <a:majorFont>
        <a:latin typeface="SF UI Display"/>
        <a:ea typeface=""/>
        <a:cs typeface=""/>
      </a:majorFont>
      <a:minorFont>
        <a:latin typeface="SF UI Display"/>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67</TotalTime>
  <Words>867</Words>
  <Application>Microsoft Office PowerPoint</Application>
  <PresentationFormat>Widescreen</PresentationFormat>
  <Paragraphs>119</Paragraphs>
  <Slides>14</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SF UI Display</vt:lpstr>
      <vt:lpstr>Depth</vt:lpstr>
      <vt:lpstr>REVIEW 2 Music generation using machine learning  </vt:lpstr>
      <vt:lpstr>IMPLEMENTATION FLOWCHART</vt:lpstr>
      <vt:lpstr>Dataset and techniques </vt:lpstr>
      <vt:lpstr>GITHUB COMMITS</vt:lpstr>
      <vt:lpstr>PowerPoint Presentation</vt:lpstr>
      <vt:lpstr>TECHNIQUES AND SELECTED   MODELS</vt:lpstr>
      <vt:lpstr>PRE-PROCESSING CODE </vt:lpstr>
      <vt:lpstr>PRE-PROCESSED DATA</vt:lpstr>
      <vt:lpstr>REFERENCES </vt:lpstr>
      <vt:lpstr>PowerPoint Presentation</vt:lpstr>
      <vt:lpstr>PowerPoint Presentation</vt:lpstr>
      <vt:lpstr>PowerPoint Presentation</vt:lpstr>
      <vt:lpstr>Suggestions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2 Music generation using LTSM   </dc:title>
  <dc:creator>Jyothin   Movva .</dc:creator>
  <cp:lastModifiedBy>Jyothin   Movva .</cp:lastModifiedBy>
  <cp:revision>36</cp:revision>
  <dcterms:created xsi:type="dcterms:W3CDTF">2022-03-02T04:51:23Z</dcterms:created>
  <dcterms:modified xsi:type="dcterms:W3CDTF">2022-03-04T04:57:41Z</dcterms:modified>
</cp:coreProperties>
</file>