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1" r:id="rId1"/>
  </p:sldMasterIdLst>
  <p:sldIdLst>
    <p:sldId id="256" r:id="rId2"/>
    <p:sldId id="265" r:id="rId3"/>
    <p:sldId id="262" r:id="rId4"/>
    <p:sldId id="263" r:id="rId5"/>
    <p:sldId id="264" r:id="rId6"/>
    <p:sldId id="456" r:id="rId7"/>
    <p:sldId id="450" r:id="rId8"/>
    <p:sldId id="258" r:id="rId9"/>
    <p:sldId id="267" r:id="rId10"/>
    <p:sldId id="259" r:id="rId11"/>
    <p:sldId id="455" r:id="rId12"/>
    <p:sldId id="260" r:id="rId13"/>
    <p:sldId id="453" r:id="rId14"/>
    <p:sldId id="45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smtClean="0"/>
              <a:t>3/3/2022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21175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smtClean="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2751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smtClean="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9839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smtClean="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85536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smtClean="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9780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smtClean="0"/>
              <a:t>3/3/2022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4325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smtClean="0"/>
              <a:t>3/3/2022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9419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6698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57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0236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smtClean="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8181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4506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3/3/2022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6094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3/3/2022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726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3/3/2022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3905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5706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8345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smtClean="0"/>
              <a:t>3/3/2022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09827109"/>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63916-8AB7-4159-BDD6-D09AA71CA9ED}"/>
              </a:ext>
            </a:extLst>
          </p:cNvPr>
          <p:cNvSpPr>
            <a:spLocks noGrp="1"/>
          </p:cNvSpPr>
          <p:nvPr>
            <p:ph type="ctrTitle"/>
          </p:nvPr>
        </p:nvSpPr>
        <p:spPr>
          <a:xfrm>
            <a:off x="816005" y="735406"/>
            <a:ext cx="8440290" cy="1641490"/>
          </a:xfrm>
        </p:spPr>
        <p:txBody>
          <a:bodyPr>
            <a:normAutofit fontScale="90000"/>
          </a:bodyPr>
          <a:lstStyle/>
          <a:p>
            <a:pPr algn="l"/>
            <a:r>
              <a:rPr lang="en-US" dirty="0">
                <a:ea typeface="Cascadia Mono SemiBold" panose="020B0609020000020004" pitchFamily="49" charset="0"/>
                <a:cs typeface="Cascadia Mono SemiBold" panose="020B0609020000020004" pitchFamily="49" charset="0"/>
              </a:rPr>
              <a:t>REVIEW 2</a:t>
            </a:r>
            <a:br>
              <a:rPr lang="en-US" dirty="0">
                <a:ea typeface="Cascadia Mono SemiBold" panose="020B0609020000020004" pitchFamily="49" charset="0"/>
                <a:cs typeface="Cascadia Mono SemiBold" panose="020B0609020000020004" pitchFamily="49" charset="0"/>
              </a:rPr>
            </a:br>
            <a:r>
              <a:rPr lang="en-US" sz="4400" dirty="0">
                <a:latin typeface="SF UI Display" panose="00000500000000000000" pitchFamily="50" charset="0"/>
                <a:ea typeface="Cascadia Mono SemiBold" panose="020B0609020000020004" pitchFamily="49" charset="0"/>
                <a:cs typeface="Cascadia Mono SemiBold" panose="020B0609020000020004" pitchFamily="49" charset="0"/>
              </a:rPr>
              <a:t>M</a:t>
            </a:r>
            <a:r>
              <a:rPr lang="en-US" sz="4400" dirty="0">
                <a:latin typeface="SF UI Display" panose="00000500000000000000" pitchFamily="50" charset="0"/>
              </a:rPr>
              <a:t>usic generation using LTSM </a:t>
            </a:r>
            <a:br>
              <a:rPr lang="en-US" dirty="0">
                <a:latin typeface="SF UI Display" panose="00000500000000000000" pitchFamily="50" charset="0"/>
              </a:rPr>
            </a:br>
            <a:r>
              <a:rPr lang="en-US" dirty="0">
                <a:ea typeface="Cascadia Mono SemiBold" panose="020B0609020000020004" pitchFamily="49" charset="0"/>
                <a:cs typeface="Cascadia Mono SemiBold" panose="020B0609020000020004" pitchFamily="49" charset="0"/>
              </a:rPr>
              <a:t> </a:t>
            </a:r>
          </a:p>
        </p:txBody>
      </p:sp>
      <p:sp>
        <p:nvSpPr>
          <p:cNvPr id="3" name="Subtitle 2">
            <a:extLst>
              <a:ext uri="{FF2B5EF4-FFF2-40B4-BE49-F238E27FC236}">
                <a16:creationId xmlns:a16="http://schemas.microsoft.com/office/drawing/2014/main" id="{143F37A5-0BDB-4022-BAAD-F40E03BAE7EF}"/>
              </a:ext>
            </a:extLst>
          </p:cNvPr>
          <p:cNvSpPr>
            <a:spLocks noGrp="1"/>
          </p:cNvSpPr>
          <p:nvPr>
            <p:ph type="subTitle" idx="1"/>
          </p:nvPr>
        </p:nvSpPr>
        <p:spPr>
          <a:xfrm>
            <a:off x="2209799" y="6020325"/>
            <a:ext cx="9144000" cy="754025"/>
          </a:xfrm>
        </p:spPr>
        <p:txBody>
          <a:bodyPr>
            <a:noAutofit/>
          </a:bodyPr>
          <a:lstStyle/>
          <a:p>
            <a:pPr>
              <a:lnSpc>
                <a:spcPct val="130000"/>
              </a:lnSpc>
              <a:spcBef>
                <a:spcPts val="1000"/>
              </a:spcBef>
            </a:pPr>
            <a:r>
              <a:rPr lang="en-US" sz="1600" kern="1200" dirty="0">
                <a:solidFill>
                  <a:schemeClr val="tx1"/>
                </a:solidFill>
                <a:latin typeface="+mn-lt"/>
                <a:ea typeface="+mn-ea"/>
                <a:cs typeface="+mn-cs"/>
              </a:rPr>
              <a:t>Guide: </a:t>
            </a:r>
          </a:p>
          <a:p>
            <a:pPr>
              <a:lnSpc>
                <a:spcPct val="130000"/>
              </a:lnSpc>
              <a:spcBef>
                <a:spcPts val="1000"/>
              </a:spcBef>
            </a:pPr>
            <a:r>
              <a:rPr lang="en-US" sz="1600" kern="1200" dirty="0">
                <a:solidFill>
                  <a:schemeClr val="tx1"/>
                </a:solidFill>
                <a:latin typeface="+mn-lt"/>
                <a:ea typeface="+mn-ea"/>
                <a:cs typeface="+mn-cs"/>
              </a:rPr>
              <a:t>Dr. Arpita Gupta</a:t>
            </a:r>
          </a:p>
          <a:p>
            <a:pPr>
              <a:lnSpc>
                <a:spcPct val="130000"/>
              </a:lnSpc>
              <a:spcBef>
                <a:spcPts val="1000"/>
              </a:spcBef>
            </a:pPr>
            <a:r>
              <a:rPr lang="en-US" sz="1600" kern="1200" dirty="0">
                <a:solidFill>
                  <a:schemeClr val="tx1"/>
                </a:solidFill>
                <a:latin typeface="+mn-lt"/>
                <a:ea typeface="+mn-ea"/>
                <a:cs typeface="+mn-cs"/>
              </a:rPr>
              <a:t> </a:t>
            </a:r>
          </a:p>
          <a:p>
            <a:pPr>
              <a:lnSpc>
                <a:spcPct val="130000"/>
              </a:lnSpc>
              <a:spcBef>
                <a:spcPts val="1000"/>
              </a:spcBef>
            </a:pPr>
            <a:r>
              <a:rPr lang="en-US" sz="1600" kern="1200" dirty="0">
                <a:solidFill>
                  <a:schemeClr val="tx1"/>
                </a:solidFill>
                <a:latin typeface="+mn-lt"/>
                <a:ea typeface="+mn-ea"/>
                <a:cs typeface="+mn-cs"/>
              </a:rPr>
              <a:t>Presenters </a:t>
            </a:r>
          </a:p>
          <a:p>
            <a:pPr>
              <a:lnSpc>
                <a:spcPct val="130000"/>
              </a:lnSpc>
              <a:spcBef>
                <a:spcPts val="1000"/>
              </a:spcBef>
            </a:pPr>
            <a:r>
              <a:rPr lang="en-US" sz="1600" kern="1200" dirty="0">
                <a:solidFill>
                  <a:schemeClr val="tx1"/>
                </a:solidFill>
                <a:latin typeface="+mn-lt"/>
                <a:ea typeface="+mn-ea"/>
                <a:cs typeface="+mn-cs"/>
              </a:rPr>
              <a:t>2010030071 -  Jyothin Movva</a:t>
            </a:r>
          </a:p>
          <a:p>
            <a:pPr>
              <a:lnSpc>
                <a:spcPct val="130000"/>
              </a:lnSpc>
              <a:spcBef>
                <a:spcPts val="1000"/>
              </a:spcBef>
            </a:pPr>
            <a:r>
              <a:rPr lang="en-US" sz="1600" kern="1200" dirty="0">
                <a:solidFill>
                  <a:schemeClr val="tx1"/>
                </a:solidFill>
                <a:latin typeface="+mn-lt"/>
                <a:ea typeface="+mn-ea"/>
                <a:cs typeface="+mn-cs"/>
              </a:rPr>
              <a:t>2010030151 -  </a:t>
            </a:r>
            <a:r>
              <a:rPr lang="en-US" sz="1600" dirty="0">
                <a:solidFill>
                  <a:schemeClr val="tx1"/>
                </a:solidFill>
              </a:rPr>
              <a:t>K S</a:t>
            </a:r>
            <a:r>
              <a:rPr lang="en-US" sz="1600" kern="1200" dirty="0">
                <a:solidFill>
                  <a:schemeClr val="tx1"/>
                </a:solidFill>
                <a:latin typeface="+mn-lt"/>
                <a:ea typeface="+mn-ea"/>
                <a:cs typeface="+mn-cs"/>
              </a:rPr>
              <a:t> </a:t>
            </a:r>
            <a:r>
              <a:rPr lang="en-US" sz="1600" kern="1200" dirty="0" err="1">
                <a:solidFill>
                  <a:schemeClr val="tx1"/>
                </a:solidFill>
                <a:latin typeface="+mn-lt"/>
                <a:ea typeface="+mn-ea"/>
                <a:cs typeface="+mn-cs"/>
              </a:rPr>
              <a:t>Satyavarsan</a:t>
            </a:r>
            <a:r>
              <a:rPr lang="en-US" sz="1600" kern="1200" dirty="0">
                <a:solidFill>
                  <a:schemeClr val="tx1"/>
                </a:solidFill>
                <a:latin typeface="+mn-lt"/>
                <a:ea typeface="+mn-ea"/>
                <a:cs typeface="+mn-cs"/>
              </a:rPr>
              <a:t> </a:t>
            </a:r>
          </a:p>
          <a:p>
            <a:pPr>
              <a:lnSpc>
                <a:spcPct val="130000"/>
              </a:lnSpc>
              <a:spcBef>
                <a:spcPts val="1000"/>
              </a:spcBef>
            </a:pPr>
            <a:r>
              <a:rPr lang="en-US" sz="1600" kern="1200" dirty="0">
                <a:solidFill>
                  <a:schemeClr val="tx1"/>
                </a:solidFill>
                <a:latin typeface="+mn-lt"/>
                <a:ea typeface="+mn-ea"/>
                <a:cs typeface="+mn-cs"/>
              </a:rPr>
              <a:t>2010030040 -  Devaraj Acharya  </a:t>
            </a:r>
          </a:p>
          <a:p>
            <a:endParaRPr lang="en-US" sz="1600" dirty="0">
              <a:solidFill>
                <a:schemeClr val="tx1"/>
              </a:solidFill>
            </a:endParaRPr>
          </a:p>
        </p:txBody>
      </p:sp>
    </p:spTree>
    <p:extLst>
      <p:ext uri="{BB962C8B-B14F-4D97-AF65-F5344CB8AC3E}">
        <p14:creationId xmlns:p14="http://schemas.microsoft.com/office/powerpoint/2010/main" val="1719197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231FC-68E4-4CAF-897F-2F4CBDBDE5B8}"/>
              </a:ext>
            </a:extLst>
          </p:cNvPr>
          <p:cNvSpPr>
            <a:spLocks noGrp="1"/>
          </p:cNvSpPr>
          <p:nvPr>
            <p:ph type="title"/>
          </p:nvPr>
        </p:nvSpPr>
        <p:spPr/>
        <p:txBody>
          <a:bodyPr/>
          <a:lstStyle/>
          <a:p>
            <a:r>
              <a:rPr lang="en-US" dirty="0"/>
              <a:t>PRE-PROCESSING CODE </a:t>
            </a:r>
          </a:p>
        </p:txBody>
      </p:sp>
      <p:pic>
        <p:nvPicPr>
          <p:cNvPr id="5" name="Content Placeholder 4">
            <a:extLst>
              <a:ext uri="{FF2B5EF4-FFF2-40B4-BE49-F238E27FC236}">
                <a16:creationId xmlns:a16="http://schemas.microsoft.com/office/drawing/2014/main" id="{4FF17A3C-B902-4263-BB43-9248C72B50D9}"/>
              </a:ext>
            </a:extLst>
          </p:cNvPr>
          <p:cNvPicPr>
            <a:picLocks noGrp="1" noChangeAspect="1"/>
          </p:cNvPicPr>
          <p:nvPr>
            <p:ph idx="1"/>
          </p:nvPr>
        </p:nvPicPr>
        <p:blipFill>
          <a:blip r:embed="rId2"/>
          <a:stretch>
            <a:fillRect/>
          </a:stretch>
        </p:blipFill>
        <p:spPr>
          <a:xfrm>
            <a:off x="838200" y="1807870"/>
            <a:ext cx="8111232" cy="4351338"/>
          </a:xfrm>
        </p:spPr>
      </p:pic>
    </p:spTree>
    <p:extLst>
      <p:ext uri="{BB962C8B-B14F-4D97-AF65-F5344CB8AC3E}">
        <p14:creationId xmlns:p14="http://schemas.microsoft.com/office/powerpoint/2010/main" val="4185559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1E6C5-04FC-4895-9CE2-967E3ED1A67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B2C8AAB-A9CE-403D-A8EB-076230E1BE79}"/>
              </a:ext>
            </a:extLst>
          </p:cNvPr>
          <p:cNvPicPr>
            <a:picLocks noGrp="1" noChangeAspect="1"/>
          </p:cNvPicPr>
          <p:nvPr>
            <p:ph idx="1"/>
          </p:nvPr>
        </p:nvPicPr>
        <p:blipFill>
          <a:blip r:embed="rId2"/>
          <a:stretch>
            <a:fillRect/>
          </a:stretch>
        </p:blipFill>
        <p:spPr>
          <a:xfrm>
            <a:off x="838200" y="1767828"/>
            <a:ext cx="8111232" cy="4351338"/>
          </a:xfrm>
        </p:spPr>
      </p:pic>
    </p:spTree>
    <p:extLst>
      <p:ext uri="{BB962C8B-B14F-4D97-AF65-F5344CB8AC3E}">
        <p14:creationId xmlns:p14="http://schemas.microsoft.com/office/powerpoint/2010/main" val="1935526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A604A-0B6C-4F63-A010-095EE108F2F5}"/>
              </a:ext>
            </a:extLst>
          </p:cNvPr>
          <p:cNvSpPr>
            <a:spLocks noGrp="1"/>
          </p:cNvSpPr>
          <p:nvPr>
            <p:ph type="title"/>
          </p:nvPr>
        </p:nvSpPr>
        <p:spPr/>
        <p:txBody>
          <a:bodyPr>
            <a:normAutofit fontScale="90000"/>
          </a:bodyPr>
          <a:lstStyle/>
          <a:p>
            <a:r>
              <a:rPr lang="en-US" dirty="0"/>
              <a:t>TECHNIQUES AND SELECTED MODELS</a:t>
            </a:r>
          </a:p>
        </p:txBody>
      </p:sp>
      <p:sp>
        <p:nvSpPr>
          <p:cNvPr id="3" name="Content Placeholder 2">
            <a:extLst>
              <a:ext uri="{FF2B5EF4-FFF2-40B4-BE49-F238E27FC236}">
                <a16:creationId xmlns:a16="http://schemas.microsoft.com/office/drawing/2014/main" id="{33A6D711-E1D6-4105-87FF-C29AAC83BBE9}"/>
              </a:ext>
            </a:extLst>
          </p:cNvPr>
          <p:cNvSpPr>
            <a:spLocks noGrp="1"/>
          </p:cNvSpPr>
          <p:nvPr>
            <p:ph idx="1"/>
          </p:nvPr>
        </p:nvSpPr>
        <p:spPr/>
        <p:txBody>
          <a:bodyPr/>
          <a:lstStyle/>
          <a:p>
            <a:endParaRPr lang="en-US" dirty="0"/>
          </a:p>
          <a:p>
            <a:endParaRPr lang="en-US" dirty="0"/>
          </a:p>
          <a:p>
            <a:endParaRPr lang="en-US" dirty="0"/>
          </a:p>
          <a:p>
            <a:r>
              <a:rPr lang="en-US" dirty="0"/>
              <a:t>LSTM – Long short </a:t>
            </a:r>
            <a:r>
              <a:rPr lang="en-US"/>
              <a:t>term memory. </a:t>
            </a:r>
            <a:endParaRPr lang="en-US" dirty="0"/>
          </a:p>
        </p:txBody>
      </p:sp>
    </p:spTree>
    <p:extLst>
      <p:ext uri="{BB962C8B-B14F-4D97-AF65-F5344CB8AC3E}">
        <p14:creationId xmlns:p14="http://schemas.microsoft.com/office/powerpoint/2010/main" val="803891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A1A7-31E8-4B52-9C79-1B446B5AD137}"/>
              </a:ext>
            </a:extLst>
          </p:cNvPr>
          <p:cNvSpPr>
            <a:spLocks noGrp="1"/>
          </p:cNvSpPr>
          <p:nvPr>
            <p:ph type="title"/>
          </p:nvPr>
        </p:nvSpPr>
        <p:spPr>
          <a:xfrm>
            <a:off x="750367" y="2743485"/>
            <a:ext cx="10691265" cy="1371030"/>
          </a:xfrm>
        </p:spPr>
        <p:txBody>
          <a:bodyPr/>
          <a:lstStyle/>
          <a:p>
            <a:r>
              <a:rPr lang="en-US" b="1" dirty="0">
                <a:latin typeface="SF UI Display" panose="00000500000000000000" pitchFamily="50" charset="0"/>
              </a:rPr>
              <a:t>Suggestions </a:t>
            </a:r>
            <a:endParaRPr lang="en-US" dirty="0">
              <a:latin typeface="SF UI Display" panose="00000500000000000000" pitchFamily="50" charset="0"/>
            </a:endParaRPr>
          </a:p>
        </p:txBody>
      </p:sp>
    </p:spTree>
    <p:extLst>
      <p:ext uri="{BB962C8B-B14F-4D97-AF65-F5344CB8AC3E}">
        <p14:creationId xmlns:p14="http://schemas.microsoft.com/office/powerpoint/2010/main" val="165492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A1A7-31E8-4B52-9C79-1B446B5AD137}"/>
              </a:ext>
            </a:extLst>
          </p:cNvPr>
          <p:cNvSpPr>
            <a:spLocks noGrp="1"/>
          </p:cNvSpPr>
          <p:nvPr>
            <p:ph type="title"/>
          </p:nvPr>
        </p:nvSpPr>
        <p:spPr>
          <a:xfrm>
            <a:off x="750367" y="2743485"/>
            <a:ext cx="10691265" cy="1371030"/>
          </a:xfrm>
        </p:spPr>
        <p:txBody>
          <a:bodyPr/>
          <a:lstStyle/>
          <a:p>
            <a:r>
              <a:rPr lang="en-US" b="1" dirty="0">
                <a:latin typeface="SF UI Display" panose="00000500000000000000" pitchFamily="50" charset="0"/>
              </a:rPr>
              <a:t>Thank you  </a:t>
            </a:r>
            <a:endParaRPr lang="en-US" dirty="0">
              <a:latin typeface="SF UI Display" panose="00000500000000000000" pitchFamily="50" charset="0"/>
            </a:endParaRPr>
          </a:p>
        </p:txBody>
      </p:sp>
    </p:spTree>
    <p:extLst>
      <p:ext uri="{BB962C8B-B14F-4D97-AF65-F5344CB8AC3E}">
        <p14:creationId xmlns:p14="http://schemas.microsoft.com/office/powerpoint/2010/main" val="3227644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588E7-2728-4010-A3AE-89413A321AC7}"/>
              </a:ext>
            </a:extLst>
          </p:cNvPr>
          <p:cNvSpPr>
            <a:spLocks noGrp="1"/>
          </p:cNvSpPr>
          <p:nvPr>
            <p:ph type="title"/>
          </p:nvPr>
        </p:nvSpPr>
        <p:spPr/>
        <p:txBody>
          <a:bodyPr/>
          <a:lstStyle/>
          <a:p>
            <a:r>
              <a:rPr lang="en-US" b="1" dirty="0"/>
              <a:t>LITERATURE REVIEW </a:t>
            </a:r>
          </a:p>
        </p:txBody>
      </p:sp>
      <p:sp>
        <p:nvSpPr>
          <p:cNvPr id="3" name="Text Placeholder 2">
            <a:extLst>
              <a:ext uri="{FF2B5EF4-FFF2-40B4-BE49-F238E27FC236}">
                <a16:creationId xmlns:a16="http://schemas.microsoft.com/office/drawing/2014/main" id="{1323DD35-92CC-4A4B-AA4C-5C7DBA2E4294}"/>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60064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12">
            <a:extLst>
              <a:ext uri="{FF2B5EF4-FFF2-40B4-BE49-F238E27FC236}">
                <a16:creationId xmlns:a16="http://schemas.microsoft.com/office/drawing/2014/main" id="{B2EB4BA0-5675-4A77-B623-11A328C9BD80}"/>
              </a:ext>
            </a:extLst>
          </p:cNvPr>
          <p:cNvGraphicFramePr>
            <a:graphicFrameLocks noGrp="1"/>
          </p:cNvGraphicFramePr>
          <p:nvPr>
            <p:extLst>
              <p:ext uri="{D42A27DB-BD31-4B8C-83A1-F6EECF244321}">
                <p14:modId xmlns:p14="http://schemas.microsoft.com/office/powerpoint/2010/main" val="923136751"/>
              </p:ext>
            </p:extLst>
          </p:nvPr>
        </p:nvGraphicFramePr>
        <p:xfrm>
          <a:off x="242887" y="411812"/>
          <a:ext cx="11706225" cy="6034376"/>
        </p:xfrm>
        <a:graphic>
          <a:graphicData uri="http://schemas.openxmlformats.org/drawingml/2006/table">
            <a:tbl>
              <a:tblPr firstRow="1">
                <a:tableStyleId>{5940675A-B579-460E-94D1-54222C63F5DA}</a:tableStyleId>
              </a:tblPr>
              <a:tblGrid>
                <a:gridCol w="811941">
                  <a:extLst>
                    <a:ext uri="{9D8B030D-6E8A-4147-A177-3AD203B41FA5}">
                      <a16:colId xmlns:a16="http://schemas.microsoft.com/office/drawing/2014/main" val="119226722"/>
                    </a:ext>
                  </a:extLst>
                </a:gridCol>
                <a:gridCol w="1588192">
                  <a:extLst>
                    <a:ext uri="{9D8B030D-6E8A-4147-A177-3AD203B41FA5}">
                      <a16:colId xmlns:a16="http://schemas.microsoft.com/office/drawing/2014/main" val="2451327001"/>
                    </a:ext>
                  </a:extLst>
                </a:gridCol>
                <a:gridCol w="2200443">
                  <a:extLst>
                    <a:ext uri="{9D8B030D-6E8A-4147-A177-3AD203B41FA5}">
                      <a16:colId xmlns:a16="http://schemas.microsoft.com/office/drawing/2014/main" val="3315874509"/>
                    </a:ext>
                  </a:extLst>
                </a:gridCol>
                <a:gridCol w="1743075">
                  <a:extLst>
                    <a:ext uri="{9D8B030D-6E8A-4147-A177-3AD203B41FA5}">
                      <a16:colId xmlns:a16="http://schemas.microsoft.com/office/drawing/2014/main" val="65639697"/>
                    </a:ext>
                  </a:extLst>
                </a:gridCol>
                <a:gridCol w="2017938">
                  <a:extLst>
                    <a:ext uri="{9D8B030D-6E8A-4147-A177-3AD203B41FA5}">
                      <a16:colId xmlns:a16="http://schemas.microsoft.com/office/drawing/2014/main" val="3923068563"/>
                    </a:ext>
                  </a:extLst>
                </a:gridCol>
                <a:gridCol w="1672318">
                  <a:extLst>
                    <a:ext uri="{9D8B030D-6E8A-4147-A177-3AD203B41FA5}">
                      <a16:colId xmlns:a16="http://schemas.microsoft.com/office/drawing/2014/main" val="638143826"/>
                    </a:ext>
                  </a:extLst>
                </a:gridCol>
                <a:gridCol w="1672318">
                  <a:extLst>
                    <a:ext uri="{9D8B030D-6E8A-4147-A177-3AD203B41FA5}">
                      <a16:colId xmlns:a16="http://schemas.microsoft.com/office/drawing/2014/main" val="2451910130"/>
                    </a:ext>
                  </a:extLst>
                </a:gridCol>
              </a:tblGrid>
              <a:tr h="6903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S.NO</a:t>
                      </a:r>
                      <a:endParaRPr lang="en-US" sz="1200" dirty="0">
                        <a:solidFill>
                          <a:schemeClr val="tx1"/>
                        </a:solidFill>
                        <a:latin typeface="SF UI Display" panose="00000500000000000000" pitchFamily="50" charset="0"/>
                      </a:endParaRPr>
                    </a:p>
                  </a:txBody>
                  <a:tcPr/>
                </a:tc>
                <a:tc>
                  <a:txBody>
                    <a:bodyPr/>
                    <a:lstStyle/>
                    <a:p>
                      <a:r>
                        <a:rPr lang="en-US" sz="1200" dirty="0">
                          <a:solidFill>
                            <a:schemeClr val="tx1"/>
                          </a:solidFill>
                        </a:rPr>
                        <a:t>Authors</a:t>
                      </a:r>
                      <a:endParaRPr lang="en-US" sz="1200" dirty="0">
                        <a:solidFill>
                          <a:schemeClr val="tx1"/>
                        </a:solidFill>
                        <a:latin typeface="SF UI Display" panose="00000500000000000000" pitchFamily="50" charset="0"/>
                      </a:endParaRPr>
                    </a:p>
                  </a:txBody>
                  <a:tcPr/>
                </a:tc>
                <a:tc>
                  <a:txBody>
                    <a:bodyPr/>
                    <a:lstStyle/>
                    <a:p>
                      <a:r>
                        <a:rPr lang="en-US" sz="1200" dirty="0">
                          <a:solidFill>
                            <a:schemeClr val="tx1"/>
                          </a:solidFill>
                        </a:rPr>
                        <a:t>Title</a:t>
                      </a:r>
                      <a:endParaRPr lang="en-US" sz="1200" dirty="0">
                        <a:solidFill>
                          <a:schemeClr val="tx1"/>
                        </a:solidFill>
                        <a:latin typeface="SF UI Display" panose="00000500000000000000" pitchFamily="50" charset="0"/>
                      </a:endParaRPr>
                    </a:p>
                  </a:txBody>
                  <a:tcPr/>
                </a:tc>
                <a:tc>
                  <a:txBody>
                    <a:bodyPr/>
                    <a:lstStyle/>
                    <a:p>
                      <a:r>
                        <a:rPr lang="en-US" sz="1200" dirty="0">
                          <a:solidFill>
                            <a:schemeClr val="tx1"/>
                          </a:solidFill>
                        </a:rPr>
                        <a:t>Publishing</a:t>
                      </a:r>
                      <a:endParaRPr lang="en-US" sz="1200" dirty="0">
                        <a:solidFill>
                          <a:schemeClr val="tx1"/>
                        </a:solidFill>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Techniques &amp; dataset</a:t>
                      </a:r>
                    </a:p>
                    <a:p>
                      <a:endParaRPr lang="en-US" sz="1200" dirty="0">
                        <a:latin typeface="SF UI Display" panose="00000500000000000000" pitchFamily="50" charset="0"/>
                      </a:endParaRPr>
                    </a:p>
                  </a:txBody>
                  <a:tcPr/>
                </a:tc>
                <a:tc>
                  <a:txBody>
                    <a:bodyPr/>
                    <a:lstStyle/>
                    <a:p>
                      <a:r>
                        <a:rPr lang="en-US" sz="1200" dirty="0">
                          <a:solidFill>
                            <a:schemeClr val="tx1"/>
                          </a:solidFill>
                        </a:rPr>
                        <a:t>Pros</a:t>
                      </a:r>
                      <a:endParaRPr lang="en-US" sz="1200" dirty="0">
                        <a:solidFill>
                          <a:schemeClr val="tx1"/>
                        </a:solidFill>
                        <a:latin typeface="SF UI Display" panose="00000500000000000000" pitchFamily="50" charset="0"/>
                      </a:endParaRPr>
                    </a:p>
                  </a:txBody>
                  <a:tcPr/>
                </a:tc>
                <a:tc>
                  <a:txBody>
                    <a:bodyPr/>
                    <a:lstStyle/>
                    <a:p>
                      <a:r>
                        <a:rPr lang="en-US" sz="1200" dirty="0">
                          <a:solidFill>
                            <a:schemeClr val="tx1"/>
                          </a:solidFill>
                        </a:rPr>
                        <a:t>Cons</a:t>
                      </a:r>
                      <a:r>
                        <a:rPr lang="en-US" sz="1200" dirty="0"/>
                        <a:t> </a:t>
                      </a:r>
                      <a:endParaRPr lang="en-US" sz="1200" dirty="0">
                        <a:latin typeface="SF UI Display" panose="00000500000000000000" pitchFamily="50" charset="0"/>
                      </a:endParaRPr>
                    </a:p>
                  </a:txBody>
                  <a:tcPr/>
                </a:tc>
                <a:extLst>
                  <a:ext uri="{0D108BD9-81ED-4DB2-BD59-A6C34878D82A}">
                    <a16:rowId xmlns:a16="http://schemas.microsoft.com/office/drawing/2014/main" val="129944916"/>
                  </a:ext>
                </a:extLst>
              </a:tr>
              <a:tr h="3034359">
                <a:tc>
                  <a:txBody>
                    <a:bodyPr/>
                    <a:lstStyle/>
                    <a:p>
                      <a:r>
                        <a:rPr lang="en-US" sz="1200" dirty="0"/>
                        <a:t>1</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Hao-Wen Dong, Wen-Yi Hsiao, Li-Chia </a:t>
                      </a:r>
                      <a:r>
                        <a:rPr lang="en-US" sz="1200" dirty="0" err="1"/>
                        <a:t>Yang,Yi-Hsuan</a:t>
                      </a:r>
                      <a:r>
                        <a:rPr lang="en-US" sz="1200" dirty="0"/>
                        <a:t> Yang</a:t>
                      </a:r>
                    </a:p>
                    <a:p>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MuseGAN</a:t>
                      </a:r>
                      <a:r>
                        <a:rPr lang="en-US" sz="1200" dirty="0"/>
                        <a:t>: Multi-track Sequential Generative Adversarial Networks for Symbolic Music Generation and Accompaniment</a:t>
                      </a:r>
                    </a:p>
                    <a:p>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Research Center for Information Technology Innovation, Academia </a:t>
                      </a:r>
                      <a:r>
                        <a:rPr lang="en-US" sz="1200" dirty="0" err="1"/>
                        <a:t>Sinica</a:t>
                      </a:r>
                      <a:r>
                        <a:rPr lang="en-US" sz="1200" dirty="0"/>
                        <a:t>, Taipei, Taiwan &amp; Department of Computer Science, National Tsing Hua University, Hsinchu, Taiwan</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considering bars as the basic compositional unit for the fact that harmonic changes (e.g., chord changes) usually occur at the boundaries of bars and that human beings often use bars as the building blocks when composing songs. The dataset is derived from Lakh MIDI dataset</a:t>
                      </a:r>
                      <a:endParaRPr lang="en-US" sz="1200" dirty="0">
                        <a:latin typeface="SF UI Display" panose="00000500000000000000" pitchFamily="50" charset="0"/>
                      </a:endParaRPr>
                    </a:p>
                  </a:txBody>
                  <a:tcPr/>
                </a:tc>
                <a:tc>
                  <a:txBody>
                    <a:bodyPr/>
                    <a:lstStyle/>
                    <a:p>
                      <a:r>
                        <a:rPr lang="en-US" sz="1200" dirty="0"/>
                        <a:t>An easy logical solution to generate the music. Using the chords changes to train the model is an effective way to train the model to generate new music</a:t>
                      </a:r>
                      <a:endParaRPr lang="en-US" sz="1200" dirty="0">
                        <a:latin typeface="SF UI Display" panose="00000500000000000000" pitchFamily="50" charset="0"/>
                      </a:endParaRPr>
                    </a:p>
                  </a:txBody>
                  <a:tcPr/>
                </a:tc>
                <a:tc>
                  <a:txBody>
                    <a:bodyPr/>
                    <a:lstStyle/>
                    <a:p>
                      <a:r>
                        <a:rPr lang="en-US" sz="1200" dirty="0"/>
                        <a:t>The dataset uses only midi files which can be less rich compared to music format such as .wav </a:t>
                      </a:r>
                      <a:endParaRPr lang="en-US" sz="1200" dirty="0">
                        <a:latin typeface="SF UI Display" panose="00000500000000000000" pitchFamily="50" charset="0"/>
                      </a:endParaRPr>
                    </a:p>
                  </a:txBody>
                  <a:tcPr/>
                </a:tc>
                <a:extLst>
                  <a:ext uri="{0D108BD9-81ED-4DB2-BD59-A6C34878D82A}">
                    <a16:rowId xmlns:a16="http://schemas.microsoft.com/office/drawing/2014/main" val="81083541"/>
                  </a:ext>
                </a:extLst>
              </a:tr>
              <a:tr h="2309699">
                <a:tc>
                  <a:txBody>
                    <a:bodyPr/>
                    <a:lstStyle/>
                    <a:p>
                      <a:r>
                        <a:rPr lang="en-US" sz="1200" dirty="0"/>
                        <a:t>2</a:t>
                      </a:r>
                      <a:endParaRPr lang="en-US" sz="1200" dirty="0">
                        <a:latin typeface="SF UI Display" panose="00000500000000000000" pitchFamily="50" charset="0"/>
                      </a:endParaRPr>
                    </a:p>
                  </a:txBody>
                  <a:tcPr/>
                </a:tc>
                <a:tc>
                  <a:txBody>
                    <a:bodyPr/>
                    <a:lstStyle/>
                    <a:p>
                      <a:r>
                        <a:rPr lang="en-US" sz="1200" dirty="0" err="1"/>
                        <a:t>Sageev</a:t>
                      </a:r>
                      <a:r>
                        <a:rPr lang="en-US" sz="1200" dirty="0"/>
                        <a:t> </a:t>
                      </a:r>
                      <a:r>
                        <a:rPr lang="en-US" sz="1200" dirty="0" err="1"/>
                        <a:t>Oore</a:t>
                      </a:r>
                      <a:r>
                        <a:rPr lang="en-US" sz="1200" dirty="0"/>
                        <a:t> Ian Simon </a:t>
                      </a:r>
                    </a:p>
                    <a:p>
                      <a:r>
                        <a:rPr lang="en-US" sz="1200" dirty="0"/>
                        <a:t>Sander Dieleman </a:t>
                      </a:r>
                    </a:p>
                    <a:p>
                      <a:r>
                        <a:rPr lang="en-US" sz="1200" dirty="0"/>
                        <a:t>Douglas Eck </a:t>
                      </a:r>
                    </a:p>
                    <a:p>
                      <a:r>
                        <a:rPr lang="en-US" sz="1200" dirty="0"/>
                        <a:t>Karen </a:t>
                      </a:r>
                      <a:r>
                        <a:rPr lang="en-US" sz="1200" dirty="0" err="1"/>
                        <a:t>Simonyan</a:t>
                      </a:r>
                      <a:endParaRPr lang="en-US" sz="1200" dirty="0">
                        <a:latin typeface="SF UI Display" panose="00000500000000000000" pitchFamily="50" charset="0"/>
                      </a:endParaRPr>
                    </a:p>
                  </a:txBody>
                  <a:tcPr/>
                </a:tc>
                <a:tc>
                  <a:txBody>
                    <a:bodyPr/>
                    <a:lstStyle/>
                    <a:p>
                      <a:r>
                        <a:rPr lang="en-US" sz="1200" dirty="0"/>
                        <a:t>This Time with Feeling: Learning Expressive Musical Performance</a:t>
                      </a:r>
                      <a:endParaRPr lang="en-US" sz="1200" dirty="0">
                        <a:latin typeface="SF UI Display" panose="00000500000000000000" pitchFamily="50" charset="0"/>
                      </a:endParaRPr>
                    </a:p>
                  </a:txBody>
                  <a:tcPr/>
                </a:tc>
                <a:tc>
                  <a:txBody>
                    <a:bodyPr/>
                    <a:lstStyle/>
                    <a:p>
                      <a:r>
                        <a:rPr lang="en-US" sz="1200" dirty="0"/>
                        <a:t>Dalhousie University and Vector Institute; work done while author at Google Brain, DeepMind</a:t>
                      </a:r>
                      <a:endParaRPr lang="en-US" sz="1200" dirty="0">
                        <a:latin typeface="SF UI Display" panose="00000500000000000000" pitchFamily="50" charset="0"/>
                      </a:endParaRPr>
                    </a:p>
                  </a:txBody>
                  <a:tcPr/>
                </a:tc>
                <a:tc>
                  <a:txBody>
                    <a:bodyPr/>
                    <a:lstStyle/>
                    <a:p>
                      <a:r>
                        <a:rPr lang="en-US" sz="1200" dirty="0"/>
                        <a:t>The data set used is International Piano-e-Competition dataset. Modal used is LSTM – based RNN with three layers of 512 cells each. </a:t>
                      </a:r>
                      <a:endParaRPr lang="en-US" sz="1200" dirty="0">
                        <a:latin typeface="SF UI Display" panose="00000500000000000000" pitchFamily="50" charset="0"/>
                      </a:endParaRPr>
                    </a:p>
                  </a:txBody>
                  <a:tcPr/>
                </a:tc>
                <a:tc>
                  <a:txBody>
                    <a:bodyPr/>
                    <a:lstStyle/>
                    <a:p>
                      <a:r>
                        <a:rPr lang="en-US" sz="1200" dirty="0"/>
                        <a:t>Uses more musical convention to train the modal instead of chord changes. </a:t>
                      </a:r>
                      <a:endParaRPr lang="en-US" sz="1200" dirty="0">
                        <a:latin typeface="SF UI Display" panose="00000500000000000000" pitchFamily="50" charset="0"/>
                      </a:endParaRPr>
                    </a:p>
                  </a:txBody>
                  <a:tcPr/>
                </a:tc>
                <a:tc>
                  <a:txBody>
                    <a:bodyPr/>
                    <a:lstStyle/>
                    <a:p>
                      <a:r>
                        <a:rPr lang="en-US" sz="1200" dirty="0"/>
                        <a:t>With a tempo of 120 bmp each beat lasts for 500ms which corresponds to the change of 25ms. This will eventually add up to be a greater change. </a:t>
                      </a:r>
                      <a:endParaRPr lang="en-US" sz="1200" dirty="0">
                        <a:latin typeface="SF UI Display" panose="00000500000000000000" pitchFamily="50" charset="0"/>
                      </a:endParaRPr>
                    </a:p>
                  </a:txBody>
                  <a:tcPr/>
                </a:tc>
                <a:extLst>
                  <a:ext uri="{0D108BD9-81ED-4DB2-BD59-A6C34878D82A}">
                    <a16:rowId xmlns:a16="http://schemas.microsoft.com/office/drawing/2014/main" val="726364771"/>
                  </a:ext>
                </a:extLst>
              </a:tr>
            </a:tbl>
          </a:graphicData>
        </a:graphic>
      </p:graphicFrame>
    </p:spTree>
    <p:extLst>
      <p:ext uri="{BB962C8B-B14F-4D97-AF65-F5344CB8AC3E}">
        <p14:creationId xmlns:p14="http://schemas.microsoft.com/office/powerpoint/2010/main" val="1293074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12">
            <a:extLst>
              <a:ext uri="{FF2B5EF4-FFF2-40B4-BE49-F238E27FC236}">
                <a16:creationId xmlns:a16="http://schemas.microsoft.com/office/drawing/2014/main" id="{A3318A31-881D-4181-B8AC-D41AB4D11F98}"/>
              </a:ext>
            </a:extLst>
          </p:cNvPr>
          <p:cNvGraphicFramePr>
            <a:graphicFrameLocks noGrp="1"/>
          </p:cNvGraphicFramePr>
          <p:nvPr>
            <p:extLst>
              <p:ext uri="{D42A27DB-BD31-4B8C-83A1-F6EECF244321}">
                <p14:modId xmlns:p14="http://schemas.microsoft.com/office/powerpoint/2010/main" val="873975231"/>
              </p:ext>
            </p:extLst>
          </p:nvPr>
        </p:nvGraphicFramePr>
        <p:xfrm>
          <a:off x="285750" y="352425"/>
          <a:ext cx="11563350" cy="6210299"/>
        </p:xfrm>
        <a:graphic>
          <a:graphicData uri="http://schemas.openxmlformats.org/drawingml/2006/table">
            <a:tbl>
              <a:tblPr firstRow="1">
                <a:tableStyleId>{5940675A-B579-460E-94D1-54222C63F5DA}</a:tableStyleId>
              </a:tblPr>
              <a:tblGrid>
                <a:gridCol w="817359">
                  <a:extLst>
                    <a:ext uri="{9D8B030D-6E8A-4147-A177-3AD203B41FA5}">
                      <a16:colId xmlns:a16="http://schemas.microsoft.com/office/drawing/2014/main" val="119226722"/>
                    </a:ext>
                  </a:extLst>
                </a:gridCol>
                <a:gridCol w="1284612">
                  <a:extLst>
                    <a:ext uri="{9D8B030D-6E8A-4147-A177-3AD203B41FA5}">
                      <a16:colId xmlns:a16="http://schemas.microsoft.com/office/drawing/2014/main" val="2451327001"/>
                    </a:ext>
                  </a:extLst>
                </a:gridCol>
                <a:gridCol w="1764202">
                  <a:extLst>
                    <a:ext uri="{9D8B030D-6E8A-4147-A177-3AD203B41FA5}">
                      <a16:colId xmlns:a16="http://schemas.microsoft.com/office/drawing/2014/main" val="3315874509"/>
                    </a:ext>
                  </a:extLst>
                </a:gridCol>
                <a:gridCol w="1601484">
                  <a:extLst>
                    <a:ext uri="{9D8B030D-6E8A-4147-A177-3AD203B41FA5}">
                      <a16:colId xmlns:a16="http://schemas.microsoft.com/office/drawing/2014/main" val="65639697"/>
                    </a:ext>
                  </a:extLst>
                </a:gridCol>
                <a:gridCol w="2526407">
                  <a:extLst>
                    <a:ext uri="{9D8B030D-6E8A-4147-A177-3AD203B41FA5}">
                      <a16:colId xmlns:a16="http://schemas.microsoft.com/office/drawing/2014/main" val="3923068563"/>
                    </a:ext>
                  </a:extLst>
                </a:gridCol>
                <a:gridCol w="1917378">
                  <a:extLst>
                    <a:ext uri="{9D8B030D-6E8A-4147-A177-3AD203B41FA5}">
                      <a16:colId xmlns:a16="http://schemas.microsoft.com/office/drawing/2014/main" val="638143826"/>
                    </a:ext>
                  </a:extLst>
                </a:gridCol>
                <a:gridCol w="1651908">
                  <a:extLst>
                    <a:ext uri="{9D8B030D-6E8A-4147-A177-3AD203B41FA5}">
                      <a16:colId xmlns:a16="http://schemas.microsoft.com/office/drawing/2014/main" val="2451910130"/>
                    </a:ext>
                  </a:extLst>
                </a:gridCol>
              </a:tblGrid>
              <a:tr h="10122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S.NO</a:t>
                      </a:r>
                      <a:endParaRPr lang="en-US" sz="1200" dirty="0">
                        <a:latin typeface="SF UI Display" panose="00000500000000000000" pitchFamily="50" charset="0"/>
                      </a:endParaRPr>
                    </a:p>
                  </a:txBody>
                  <a:tcPr/>
                </a:tc>
                <a:tc>
                  <a:txBody>
                    <a:bodyPr/>
                    <a:lstStyle/>
                    <a:p>
                      <a:r>
                        <a:rPr lang="en-US" sz="1200" dirty="0"/>
                        <a:t> Authors</a:t>
                      </a:r>
                      <a:endParaRPr lang="en-US" sz="1200" dirty="0">
                        <a:latin typeface="SF UI Display" panose="00000500000000000000" pitchFamily="50" charset="0"/>
                      </a:endParaRPr>
                    </a:p>
                  </a:txBody>
                  <a:tcPr/>
                </a:tc>
                <a:tc>
                  <a:txBody>
                    <a:bodyPr/>
                    <a:lstStyle/>
                    <a:p>
                      <a:r>
                        <a:rPr lang="en-US" sz="1200" dirty="0"/>
                        <a:t>Title</a:t>
                      </a:r>
                      <a:endParaRPr lang="en-US" sz="1200" dirty="0">
                        <a:latin typeface="SF UI Display" panose="00000500000000000000" pitchFamily="50" charset="0"/>
                      </a:endParaRPr>
                    </a:p>
                  </a:txBody>
                  <a:tcPr/>
                </a:tc>
                <a:tc>
                  <a:txBody>
                    <a:bodyPr/>
                    <a:lstStyle/>
                    <a:p>
                      <a:r>
                        <a:rPr lang="en-US" sz="1200" dirty="0"/>
                        <a:t>Publishing</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Techniques &amp; dataset</a:t>
                      </a:r>
                    </a:p>
                    <a:p>
                      <a:endParaRPr lang="en-US" sz="1200" dirty="0">
                        <a:latin typeface="SF UI Display" panose="00000500000000000000" pitchFamily="50" charset="0"/>
                      </a:endParaRPr>
                    </a:p>
                  </a:txBody>
                  <a:tcPr/>
                </a:tc>
                <a:tc>
                  <a:txBody>
                    <a:bodyPr/>
                    <a:lstStyle/>
                    <a:p>
                      <a:r>
                        <a:rPr lang="en-US" sz="1200" dirty="0"/>
                        <a:t>Pros</a:t>
                      </a:r>
                      <a:endParaRPr lang="en-US" sz="1200" dirty="0">
                        <a:latin typeface="SF UI Display" panose="00000500000000000000" pitchFamily="50" charset="0"/>
                      </a:endParaRPr>
                    </a:p>
                  </a:txBody>
                  <a:tcPr/>
                </a:tc>
                <a:tc>
                  <a:txBody>
                    <a:bodyPr/>
                    <a:lstStyle/>
                    <a:p>
                      <a:r>
                        <a:rPr lang="en-US" sz="1200" dirty="0"/>
                        <a:t>Cons </a:t>
                      </a:r>
                      <a:endParaRPr lang="en-US" sz="1200" dirty="0">
                        <a:latin typeface="SF UI Display" panose="00000500000000000000" pitchFamily="50" charset="0"/>
                      </a:endParaRPr>
                    </a:p>
                  </a:txBody>
                  <a:tcPr/>
                </a:tc>
                <a:extLst>
                  <a:ext uri="{0D108BD9-81ED-4DB2-BD59-A6C34878D82A}">
                    <a16:rowId xmlns:a16="http://schemas.microsoft.com/office/drawing/2014/main" val="129944916"/>
                  </a:ext>
                </a:extLst>
              </a:tr>
              <a:tr h="2606189">
                <a:tc>
                  <a:txBody>
                    <a:bodyPr/>
                    <a:lstStyle/>
                    <a:p>
                      <a:r>
                        <a:rPr lang="en-US" sz="1200" dirty="0"/>
                        <a:t>3</a:t>
                      </a:r>
                      <a:endParaRPr lang="en-US" sz="1200" dirty="0">
                        <a:latin typeface="SF UI Display" panose="00000500000000000000" pitchFamily="50" charset="0"/>
                      </a:endParaRPr>
                    </a:p>
                  </a:txBody>
                  <a:tcPr/>
                </a:tc>
                <a:tc>
                  <a:txBody>
                    <a:bodyPr/>
                    <a:lstStyle/>
                    <a:p>
                      <a:r>
                        <a:rPr lang="en-US" sz="1200" b="0" u="none" strike="noStrike" kern="1200" dirty="0">
                          <a:solidFill>
                            <a:schemeClr val="tx1"/>
                          </a:solidFill>
                          <a:effectLst/>
                        </a:rPr>
                        <a:t>Nabil </a:t>
                      </a:r>
                      <a:r>
                        <a:rPr lang="en-US" sz="1200" b="0" u="none" strike="noStrike" kern="1200" dirty="0" err="1">
                          <a:solidFill>
                            <a:schemeClr val="tx1"/>
                          </a:solidFill>
                          <a:effectLst/>
                        </a:rPr>
                        <a:t>Hewahi</a:t>
                      </a:r>
                      <a:endParaRPr lang="en-US" sz="1200" b="0" u="none" strike="noStrike" kern="1200" dirty="0">
                        <a:solidFill>
                          <a:schemeClr val="tx1"/>
                        </a:solidFill>
                        <a:effectLst/>
                      </a:endParaRPr>
                    </a:p>
                    <a:p>
                      <a:r>
                        <a:rPr lang="en-US" sz="1200" b="0" kern="1200" dirty="0">
                          <a:solidFill>
                            <a:schemeClr val="tx1"/>
                          </a:solidFill>
                          <a:effectLst/>
                        </a:rPr>
                        <a:t>,</a:t>
                      </a:r>
                      <a:r>
                        <a:rPr lang="en-US" sz="1200" b="0" u="none" strike="noStrike" kern="1200" dirty="0">
                          <a:solidFill>
                            <a:schemeClr val="tx1"/>
                          </a:solidFill>
                          <a:effectLst/>
                        </a:rPr>
                        <a:t>Salman </a:t>
                      </a:r>
                      <a:r>
                        <a:rPr lang="en-US" sz="1200" b="0" u="none" strike="noStrike" kern="1200" dirty="0" err="1">
                          <a:solidFill>
                            <a:schemeClr val="tx1"/>
                          </a:solidFill>
                          <a:effectLst/>
                        </a:rPr>
                        <a:t>AlSaigal</a:t>
                      </a:r>
                      <a:endParaRPr lang="en-US" sz="1200" b="0" u="none" strike="noStrike" kern="1200" dirty="0">
                        <a:solidFill>
                          <a:schemeClr val="tx1"/>
                        </a:solidFill>
                        <a:effectLst/>
                      </a:endParaRPr>
                    </a:p>
                    <a:p>
                      <a:r>
                        <a:rPr lang="en-US" sz="1200" b="0" kern="1200" dirty="0">
                          <a:solidFill>
                            <a:schemeClr val="tx1"/>
                          </a:solidFill>
                          <a:effectLst/>
                        </a:rPr>
                        <a:t> &amp;</a:t>
                      </a:r>
                    </a:p>
                    <a:p>
                      <a:r>
                        <a:rPr lang="en-US" sz="1200" b="0" u="none" strike="noStrike" kern="1200" dirty="0" err="1">
                          <a:solidFill>
                            <a:schemeClr val="tx1"/>
                          </a:solidFill>
                          <a:effectLst/>
                        </a:rPr>
                        <a:t>Sulaiman</a:t>
                      </a:r>
                      <a:r>
                        <a:rPr lang="en-US" sz="1200" b="0" u="none" strike="noStrike" kern="1200" dirty="0">
                          <a:solidFill>
                            <a:schemeClr val="tx1"/>
                          </a:solidFill>
                          <a:effectLst/>
                        </a:rPr>
                        <a:t> AlJanahi</a:t>
                      </a:r>
                    </a:p>
                    <a:p>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u="none" kern="1200" dirty="0">
                          <a:solidFill>
                            <a:schemeClr val="tx1"/>
                          </a:solidFill>
                          <a:effectLst/>
                        </a:rPr>
                        <a:t>Generation of music pieces using machine learning: long short-term memory neural networks approach</a:t>
                      </a:r>
                      <a:endParaRPr lang="en-US" sz="1200" b="0" u="none" dirty="0"/>
                    </a:p>
                    <a:p>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rPr>
                        <a:t>Published by Informa UK Limited, trading as Taylor &amp; Francis Group on behalf of the University of Bahrain</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Based on </a:t>
                      </a:r>
                      <a:r>
                        <a:rPr lang="en-US" sz="1200" dirty="0" err="1"/>
                        <a:t>lSTM</a:t>
                      </a:r>
                      <a:r>
                        <a:rPr lang="en-US" sz="1200" dirty="0"/>
                        <a:t> neural networks approach. The </a:t>
                      </a:r>
                      <a:r>
                        <a:rPr lang="en-US" sz="1200" dirty="0" err="1"/>
                        <a:t>datset</a:t>
                      </a:r>
                      <a:r>
                        <a:rPr lang="en-US" sz="1200" dirty="0"/>
                        <a:t> is </a:t>
                      </a:r>
                      <a:r>
                        <a:rPr lang="en-US" sz="1200" b="0" kern="1200" dirty="0">
                          <a:solidFill>
                            <a:schemeClr val="tx1"/>
                          </a:solidFill>
                          <a:effectLst/>
                        </a:rPr>
                        <a:t>Bach’s ‘Well-Tempered Clavier Book II’. At fixed intervals </a:t>
                      </a:r>
                      <a:r>
                        <a:rPr lang="en-US" sz="1200" b="0" kern="1200" dirty="0" err="1">
                          <a:solidFill>
                            <a:schemeClr val="tx1"/>
                          </a:solidFill>
                          <a:effectLst/>
                        </a:rPr>
                        <a:t>durint</a:t>
                      </a:r>
                      <a:r>
                        <a:rPr lang="en-US" sz="1200" b="0" kern="1200" dirty="0">
                          <a:solidFill>
                            <a:schemeClr val="tx1"/>
                          </a:solidFill>
                          <a:effectLst/>
                        </a:rPr>
                        <a:t> the networking training, the network generates music and sabes it in MIDI format. For sample n the timesteps are in the range [n-w,n-1] and let the NN to predict the sample n+1</a:t>
                      </a:r>
                      <a:endParaRPr lang="en-US" sz="1200" b="0" i="0" kern="1200" dirty="0">
                        <a:solidFill>
                          <a:schemeClr val="tx1"/>
                        </a:solidFill>
                        <a:effectLst/>
                        <a:latin typeface="SF UI Display" panose="00000500000000000000" pitchFamily="50" charset="0"/>
                        <a:ea typeface="+mn-ea"/>
                        <a:cs typeface="+mn-cs"/>
                      </a:endParaRPr>
                    </a:p>
                  </a:txBody>
                  <a:tcPr/>
                </a:tc>
                <a:tc>
                  <a:txBody>
                    <a:bodyPr/>
                    <a:lstStyle/>
                    <a:p>
                      <a:r>
                        <a:rPr lang="en-US" sz="1200" dirty="0"/>
                        <a:t>Easy to implement as the tools used are easy to understand. Uses a neural network to generate the music from the given dataset</a:t>
                      </a:r>
                      <a:endParaRPr lang="en-US" sz="1200" dirty="0">
                        <a:latin typeface="SF UI Display" panose="00000500000000000000" pitchFamily="50" charset="0"/>
                      </a:endParaRPr>
                    </a:p>
                  </a:txBody>
                  <a:tcPr/>
                </a:tc>
                <a:tc>
                  <a:txBody>
                    <a:bodyPr/>
                    <a:lstStyle/>
                    <a:p>
                      <a:r>
                        <a:rPr lang="en-US" sz="1200" dirty="0"/>
                        <a:t>Having many LSTM layers makes the learning progress slower and less accurate than having one or two </a:t>
                      </a:r>
                      <a:r>
                        <a:rPr lang="en-US" sz="1200" dirty="0" err="1"/>
                        <a:t>lateys</a:t>
                      </a:r>
                      <a:r>
                        <a:rPr lang="en-US" sz="1200" dirty="0"/>
                        <a:t>. </a:t>
                      </a:r>
                      <a:endParaRPr lang="en-US" sz="1200" dirty="0">
                        <a:latin typeface="SF UI Display" panose="00000500000000000000" pitchFamily="50" charset="0"/>
                      </a:endParaRPr>
                    </a:p>
                  </a:txBody>
                  <a:tcPr/>
                </a:tc>
                <a:extLst>
                  <a:ext uri="{0D108BD9-81ED-4DB2-BD59-A6C34878D82A}">
                    <a16:rowId xmlns:a16="http://schemas.microsoft.com/office/drawing/2014/main" val="81083541"/>
                  </a:ext>
                </a:extLst>
              </a:tr>
              <a:tr h="2591866">
                <a:tc>
                  <a:txBody>
                    <a:bodyPr/>
                    <a:lstStyle/>
                    <a:p>
                      <a:r>
                        <a:rPr lang="en-US" sz="1200" dirty="0"/>
                        <a:t>4</a:t>
                      </a:r>
                      <a:endParaRPr lang="en-US" sz="1200" dirty="0">
                        <a:latin typeface="SF UI Display" panose="00000500000000000000" pitchFamily="50" charset="0"/>
                      </a:endParaRPr>
                    </a:p>
                  </a:txBody>
                  <a:tcPr/>
                </a:tc>
                <a:tc>
                  <a:txBody>
                    <a:bodyPr/>
                    <a:lstStyle/>
                    <a:p>
                      <a:r>
                        <a:rPr lang="en-IN" sz="1200" b="0" u="none" strike="noStrike" kern="1200" dirty="0">
                          <a:solidFill>
                            <a:schemeClr val="tx1"/>
                          </a:solidFill>
                          <a:effectLst/>
                        </a:rPr>
                        <a:t>Prafulla </a:t>
                      </a:r>
                      <a:r>
                        <a:rPr lang="en-IN" sz="1200" b="0" u="none" strike="noStrike" kern="1200" dirty="0" err="1">
                          <a:solidFill>
                            <a:schemeClr val="tx1"/>
                          </a:solidFill>
                          <a:effectLst/>
                        </a:rPr>
                        <a:t>Dhariwal</a:t>
                      </a:r>
                      <a:r>
                        <a:rPr lang="en-IN" sz="1200" b="0" u="none" kern="1200" dirty="0">
                          <a:solidFill>
                            <a:schemeClr val="tx1"/>
                          </a:solidFill>
                          <a:effectLst/>
                        </a:rPr>
                        <a:t>, </a:t>
                      </a:r>
                      <a:r>
                        <a:rPr lang="en-IN" sz="1200" b="0" u="none" strike="noStrike" kern="1200" dirty="0" err="1">
                          <a:solidFill>
                            <a:schemeClr val="tx1"/>
                          </a:solidFill>
                          <a:effectLst/>
                        </a:rPr>
                        <a:t>Heewoo</a:t>
                      </a:r>
                      <a:r>
                        <a:rPr lang="en-IN" sz="1200" b="0" u="none" strike="noStrike" kern="1200" dirty="0">
                          <a:solidFill>
                            <a:schemeClr val="tx1"/>
                          </a:solidFill>
                          <a:effectLst/>
                        </a:rPr>
                        <a:t> Jun</a:t>
                      </a:r>
                      <a:r>
                        <a:rPr lang="en-IN" sz="1200" b="0" u="none" kern="1200" dirty="0">
                          <a:solidFill>
                            <a:schemeClr val="tx1"/>
                          </a:solidFill>
                          <a:effectLst/>
                        </a:rPr>
                        <a:t>, </a:t>
                      </a:r>
                      <a:r>
                        <a:rPr lang="en-IN" sz="1200" b="0" u="none" strike="noStrike" kern="1200" dirty="0">
                          <a:solidFill>
                            <a:schemeClr val="tx1"/>
                          </a:solidFill>
                          <a:effectLst/>
                        </a:rPr>
                        <a:t>Christine Payne</a:t>
                      </a:r>
                      <a:r>
                        <a:rPr lang="en-IN" sz="1200" b="0" u="none" kern="1200" dirty="0">
                          <a:solidFill>
                            <a:schemeClr val="tx1"/>
                          </a:solidFill>
                          <a:effectLst/>
                        </a:rPr>
                        <a:t>, </a:t>
                      </a:r>
                      <a:r>
                        <a:rPr lang="en-IN" sz="1200" b="0" u="none" strike="noStrike" kern="1200" dirty="0">
                          <a:solidFill>
                            <a:schemeClr val="tx1"/>
                          </a:solidFill>
                          <a:effectLst/>
                        </a:rPr>
                        <a:t>Jong </a:t>
                      </a:r>
                      <a:r>
                        <a:rPr lang="en-IN" sz="1200" b="0" u="none" strike="noStrike" kern="1200" dirty="0" err="1">
                          <a:solidFill>
                            <a:schemeClr val="tx1"/>
                          </a:solidFill>
                          <a:effectLst/>
                        </a:rPr>
                        <a:t>Wook</a:t>
                      </a:r>
                      <a:r>
                        <a:rPr lang="en-IN" sz="1200" b="0" u="none" strike="noStrike" kern="1200" dirty="0">
                          <a:solidFill>
                            <a:schemeClr val="tx1"/>
                          </a:solidFill>
                          <a:effectLst/>
                        </a:rPr>
                        <a:t> Kim</a:t>
                      </a:r>
                      <a:r>
                        <a:rPr lang="en-IN" sz="1200" b="0" u="none" kern="1200" dirty="0">
                          <a:solidFill>
                            <a:schemeClr val="tx1"/>
                          </a:solidFill>
                          <a:effectLst/>
                        </a:rPr>
                        <a:t>, </a:t>
                      </a:r>
                      <a:r>
                        <a:rPr lang="en-IN" sz="1200" b="0" u="none" strike="noStrike" kern="1200" dirty="0">
                          <a:solidFill>
                            <a:schemeClr val="tx1"/>
                          </a:solidFill>
                          <a:effectLst/>
                        </a:rPr>
                        <a:t>Alec Radford</a:t>
                      </a:r>
                      <a:r>
                        <a:rPr lang="en-IN" sz="1200" b="0" u="none" kern="1200" dirty="0">
                          <a:solidFill>
                            <a:schemeClr val="tx1"/>
                          </a:solidFill>
                          <a:effectLst/>
                        </a:rPr>
                        <a:t>, </a:t>
                      </a:r>
                      <a:r>
                        <a:rPr lang="en-IN" sz="1200" b="0" u="none" strike="noStrike" kern="1200" dirty="0">
                          <a:solidFill>
                            <a:schemeClr val="tx1"/>
                          </a:solidFill>
                          <a:effectLst/>
                        </a:rPr>
                        <a:t>Ilya </a:t>
                      </a:r>
                      <a:r>
                        <a:rPr lang="en-IN" sz="1200" b="0" u="none" strike="noStrike" kern="1200" dirty="0" err="1">
                          <a:solidFill>
                            <a:schemeClr val="tx1"/>
                          </a:solidFill>
                          <a:effectLst/>
                        </a:rPr>
                        <a:t>Sutskever</a:t>
                      </a:r>
                      <a:endParaRPr lang="en-US" sz="1200" u="none"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rPr>
                        <a:t>Jukebox: A Generative Model for Music</a:t>
                      </a:r>
                    </a:p>
                    <a:p>
                      <a:endParaRPr lang="en-US" sz="1200" dirty="0">
                        <a:latin typeface="SF UI Display" panose="00000500000000000000" pitchFamily="50" charset="0"/>
                      </a:endParaRPr>
                    </a:p>
                  </a:txBody>
                  <a:tcPr/>
                </a:tc>
                <a:tc>
                  <a:txBody>
                    <a:bodyPr/>
                    <a:lstStyle/>
                    <a:p>
                      <a:r>
                        <a:rPr lang="en-US" sz="1200" dirty="0"/>
                        <a:t>Published by Cornell University</a:t>
                      </a:r>
                      <a:endParaRPr lang="en-US" sz="1200" dirty="0">
                        <a:latin typeface="SF UI Display" panose="00000500000000000000" pitchFamily="50" charset="0"/>
                      </a:endParaRPr>
                    </a:p>
                  </a:txBody>
                  <a:tcPr/>
                </a:tc>
                <a:tc>
                  <a:txBody>
                    <a:bodyPr/>
                    <a:lstStyle/>
                    <a:p>
                      <a:r>
                        <a:rPr lang="en-US" sz="1200" b="0" kern="1200" dirty="0">
                          <a:solidFill>
                            <a:schemeClr val="tx1"/>
                          </a:solidFill>
                          <a:effectLst/>
                        </a:rPr>
                        <a:t>Curate a new dataset of 1.2 million songs (600,000 of which are in English), paired with the corresponding lyrics and metadata from </a:t>
                      </a:r>
                      <a:r>
                        <a:rPr lang="en-US" sz="1200" b="0" u="none" kern="1200" dirty="0" err="1">
                          <a:solidFill>
                            <a:schemeClr val="tx1"/>
                          </a:solidFill>
                          <a:effectLst/>
                        </a:rPr>
                        <a:t>LyrickWiki</a:t>
                      </a:r>
                      <a:r>
                        <a:rPr lang="en-US" sz="1200" b="0" kern="1200" dirty="0">
                          <a:solidFill>
                            <a:schemeClr val="tx1"/>
                          </a:solidFill>
                          <a:effectLst/>
                        </a:rPr>
                        <a:t>. The metadata includes artist, album genre, and year of the songs, along with common moods or playlist keywords associated with each song. </a:t>
                      </a:r>
                      <a:endParaRPr lang="en-US" sz="1200" dirty="0">
                        <a:solidFill>
                          <a:schemeClr val="tx1"/>
                        </a:solidFill>
                        <a:latin typeface="SF UI Display" panose="00000500000000000000" pitchFamily="50" charset="0"/>
                      </a:endParaRPr>
                    </a:p>
                  </a:txBody>
                  <a:tcPr/>
                </a:tc>
                <a:tc>
                  <a:txBody>
                    <a:bodyPr/>
                    <a:lstStyle/>
                    <a:p>
                      <a:r>
                        <a:rPr lang="en-US" sz="1200" dirty="0"/>
                        <a:t>Music quality is comparatively better than other models. </a:t>
                      </a:r>
                      <a:r>
                        <a:rPr lang="en-US" sz="1200" b="0" kern="1200" dirty="0">
                          <a:solidFill>
                            <a:schemeClr val="tx1"/>
                          </a:solidFill>
                          <a:effectLst/>
                        </a:rPr>
                        <a:t>Each of these models has 72 layers of factorized self-attention on a context of </a:t>
                      </a:r>
                      <a:r>
                        <a:rPr lang="en-US" sz="1200" b="0" kern="1200">
                          <a:solidFill>
                            <a:schemeClr val="tx1"/>
                          </a:solidFill>
                          <a:effectLst/>
                        </a:rPr>
                        <a:t>8192 codes.</a:t>
                      </a:r>
                      <a:endParaRPr lang="en-US" sz="1200" dirty="0">
                        <a:latin typeface="SF UI Display" panose="00000500000000000000" pitchFamily="50" charset="0"/>
                      </a:endParaRPr>
                    </a:p>
                  </a:txBody>
                  <a:tcPr/>
                </a:tc>
                <a:tc>
                  <a:txBody>
                    <a:bodyPr/>
                    <a:lstStyle/>
                    <a:p>
                      <a:r>
                        <a:rPr lang="en-US" sz="1200" b="0" kern="1200" dirty="0">
                          <a:solidFill>
                            <a:schemeClr val="tx1"/>
                          </a:solidFill>
                          <a:effectLst/>
                        </a:rPr>
                        <a:t>Suffer from hierarchy collapse due to use of successive encoders coupled with autoregressive decoders</a:t>
                      </a:r>
                      <a:endParaRPr lang="en-US" sz="1200" b="0" dirty="0">
                        <a:latin typeface="SF UI Display" panose="00000500000000000000" pitchFamily="50" charset="0"/>
                      </a:endParaRPr>
                    </a:p>
                  </a:txBody>
                  <a:tcPr/>
                </a:tc>
                <a:extLst>
                  <a:ext uri="{0D108BD9-81ED-4DB2-BD59-A6C34878D82A}">
                    <a16:rowId xmlns:a16="http://schemas.microsoft.com/office/drawing/2014/main" val="726364771"/>
                  </a:ext>
                </a:extLst>
              </a:tr>
            </a:tbl>
          </a:graphicData>
        </a:graphic>
      </p:graphicFrame>
    </p:spTree>
    <p:extLst>
      <p:ext uri="{BB962C8B-B14F-4D97-AF65-F5344CB8AC3E}">
        <p14:creationId xmlns:p14="http://schemas.microsoft.com/office/powerpoint/2010/main" val="3221331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2">
            <a:extLst>
              <a:ext uri="{FF2B5EF4-FFF2-40B4-BE49-F238E27FC236}">
                <a16:creationId xmlns:a16="http://schemas.microsoft.com/office/drawing/2014/main" id="{D02D39E4-0C7D-46FF-8C97-9CD15C12D219}"/>
              </a:ext>
            </a:extLst>
          </p:cNvPr>
          <p:cNvGraphicFramePr>
            <a:graphicFrameLocks noGrp="1"/>
          </p:cNvGraphicFramePr>
          <p:nvPr>
            <p:extLst>
              <p:ext uri="{D42A27DB-BD31-4B8C-83A1-F6EECF244321}">
                <p14:modId xmlns:p14="http://schemas.microsoft.com/office/powerpoint/2010/main" val="4291302335"/>
              </p:ext>
            </p:extLst>
          </p:nvPr>
        </p:nvGraphicFramePr>
        <p:xfrm>
          <a:off x="276225" y="400051"/>
          <a:ext cx="11534775" cy="6067424"/>
        </p:xfrm>
        <a:graphic>
          <a:graphicData uri="http://schemas.openxmlformats.org/drawingml/2006/table">
            <a:tbl>
              <a:tblPr firstRow="1">
                <a:tableStyleId>{5940675A-B579-460E-94D1-54222C63F5DA}</a:tableStyleId>
              </a:tblPr>
              <a:tblGrid>
                <a:gridCol w="1647825">
                  <a:extLst>
                    <a:ext uri="{9D8B030D-6E8A-4147-A177-3AD203B41FA5}">
                      <a16:colId xmlns:a16="http://schemas.microsoft.com/office/drawing/2014/main" val="1219688339"/>
                    </a:ext>
                  </a:extLst>
                </a:gridCol>
                <a:gridCol w="1647825">
                  <a:extLst>
                    <a:ext uri="{9D8B030D-6E8A-4147-A177-3AD203B41FA5}">
                      <a16:colId xmlns:a16="http://schemas.microsoft.com/office/drawing/2014/main" val="3971389719"/>
                    </a:ext>
                  </a:extLst>
                </a:gridCol>
                <a:gridCol w="1647825">
                  <a:extLst>
                    <a:ext uri="{9D8B030D-6E8A-4147-A177-3AD203B41FA5}">
                      <a16:colId xmlns:a16="http://schemas.microsoft.com/office/drawing/2014/main" val="2384528213"/>
                    </a:ext>
                  </a:extLst>
                </a:gridCol>
                <a:gridCol w="1647825">
                  <a:extLst>
                    <a:ext uri="{9D8B030D-6E8A-4147-A177-3AD203B41FA5}">
                      <a16:colId xmlns:a16="http://schemas.microsoft.com/office/drawing/2014/main" val="4126871844"/>
                    </a:ext>
                  </a:extLst>
                </a:gridCol>
                <a:gridCol w="1647825">
                  <a:extLst>
                    <a:ext uri="{9D8B030D-6E8A-4147-A177-3AD203B41FA5}">
                      <a16:colId xmlns:a16="http://schemas.microsoft.com/office/drawing/2014/main" val="1206896222"/>
                    </a:ext>
                  </a:extLst>
                </a:gridCol>
                <a:gridCol w="1647825">
                  <a:extLst>
                    <a:ext uri="{9D8B030D-6E8A-4147-A177-3AD203B41FA5}">
                      <a16:colId xmlns:a16="http://schemas.microsoft.com/office/drawing/2014/main" val="2810535508"/>
                    </a:ext>
                  </a:extLst>
                </a:gridCol>
                <a:gridCol w="1647825">
                  <a:extLst>
                    <a:ext uri="{9D8B030D-6E8A-4147-A177-3AD203B41FA5}">
                      <a16:colId xmlns:a16="http://schemas.microsoft.com/office/drawing/2014/main" val="2741400212"/>
                    </a:ext>
                  </a:extLst>
                </a:gridCol>
              </a:tblGrid>
              <a:tr h="10280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S.NO</a:t>
                      </a:r>
                    </a:p>
                    <a:p>
                      <a:endParaRPr lang="en-US" sz="1200" dirty="0">
                        <a:latin typeface="SF UI Display" panose="00000500000000000000" pitchFamily="50" charset="0"/>
                      </a:endParaRPr>
                    </a:p>
                  </a:txBody>
                  <a:tcPr/>
                </a:tc>
                <a:tc>
                  <a:txBody>
                    <a:bodyPr/>
                    <a:lstStyle/>
                    <a:p>
                      <a:r>
                        <a:rPr lang="en-US" sz="1200" dirty="0"/>
                        <a:t>Authors</a:t>
                      </a:r>
                      <a:endParaRPr lang="en-US" sz="1200" dirty="0">
                        <a:latin typeface="SF UI Display" panose="00000500000000000000" pitchFamily="50" charset="0"/>
                      </a:endParaRPr>
                    </a:p>
                  </a:txBody>
                  <a:tcPr/>
                </a:tc>
                <a:tc>
                  <a:txBody>
                    <a:bodyPr/>
                    <a:lstStyle/>
                    <a:p>
                      <a:r>
                        <a:rPr lang="en-US" sz="1200" dirty="0"/>
                        <a:t>Title</a:t>
                      </a:r>
                      <a:endParaRPr lang="en-US" sz="1200" dirty="0">
                        <a:latin typeface="SF UI Display" panose="00000500000000000000" pitchFamily="50" charset="0"/>
                      </a:endParaRPr>
                    </a:p>
                  </a:txBody>
                  <a:tcPr/>
                </a:tc>
                <a:tc>
                  <a:txBody>
                    <a:bodyPr/>
                    <a:lstStyle/>
                    <a:p>
                      <a:r>
                        <a:rPr lang="en-US" sz="1200" dirty="0"/>
                        <a:t>Publishing</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Techniques &amp; dataset</a:t>
                      </a:r>
                    </a:p>
                    <a:p>
                      <a:endParaRPr lang="en-US" sz="1200" dirty="0">
                        <a:latin typeface="SF UI Display" panose="00000500000000000000" pitchFamily="50" charset="0"/>
                      </a:endParaRPr>
                    </a:p>
                  </a:txBody>
                  <a:tcPr/>
                </a:tc>
                <a:tc>
                  <a:txBody>
                    <a:bodyPr/>
                    <a:lstStyle/>
                    <a:p>
                      <a:r>
                        <a:rPr lang="en-US" sz="1200" dirty="0"/>
                        <a:t>Pros</a:t>
                      </a:r>
                      <a:endParaRPr lang="en-US" sz="1200" dirty="0">
                        <a:latin typeface="SF UI Display" panose="00000500000000000000" pitchFamily="50" charset="0"/>
                      </a:endParaRPr>
                    </a:p>
                  </a:txBody>
                  <a:tcPr/>
                </a:tc>
                <a:tc>
                  <a:txBody>
                    <a:bodyPr/>
                    <a:lstStyle/>
                    <a:p>
                      <a:r>
                        <a:rPr lang="en-US" sz="1200" dirty="0"/>
                        <a:t>Cons</a:t>
                      </a:r>
                      <a:endParaRPr lang="en-US" sz="1200" dirty="0">
                        <a:latin typeface="SF UI Display" panose="00000500000000000000" pitchFamily="50" charset="0"/>
                      </a:endParaRPr>
                    </a:p>
                  </a:txBody>
                  <a:tcPr/>
                </a:tc>
                <a:extLst>
                  <a:ext uri="{0D108BD9-81ED-4DB2-BD59-A6C34878D82A}">
                    <a16:rowId xmlns:a16="http://schemas.microsoft.com/office/drawing/2014/main" val="3435732882"/>
                  </a:ext>
                </a:extLst>
              </a:tr>
              <a:tr h="5039340">
                <a:tc>
                  <a:txBody>
                    <a:bodyPr/>
                    <a:lstStyle/>
                    <a:p>
                      <a:r>
                        <a:rPr lang="en-US" sz="1200" dirty="0"/>
                        <a:t>5</a:t>
                      </a:r>
                      <a:endParaRPr lang="en-US" sz="1200" dirty="0">
                        <a:latin typeface="SF UI Display" panose="00000500000000000000" pitchFamily="50" charset="0"/>
                      </a:endParaRPr>
                    </a:p>
                  </a:txBody>
                  <a:tcPr/>
                </a:tc>
                <a:tc>
                  <a:txBody>
                    <a:bodyPr/>
                    <a:lstStyle/>
                    <a:p>
                      <a:r>
                        <a:rPr lang="en-US" sz="1200" dirty="0"/>
                        <a:t>Li-Chia Yang, </a:t>
                      </a:r>
                      <a:r>
                        <a:rPr lang="en-US" sz="1200" dirty="0" err="1"/>
                        <a:t>Szu</a:t>
                      </a:r>
                      <a:r>
                        <a:rPr lang="en-US" sz="1200" dirty="0"/>
                        <a:t>-Yu Chou, Yi-</a:t>
                      </a:r>
                      <a:r>
                        <a:rPr lang="en-US" sz="1200" dirty="0" err="1"/>
                        <a:t>Hsuan</a:t>
                      </a:r>
                      <a:r>
                        <a:rPr lang="en-US" sz="1200" dirty="0"/>
                        <a:t> Yang</a:t>
                      </a:r>
                      <a:endParaRPr lang="en-US" sz="1200" dirty="0">
                        <a:latin typeface="SF UI Display" panose="00000500000000000000" pitchFamily="50" charset="0"/>
                      </a:endParaRPr>
                    </a:p>
                  </a:txBody>
                  <a:tcPr/>
                </a:tc>
                <a:tc>
                  <a:txBody>
                    <a:bodyPr/>
                    <a:lstStyle/>
                    <a:p>
                      <a:r>
                        <a:rPr lang="en-US" sz="1200" dirty="0"/>
                        <a:t>MIDINET: A CONVOLUTIONAL GENERATIVE ADVERSARIAL NETWORK FOR SYMBOLIC-DOMAIN MUSIC GENERATION</a:t>
                      </a:r>
                      <a:endParaRPr lang="en-US" sz="1200" dirty="0">
                        <a:latin typeface="SF UI Display" panose="00000500000000000000" pitchFamily="50" charset="0"/>
                      </a:endParaRPr>
                    </a:p>
                  </a:txBody>
                  <a:tcPr/>
                </a:tc>
                <a:tc>
                  <a:txBody>
                    <a:bodyPr/>
                    <a:lstStyle/>
                    <a:p>
                      <a:r>
                        <a:rPr lang="en-US" sz="1200" dirty="0"/>
                        <a:t>Research Center for IT innovation, Academia </a:t>
                      </a:r>
                      <a:r>
                        <a:rPr lang="en-US" sz="1200" dirty="0" err="1"/>
                        <a:t>Sinica</a:t>
                      </a:r>
                      <a:r>
                        <a:rPr lang="en-US" sz="1200" dirty="0"/>
                        <a:t>, Taipei, Taiwan</a:t>
                      </a:r>
                      <a:endParaRPr lang="en-US" sz="1200" dirty="0">
                        <a:latin typeface="SF UI Display" panose="00000500000000000000" pitchFamily="50" charset="0"/>
                      </a:endParaRPr>
                    </a:p>
                  </a:txBody>
                  <a:tcPr/>
                </a:tc>
                <a:tc>
                  <a:txBody>
                    <a:bodyPr/>
                    <a:lstStyle/>
                    <a:p>
                      <a:r>
                        <a:rPr lang="en-US" sz="1200" dirty="0"/>
                        <a:t>A MIDI dataset that clearly specifies per file which channel corresponds to the melody. A collection of 1,022 MIDI tabs of pop music from </a:t>
                      </a:r>
                      <a:r>
                        <a:rPr lang="en-US" sz="1200" dirty="0" err="1"/>
                        <a:t>TheoryTab</a:t>
                      </a:r>
                      <a:r>
                        <a:rPr lang="en-US" sz="1200" dirty="0"/>
                        <a:t>, 4 which provides exactly two channels per tab, one for melody and the other for the underlying chord progression.</a:t>
                      </a:r>
                      <a:endParaRPr lang="en-US" sz="1200" dirty="0">
                        <a:latin typeface="SF UI Display" panose="00000500000000000000" pitchFamily="50" charset="0"/>
                      </a:endParaRPr>
                    </a:p>
                  </a:txBody>
                  <a:tcPr/>
                </a:tc>
                <a:tc>
                  <a:txBody>
                    <a:bodyPr/>
                    <a:lstStyle/>
                    <a:p>
                      <a:r>
                        <a:rPr lang="en-US" sz="1200" dirty="0" err="1"/>
                        <a:t>MidiNet</a:t>
                      </a:r>
                      <a:r>
                        <a:rPr lang="en-US" sz="1200" dirty="0"/>
                        <a:t> performs comparably with </a:t>
                      </a:r>
                      <a:r>
                        <a:rPr lang="en-US" sz="1200" dirty="0" err="1"/>
                        <a:t>MelodyRNN</a:t>
                      </a:r>
                      <a:r>
                        <a:rPr lang="en-US" sz="1200" dirty="0"/>
                        <a:t> models in being realistic and pleasant to listen to, yet </a:t>
                      </a:r>
                      <a:r>
                        <a:rPr lang="en-US" sz="1200" dirty="0" err="1"/>
                        <a:t>MidiNet’s</a:t>
                      </a:r>
                      <a:r>
                        <a:rPr lang="en-US" sz="1200" dirty="0"/>
                        <a:t> melodies are reported to be much more interesting.</a:t>
                      </a:r>
                      <a:endParaRPr lang="en-US" sz="1200" dirty="0">
                        <a:latin typeface="SF UI Display" panose="00000500000000000000" pitchFamily="50" charset="0"/>
                      </a:endParaRPr>
                    </a:p>
                  </a:txBody>
                  <a:tcPr/>
                </a:tc>
                <a:tc>
                  <a:txBody>
                    <a:bodyPr/>
                    <a:lstStyle/>
                    <a:p>
                      <a:r>
                        <a:rPr lang="en-US" sz="1200" dirty="0"/>
                        <a:t>The dataset uses only midi files which can be less rich compared to music format such as .wav</a:t>
                      </a:r>
                      <a:endParaRPr lang="en-US" sz="1200" dirty="0">
                        <a:latin typeface="SF UI Display" panose="00000500000000000000" pitchFamily="50" charset="0"/>
                      </a:endParaRPr>
                    </a:p>
                  </a:txBody>
                  <a:tcPr/>
                </a:tc>
                <a:extLst>
                  <a:ext uri="{0D108BD9-81ED-4DB2-BD59-A6C34878D82A}">
                    <a16:rowId xmlns:a16="http://schemas.microsoft.com/office/drawing/2014/main" val="2641898067"/>
                  </a:ext>
                </a:extLst>
              </a:tr>
            </a:tbl>
          </a:graphicData>
        </a:graphic>
      </p:graphicFrame>
    </p:spTree>
    <p:extLst>
      <p:ext uri="{BB962C8B-B14F-4D97-AF65-F5344CB8AC3E}">
        <p14:creationId xmlns:p14="http://schemas.microsoft.com/office/powerpoint/2010/main" val="2138625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07C1A-5F15-42A9-B07E-4FD62F8379A3}"/>
              </a:ext>
            </a:extLst>
          </p:cNvPr>
          <p:cNvSpPr>
            <a:spLocks noGrp="1"/>
          </p:cNvSpPr>
          <p:nvPr>
            <p:ph type="title"/>
          </p:nvPr>
        </p:nvSpPr>
        <p:spPr>
          <a:xfrm>
            <a:off x="838199" y="0"/>
            <a:ext cx="10515600" cy="1325563"/>
          </a:xfrm>
        </p:spPr>
        <p:txBody>
          <a:bodyPr/>
          <a:lstStyle/>
          <a:p>
            <a:r>
              <a:rPr lang="en-US" b="1" dirty="0"/>
              <a:t>IMPLEMENTATION FLOWCHART</a:t>
            </a:r>
            <a:endParaRPr lang="en-US" dirty="0"/>
          </a:p>
        </p:txBody>
      </p:sp>
      <p:pic>
        <p:nvPicPr>
          <p:cNvPr id="4" name="Picture 3">
            <a:extLst>
              <a:ext uri="{FF2B5EF4-FFF2-40B4-BE49-F238E27FC236}">
                <a16:creationId xmlns:a16="http://schemas.microsoft.com/office/drawing/2014/main" id="{3EE937D7-0D34-4C36-9802-77FBBFF37487}"/>
              </a:ext>
            </a:extLst>
          </p:cNvPr>
          <p:cNvPicPr>
            <a:picLocks noChangeAspect="1"/>
          </p:cNvPicPr>
          <p:nvPr/>
        </p:nvPicPr>
        <p:blipFill>
          <a:blip r:embed="rId2"/>
          <a:stretch>
            <a:fillRect/>
          </a:stretch>
        </p:blipFill>
        <p:spPr>
          <a:xfrm>
            <a:off x="2045925" y="1230313"/>
            <a:ext cx="7338687" cy="5354882"/>
          </a:xfrm>
          <a:prstGeom prst="rect">
            <a:avLst/>
          </a:prstGeom>
        </p:spPr>
      </p:pic>
    </p:spTree>
    <p:extLst>
      <p:ext uri="{BB962C8B-B14F-4D97-AF65-F5344CB8AC3E}">
        <p14:creationId xmlns:p14="http://schemas.microsoft.com/office/powerpoint/2010/main" val="1520403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5F11-4ECD-4D14-B6F6-7968A90E37DB}"/>
              </a:ext>
            </a:extLst>
          </p:cNvPr>
          <p:cNvSpPr>
            <a:spLocks noGrp="1"/>
          </p:cNvSpPr>
          <p:nvPr>
            <p:ph type="title"/>
          </p:nvPr>
        </p:nvSpPr>
        <p:spPr>
          <a:xfrm>
            <a:off x="772357" y="448260"/>
            <a:ext cx="9527275" cy="1241944"/>
          </a:xfrm>
        </p:spPr>
        <p:txBody>
          <a:bodyPr/>
          <a:lstStyle/>
          <a:p>
            <a:r>
              <a:rPr lang="en-US" b="1" dirty="0">
                <a:latin typeface="SF UI Display" panose="00000500000000000000" pitchFamily="50" charset="0"/>
              </a:rPr>
              <a:t>Dataset and techniques </a:t>
            </a:r>
            <a:endParaRPr lang="en-US" dirty="0">
              <a:latin typeface="SF UI Display" panose="00000500000000000000" pitchFamily="50" charset="0"/>
            </a:endParaRPr>
          </a:p>
        </p:txBody>
      </p:sp>
      <p:graphicFrame>
        <p:nvGraphicFramePr>
          <p:cNvPr id="5" name="Table 4">
            <a:extLst>
              <a:ext uri="{FF2B5EF4-FFF2-40B4-BE49-F238E27FC236}">
                <a16:creationId xmlns:a16="http://schemas.microsoft.com/office/drawing/2014/main" id="{F92B2FD0-D2DB-4B08-8E50-9D38C955B5B8}"/>
              </a:ext>
            </a:extLst>
          </p:cNvPr>
          <p:cNvGraphicFramePr>
            <a:graphicFrameLocks noGrp="1"/>
          </p:cNvGraphicFramePr>
          <p:nvPr/>
        </p:nvGraphicFramePr>
        <p:xfrm>
          <a:off x="772357" y="2071150"/>
          <a:ext cx="9905185" cy="3895019"/>
        </p:xfrm>
        <a:graphic>
          <a:graphicData uri="http://schemas.openxmlformats.org/drawingml/2006/table">
            <a:tbl>
              <a:tblPr firstRow="1" firstCol="1" bandRow="1">
                <a:tableStyleId>{7E9639D4-E3E2-4D34-9284-5A2195B3D0D7}</a:tableStyleId>
              </a:tblPr>
              <a:tblGrid>
                <a:gridCol w="3489812">
                  <a:extLst>
                    <a:ext uri="{9D8B030D-6E8A-4147-A177-3AD203B41FA5}">
                      <a16:colId xmlns:a16="http://schemas.microsoft.com/office/drawing/2014/main" val="3425708707"/>
                    </a:ext>
                  </a:extLst>
                </a:gridCol>
                <a:gridCol w="3399628">
                  <a:extLst>
                    <a:ext uri="{9D8B030D-6E8A-4147-A177-3AD203B41FA5}">
                      <a16:colId xmlns:a16="http://schemas.microsoft.com/office/drawing/2014/main" val="3089113285"/>
                    </a:ext>
                  </a:extLst>
                </a:gridCol>
                <a:gridCol w="3015745">
                  <a:extLst>
                    <a:ext uri="{9D8B030D-6E8A-4147-A177-3AD203B41FA5}">
                      <a16:colId xmlns:a16="http://schemas.microsoft.com/office/drawing/2014/main" val="4177798828"/>
                    </a:ext>
                  </a:extLst>
                </a:gridCol>
              </a:tblGrid>
              <a:tr h="452536">
                <a:tc>
                  <a:txBody>
                    <a:bodyPr/>
                    <a:lstStyle/>
                    <a:p>
                      <a:pPr algn="ctr">
                        <a:lnSpc>
                          <a:spcPct val="150000"/>
                        </a:lnSpc>
                        <a:spcAft>
                          <a:spcPts val="800"/>
                        </a:spcAft>
                      </a:pPr>
                      <a:r>
                        <a:rPr lang="en-US" sz="1400" dirty="0">
                          <a:effectLst/>
                        </a:rPr>
                        <a:t>Dataset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US" sz="1400" dirty="0">
                          <a:effectLst/>
                        </a:rPr>
                        <a:t>characteristics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US" sz="1400" dirty="0">
                          <a:effectLst/>
                        </a:rPr>
                        <a:t>Models and Technique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389268"/>
                  </a:ext>
                </a:extLst>
              </a:tr>
              <a:tr h="408340">
                <a:tc>
                  <a:txBody>
                    <a:bodyPr/>
                    <a:lstStyle/>
                    <a:p>
                      <a:pPr>
                        <a:lnSpc>
                          <a:spcPct val="107000"/>
                        </a:lnSpc>
                        <a:spcAft>
                          <a:spcPts val="800"/>
                        </a:spcAft>
                      </a:pPr>
                      <a:r>
                        <a:rPr lang="en-US" sz="1200" dirty="0">
                          <a:effectLst/>
                        </a:rPr>
                        <a:t>Midi melody files for theme song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60 midi files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LSTM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4374790"/>
                  </a:ext>
                </a:extLst>
              </a:tr>
              <a:tr h="334544">
                <a:tc>
                  <a:txBody>
                    <a:bodyPr/>
                    <a:lstStyle/>
                    <a:p>
                      <a:pPr>
                        <a:lnSpc>
                          <a:spcPct val="107000"/>
                        </a:lnSpc>
                        <a:spcAft>
                          <a:spcPts val="800"/>
                        </a:spcAft>
                      </a:pPr>
                      <a:r>
                        <a:rPr lang="en-US" sz="1200" dirty="0">
                          <a:effectLst/>
                        </a:rPr>
                        <a:t>Midi piano files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92 midi files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LSTM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732382"/>
                  </a:ext>
                </a:extLst>
              </a:tr>
              <a:tr h="1413720">
                <a:tc>
                  <a:txBody>
                    <a:bodyPr/>
                    <a:lstStyle/>
                    <a:p>
                      <a:pPr>
                        <a:lnSpc>
                          <a:spcPct val="107000"/>
                        </a:lnSpc>
                        <a:spcAft>
                          <a:spcPts val="800"/>
                        </a:spcAft>
                      </a:pPr>
                      <a:r>
                        <a:rPr lang="en-US" sz="1200" dirty="0">
                          <a:effectLst/>
                        </a:rPr>
                        <a:t>Lakh </a:t>
                      </a:r>
                      <a:r>
                        <a:rPr lang="en-US" sz="1200" dirty="0" err="1">
                          <a:effectLst/>
                        </a:rPr>
                        <a:t>pianoroll</a:t>
                      </a:r>
                      <a:r>
                        <a:rPr lang="en-US" sz="1200" dirty="0">
                          <a:effectLst/>
                        </a:rPr>
                        <a:t> dataset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 174,154 multitrack piano rolls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1)</a:t>
                      </a:r>
                      <a:r>
                        <a:rPr lang="en-US" sz="1200" dirty="0" err="1">
                          <a:effectLst/>
                        </a:rPr>
                        <a:t>JamBot</a:t>
                      </a:r>
                      <a:r>
                        <a:rPr lang="en-US" sz="1200" dirty="0">
                          <a:effectLst/>
                        </a:rPr>
                        <a:t> (LSTM)</a:t>
                      </a:r>
                      <a:endParaRPr lang="en-IN" sz="1200" dirty="0">
                        <a:effectLst/>
                      </a:endParaRPr>
                    </a:p>
                    <a:p>
                      <a:pPr>
                        <a:lnSpc>
                          <a:spcPct val="107000"/>
                        </a:lnSpc>
                        <a:spcAft>
                          <a:spcPts val="800"/>
                        </a:spcAft>
                      </a:pPr>
                      <a:r>
                        <a:rPr lang="en-US" sz="1200" dirty="0">
                          <a:effectLst/>
                        </a:rPr>
                        <a:t>2)Convolutional Generative Adversarial Networks with Binary Neurons for Polyphonic Music Generation (GAN)</a:t>
                      </a:r>
                      <a:endParaRPr lang="en-IN" sz="1200" dirty="0">
                        <a:effectLst/>
                      </a:endParaRPr>
                    </a:p>
                    <a:p>
                      <a:pPr>
                        <a:lnSpc>
                          <a:spcPct val="107000"/>
                        </a:lnSpc>
                        <a:spcAft>
                          <a:spcPts val="800"/>
                        </a:spcAft>
                      </a:pPr>
                      <a:r>
                        <a:rPr lang="en-US" sz="1200" dirty="0">
                          <a:effectLst/>
                        </a:rPr>
                        <a:t>3)</a:t>
                      </a:r>
                      <a:r>
                        <a:rPr lang="en-US" sz="1200" dirty="0" err="1">
                          <a:effectLst/>
                        </a:rPr>
                        <a:t>MuseGAN</a:t>
                      </a:r>
                      <a:r>
                        <a:rPr lang="en-US" sz="1200" dirty="0">
                          <a:effectLst/>
                        </a:rPr>
                        <a:t> (GAN)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110421"/>
                  </a:ext>
                </a:extLst>
              </a:tr>
              <a:tr h="786523">
                <a:tc>
                  <a:txBody>
                    <a:bodyPr/>
                    <a:lstStyle/>
                    <a:p>
                      <a:pPr fontAlgn="base">
                        <a:lnSpc>
                          <a:spcPct val="107000"/>
                        </a:lnSpc>
                        <a:spcAft>
                          <a:spcPts val="600"/>
                        </a:spcAft>
                      </a:pPr>
                      <a:r>
                        <a:rPr lang="en-US" sz="1200" kern="1800" spc="20" dirty="0">
                          <a:effectLst/>
                        </a:rPr>
                        <a:t>Lo-Fi Hip Hop MIDIs</a:t>
                      </a:r>
                      <a:endParaRPr lang="en-IN" sz="1200" dirty="0">
                        <a:effectLst/>
                      </a:endParaRPr>
                    </a:p>
                    <a:p>
                      <a:pPr indent="457200">
                        <a:lnSpc>
                          <a:spcPct val="107000"/>
                        </a:lnSpc>
                        <a:spcAft>
                          <a:spcPts val="800"/>
                        </a:spcAft>
                      </a:pPr>
                      <a:r>
                        <a:rPr lang="en-US" sz="1200" dirty="0">
                          <a:effectLst/>
                          <a:highlight>
                            <a:srgbClr val="FFFF00"/>
                          </a:highligh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93 midi files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lnSpc>
                          <a:spcPts val="3300"/>
                        </a:lnSpc>
                        <a:spcAft>
                          <a:spcPts val="1200"/>
                        </a:spcAft>
                      </a:pPr>
                      <a:r>
                        <a:rPr lang="en-US" sz="1200" dirty="0">
                          <a:effectLst/>
                        </a:rPr>
                        <a:t>1) Lo-Fi Hip Hop Generation(LSTM)</a:t>
                      </a:r>
                      <a:endParaRPr lang="en-IN" sz="1200" dirty="0">
                        <a:effectLst/>
                      </a:endParaRPr>
                    </a:p>
                    <a:p>
                      <a:pPr>
                        <a:lnSpc>
                          <a:spcPct val="107000"/>
                        </a:lnSpc>
                        <a:spcAft>
                          <a:spcPts val="800"/>
                        </a:spcAft>
                      </a:pPr>
                      <a:r>
                        <a:rPr lang="en-US" sz="1200" dirty="0">
                          <a:effectLst/>
                          <a:highlight>
                            <a:srgbClr val="FFFF00"/>
                          </a:highligh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4287136"/>
                  </a:ext>
                </a:extLst>
              </a:tr>
              <a:tr h="499356">
                <a:tc>
                  <a:txBody>
                    <a:bodyPr/>
                    <a:lstStyle/>
                    <a:p>
                      <a:pPr fontAlgn="base">
                        <a:spcAft>
                          <a:spcPts val="600"/>
                        </a:spcAft>
                      </a:pPr>
                      <a:r>
                        <a:rPr lang="en-US" sz="1200" spc="20" dirty="0">
                          <a:effectLst/>
                        </a:rPr>
                        <a:t>Multi-modal MIREX Emotion Dataset</a:t>
                      </a:r>
                      <a:endParaRPr lang="en-IN" sz="12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193 midi files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highlight>
                            <a:srgbClr val="FFFF00"/>
                          </a:highligh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6607252"/>
                  </a:ext>
                </a:extLst>
              </a:tr>
            </a:tbl>
          </a:graphicData>
        </a:graphic>
      </p:graphicFrame>
    </p:spTree>
    <p:extLst>
      <p:ext uri="{BB962C8B-B14F-4D97-AF65-F5344CB8AC3E}">
        <p14:creationId xmlns:p14="http://schemas.microsoft.com/office/powerpoint/2010/main" val="1998119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ED00-07F8-488F-9CF8-9CBE39CA4602}"/>
              </a:ext>
            </a:extLst>
          </p:cNvPr>
          <p:cNvSpPr>
            <a:spLocks noGrp="1"/>
          </p:cNvSpPr>
          <p:nvPr>
            <p:ph type="title"/>
          </p:nvPr>
        </p:nvSpPr>
        <p:spPr/>
        <p:txBody>
          <a:bodyPr/>
          <a:lstStyle/>
          <a:p>
            <a:r>
              <a:rPr lang="en-US" b="1" dirty="0"/>
              <a:t>GITHUB COMMITS</a:t>
            </a:r>
          </a:p>
        </p:txBody>
      </p:sp>
      <p:pic>
        <p:nvPicPr>
          <p:cNvPr id="5" name="Content Placeholder 4">
            <a:extLst>
              <a:ext uri="{FF2B5EF4-FFF2-40B4-BE49-F238E27FC236}">
                <a16:creationId xmlns:a16="http://schemas.microsoft.com/office/drawing/2014/main" id="{B09E96F9-2D5A-45E2-A5CB-E5C53EAC6909}"/>
              </a:ext>
            </a:extLst>
          </p:cNvPr>
          <p:cNvPicPr>
            <a:picLocks noGrp="1" noChangeAspect="1"/>
          </p:cNvPicPr>
          <p:nvPr>
            <p:ph idx="1"/>
          </p:nvPr>
        </p:nvPicPr>
        <p:blipFill>
          <a:blip r:embed="rId2"/>
          <a:stretch>
            <a:fillRect/>
          </a:stretch>
        </p:blipFill>
        <p:spPr>
          <a:xfrm>
            <a:off x="914257" y="1746173"/>
            <a:ext cx="4151735" cy="4351338"/>
          </a:xfrm>
        </p:spPr>
      </p:pic>
      <p:pic>
        <p:nvPicPr>
          <p:cNvPr id="7" name="Picture 6">
            <a:extLst>
              <a:ext uri="{FF2B5EF4-FFF2-40B4-BE49-F238E27FC236}">
                <a16:creationId xmlns:a16="http://schemas.microsoft.com/office/drawing/2014/main" id="{F2B05531-934D-407C-9A91-3794942E79BB}"/>
              </a:ext>
            </a:extLst>
          </p:cNvPr>
          <p:cNvPicPr>
            <a:picLocks noChangeAspect="1"/>
          </p:cNvPicPr>
          <p:nvPr/>
        </p:nvPicPr>
        <p:blipFill>
          <a:blip r:embed="rId3"/>
          <a:stretch>
            <a:fillRect/>
          </a:stretch>
        </p:blipFill>
        <p:spPr>
          <a:xfrm>
            <a:off x="5065992" y="1746174"/>
            <a:ext cx="6047509" cy="4351337"/>
          </a:xfrm>
          <a:prstGeom prst="rect">
            <a:avLst/>
          </a:prstGeom>
        </p:spPr>
      </p:pic>
    </p:spTree>
    <p:extLst>
      <p:ext uri="{BB962C8B-B14F-4D97-AF65-F5344CB8AC3E}">
        <p14:creationId xmlns:p14="http://schemas.microsoft.com/office/powerpoint/2010/main" val="4268865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136F0B-1B44-42F2-9760-5A53A2BF5423}"/>
              </a:ext>
            </a:extLst>
          </p:cNvPr>
          <p:cNvPicPr>
            <a:picLocks noChangeAspect="1"/>
          </p:cNvPicPr>
          <p:nvPr/>
        </p:nvPicPr>
        <p:blipFill>
          <a:blip r:embed="rId2"/>
          <a:stretch>
            <a:fillRect/>
          </a:stretch>
        </p:blipFill>
        <p:spPr>
          <a:xfrm>
            <a:off x="913677" y="661601"/>
            <a:ext cx="10364646" cy="5534797"/>
          </a:xfrm>
          <a:prstGeom prst="rect">
            <a:avLst/>
          </a:prstGeom>
        </p:spPr>
      </p:pic>
    </p:spTree>
    <p:extLst>
      <p:ext uri="{BB962C8B-B14F-4D97-AF65-F5344CB8AC3E}">
        <p14:creationId xmlns:p14="http://schemas.microsoft.com/office/powerpoint/2010/main" val="3751772546"/>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Custom 2">
      <a:majorFont>
        <a:latin typeface="SF UI Display"/>
        <a:ea typeface=""/>
        <a:cs typeface=""/>
      </a:majorFont>
      <a:minorFont>
        <a:latin typeface="SF UI Display"/>
        <a:ea typeface=""/>
        <a:cs typeface=""/>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48</TotalTime>
  <Words>821</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SF UI Display</vt:lpstr>
      <vt:lpstr>Depth</vt:lpstr>
      <vt:lpstr>REVIEW 2 Music generation using LTSM   </vt:lpstr>
      <vt:lpstr>LITERATURE REVIEW </vt:lpstr>
      <vt:lpstr>PowerPoint Presentation</vt:lpstr>
      <vt:lpstr>PowerPoint Presentation</vt:lpstr>
      <vt:lpstr>PowerPoint Presentation</vt:lpstr>
      <vt:lpstr>IMPLEMENTATION FLOWCHART</vt:lpstr>
      <vt:lpstr>Dataset and techniques </vt:lpstr>
      <vt:lpstr>GITHUB COMMITS</vt:lpstr>
      <vt:lpstr>PowerPoint Presentation</vt:lpstr>
      <vt:lpstr>PRE-PROCESSING CODE </vt:lpstr>
      <vt:lpstr>PowerPoint Presentation</vt:lpstr>
      <vt:lpstr>TECHNIQUES AND SELECTED MODELS</vt:lpstr>
      <vt:lpstr>Suggestions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2 Music generation using LTSM   </dc:title>
  <dc:creator>Jyothin   Movva .</dc:creator>
  <cp:lastModifiedBy>Jyothin   Movva .</cp:lastModifiedBy>
  <cp:revision>14</cp:revision>
  <dcterms:created xsi:type="dcterms:W3CDTF">2022-03-02T04:51:23Z</dcterms:created>
  <dcterms:modified xsi:type="dcterms:W3CDTF">2022-03-03T05:19:29Z</dcterms:modified>
</cp:coreProperties>
</file>