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19"/>
  </p:notesMasterIdLst>
  <p:handoutMasterIdLst>
    <p:handoutMasterId r:id="rId20"/>
  </p:handoutMasterIdLst>
  <p:sldIdLst>
    <p:sldId id="446" r:id="rId5"/>
    <p:sldId id="460" r:id="rId6"/>
    <p:sldId id="450" r:id="rId7"/>
    <p:sldId id="452" r:id="rId8"/>
    <p:sldId id="457" r:id="rId9"/>
    <p:sldId id="458" r:id="rId10"/>
    <p:sldId id="456" r:id="rId11"/>
    <p:sldId id="447" r:id="rId12"/>
    <p:sldId id="448" r:id="rId13"/>
    <p:sldId id="449" r:id="rId14"/>
    <p:sldId id="459" r:id="rId15"/>
    <p:sldId id="453" r:id="rId16"/>
    <p:sldId id="454" r:id="rId17"/>
    <p:sldId id="45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114" d="100"/>
          <a:sy n="114" d="100"/>
        </p:scale>
        <p:origin x="480" y="102"/>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1/29/2022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1/29/2022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624130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1/29/2022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 id="2147483745" r:id="rId6"/>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1/29/2022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1/29/2022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1/29/2022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705367" y="2142064"/>
            <a:ext cx="6581554" cy="1371600"/>
          </a:xfrm>
        </p:spPr>
        <p:txBody>
          <a:bodyPr anchor="t" anchorCtr="0">
            <a:normAutofit fontScale="90000"/>
          </a:bodyPr>
          <a:lstStyle/>
          <a:p>
            <a:r>
              <a:rPr lang="en-US" b="1" dirty="0">
                <a:solidFill>
                  <a:schemeClr val="tx1"/>
                </a:solidFill>
                <a:latin typeface="+mn-lt"/>
              </a:rPr>
              <a:t>Review 1</a:t>
            </a:r>
            <a:br>
              <a:rPr lang="en-US" b="1" dirty="0">
                <a:solidFill>
                  <a:schemeClr val="tx1"/>
                </a:solidFill>
                <a:latin typeface="+mn-lt"/>
              </a:rPr>
            </a:br>
            <a:br>
              <a:rPr lang="en-US" b="1" dirty="0">
                <a:solidFill>
                  <a:schemeClr val="tx1"/>
                </a:solidFill>
                <a:latin typeface="+mn-lt"/>
              </a:rPr>
            </a:br>
            <a:endParaRPr lang="en-US" b="1" dirty="0">
              <a:solidFill>
                <a:schemeClr val="tx1"/>
              </a:solidFill>
              <a:latin typeface="+mn-lt"/>
            </a:endParaRPr>
          </a:p>
        </p:txBody>
      </p:sp>
      <p:sp>
        <p:nvSpPr>
          <p:cNvPr id="2" name="TextBox 1">
            <a:extLst>
              <a:ext uri="{FF2B5EF4-FFF2-40B4-BE49-F238E27FC236}">
                <a16:creationId xmlns:a16="http://schemas.microsoft.com/office/drawing/2014/main" id="{D8EEC445-2ED5-44D5-9674-C7FE62D1C6D7}"/>
              </a:ext>
            </a:extLst>
          </p:cNvPr>
          <p:cNvSpPr txBox="1"/>
          <p:nvPr/>
        </p:nvSpPr>
        <p:spPr>
          <a:xfrm>
            <a:off x="705367" y="3842138"/>
            <a:ext cx="7253057" cy="2031325"/>
          </a:xfrm>
          <a:prstGeom prst="rect">
            <a:avLst/>
          </a:prstGeom>
          <a:noFill/>
        </p:spPr>
        <p:txBody>
          <a:bodyPr wrap="square" rtlCol="0">
            <a:spAutoFit/>
          </a:bodyPr>
          <a:lstStyle/>
          <a:p>
            <a:r>
              <a:rPr lang="en-US" dirty="0"/>
              <a:t>Guide: </a:t>
            </a:r>
          </a:p>
          <a:p>
            <a:r>
              <a:rPr lang="en-US" dirty="0"/>
              <a:t>Dr. Arpita Gupta</a:t>
            </a:r>
          </a:p>
          <a:p>
            <a:r>
              <a:rPr lang="en-US" dirty="0"/>
              <a:t> </a:t>
            </a:r>
          </a:p>
          <a:p>
            <a:r>
              <a:rPr lang="en-US" dirty="0"/>
              <a:t>Presenters </a:t>
            </a:r>
          </a:p>
          <a:p>
            <a:r>
              <a:rPr lang="en-US" dirty="0"/>
              <a:t>2010030071 -  Jyothin Movva</a:t>
            </a:r>
          </a:p>
          <a:p>
            <a:r>
              <a:rPr lang="en-US" dirty="0"/>
              <a:t>2010030151 -  </a:t>
            </a:r>
            <a:r>
              <a:rPr lang="en-US" dirty="0" err="1"/>
              <a:t>ks</a:t>
            </a:r>
            <a:r>
              <a:rPr lang="en-US" dirty="0"/>
              <a:t> </a:t>
            </a:r>
            <a:r>
              <a:rPr lang="en-US" dirty="0" err="1"/>
              <a:t>Satyavarsan</a:t>
            </a:r>
            <a:r>
              <a:rPr lang="en-US" dirty="0"/>
              <a:t> </a:t>
            </a:r>
          </a:p>
          <a:p>
            <a:r>
              <a:rPr lang="en-US" dirty="0"/>
              <a:t>2010030040 -  Devaraj Acharya  </a:t>
            </a:r>
          </a:p>
        </p:txBody>
      </p:sp>
    </p:spTree>
    <p:extLst>
      <p:ext uri="{BB962C8B-B14F-4D97-AF65-F5344CB8AC3E}">
        <p14:creationId xmlns:p14="http://schemas.microsoft.com/office/powerpoint/2010/main" val="155831519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3BEC41AB-7C65-434D-8EF8-3CBE43FC6C3F}"/>
              </a:ext>
            </a:extLst>
          </p:cNvPr>
          <p:cNvGraphicFramePr>
            <a:graphicFrameLocks noGrp="1"/>
          </p:cNvGraphicFramePr>
          <p:nvPr>
            <p:extLst>
              <p:ext uri="{D42A27DB-BD31-4B8C-83A1-F6EECF244321}">
                <p14:modId xmlns:p14="http://schemas.microsoft.com/office/powerpoint/2010/main" val="1520692697"/>
              </p:ext>
            </p:extLst>
          </p:nvPr>
        </p:nvGraphicFramePr>
        <p:xfrm>
          <a:off x="269848" y="451216"/>
          <a:ext cx="11518080" cy="4728875"/>
        </p:xfrm>
        <a:graphic>
          <a:graphicData uri="http://schemas.openxmlformats.org/drawingml/2006/table">
            <a:tbl>
              <a:tblPr firstRow="1">
                <a:tableStyleId>{2D5ABB26-0587-4C30-8999-92F81FD0307C}</a:tableStyleId>
              </a:tblPr>
              <a:tblGrid>
                <a:gridCol w="1645440">
                  <a:extLst>
                    <a:ext uri="{9D8B030D-6E8A-4147-A177-3AD203B41FA5}">
                      <a16:colId xmlns:a16="http://schemas.microsoft.com/office/drawing/2014/main" val="1219688339"/>
                    </a:ext>
                  </a:extLst>
                </a:gridCol>
                <a:gridCol w="1645440">
                  <a:extLst>
                    <a:ext uri="{9D8B030D-6E8A-4147-A177-3AD203B41FA5}">
                      <a16:colId xmlns:a16="http://schemas.microsoft.com/office/drawing/2014/main" val="3971389719"/>
                    </a:ext>
                  </a:extLst>
                </a:gridCol>
                <a:gridCol w="1645440">
                  <a:extLst>
                    <a:ext uri="{9D8B030D-6E8A-4147-A177-3AD203B41FA5}">
                      <a16:colId xmlns:a16="http://schemas.microsoft.com/office/drawing/2014/main" val="2384528213"/>
                    </a:ext>
                  </a:extLst>
                </a:gridCol>
                <a:gridCol w="1645440">
                  <a:extLst>
                    <a:ext uri="{9D8B030D-6E8A-4147-A177-3AD203B41FA5}">
                      <a16:colId xmlns:a16="http://schemas.microsoft.com/office/drawing/2014/main" val="4126871844"/>
                    </a:ext>
                  </a:extLst>
                </a:gridCol>
                <a:gridCol w="1645440">
                  <a:extLst>
                    <a:ext uri="{9D8B030D-6E8A-4147-A177-3AD203B41FA5}">
                      <a16:colId xmlns:a16="http://schemas.microsoft.com/office/drawing/2014/main" val="1206896222"/>
                    </a:ext>
                  </a:extLst>
                </a:gridCol>
                <a:gridCol w="1645440">
                  <a:extLst>
                    <a:ext uri="{9D8B030D-6E8A-4147-A177-3AD203B41FA5}">
                      <a16:colId xmlns:a16="http://schemas.microsoft.com/office/drawing/2014/main" val="2810535508"/>
                    </a:ext>
                  </a:extLst>
                </a:gridCol>
                <a:gridCol w="1645440">
                  <a:extLst>
                    <a:ext uri="{9D8B030D-6E8A-4147-A177-3AD203B41FA5}">
                      <a16:colId xmlns:a16="http://schemas.microsoft.com/office/drawing/2014/main" val="2741400212"/>
                    </a:ext>
                  </a:extLst>
                </a:gridCol>
              </a:tblGrid>
              <a:tr h="7969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S.NO</a:t>
                      </a:r>
                    </a:p>
                    <a:p>
                      <a:endParaRPr lang="en-US" sz="1400" dirty="0"/>
                    </a:p>
                  </a:txBody>
                  <a:tcPr/>
                </a:tc>
                <a:tc>
                  <a:txBody>
                    <a:bodyPr/>
                    <a:lstStyle/>
                    <a:p>
                      <a:r>
                        <a:rPr lang="en-US" sz="1400" dirty="0"/>
                        <a:t>Authors</a:t>
                      </a:r>
                    </a:p>
                  </a:txBody>
                  <a:tcPr/>
                </a:tc>
                <a:tc>
                  <a:txBody>
                    <a:bodyPr/>
                    <a:lstStyle/>
                    <a:p>
                      <a:r>
                        <a:rPr lang="en-US" sz="1400" dirty="0"/>
                        <a:t>Title</a:t>
                      </a:r>
                    </a:p>
                  </a:txBody>
                  <a:tcPr/>
                </a:tc>
                <a:tc>
                  <a:txBody>
                    <a:bodyPr/>
                    <a:lstStyle/>
                    <a:p>
                      <a:r>
                        <a:rPr lang="en-US" sz="1400" dirty="0"/>
                        <a:t>Publishing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Techniques &amp; dataset</a:t>
                      </a:r>
                    </a:p>
                    <a:p>
                      <a:endParaRPr lang="en-US" sz="1400" dirty="0"/>
                    </a:p>
                  </a:txBody>
                  <a:tcPr/>
                </a:tc>
                <a:tc>
                  <a:txBody>
                    <a:bodyPr/>
                    <a:lstStyle/>
                    <a:p>
                      <a:r>
                        <a:rPr lang="en-US" sz="1400" dirty="0"/>
                        <a:t>Pros</a:t>
                      </a:r>
                    </a:p>
                  </a:txBody>
                  <a:tcPr/>
                </a:tc>
                <a:tc>
                  <a:txBody>
                    <a:bodyPr/>
                    <a:lstStyle/>
                    <a:p>
                      <a:r>
                        <a:rPr lang="en-US" sz="1400" dirty="0"/>
                        <a:t>Cons</a:t>
                      </a:r>
                    </a:p>
                  </a:txBody>
                  <a:tcPr/>
                </a:tc>
                <a:extLst>
                  <a:ext uri="{0D108BD9-81ED-4DB2-BD59-A6C34878D82A}">
                    <a16:rowId xmlns:a16="http://schemas.microsoft.com/office/drawing/2014/main" val="3435732882"/>
                  </a:ext>
                </a:extLst>
              </a:tr>
              <a:tr h="1117525">
                <a:tc>
                  <a:txBody>
                    <a:bodyPr/>
                    <a:lstStyle/>
                    <a:p>
                      <a:r>
                        <a:rPr lang="en-US" sz="1400" dirty="0"/>
                        <a:t>5</a:t>
                      </a:r>
                    </a:p>
                  </a:txBody>
                  <a:tcPr/>
                </a:tc>
                <a:tc>
                  <a:txBody>
                    <a:bodyPr/>
                    <a:lstStyle/>
                    <a:p>
                      <a:r>
                        <a:rPr lang="en-US" sz="1400" dirty="0"/>
                        <a:t>Li-Chia Yang, </a:t>
                      </a:r>
                      <a:r>
                        <a:rPr lang="en-US" sz="1400" dirty="0" err="1"/>
                        <a:t>Szu</a:t>
                      </a:r>
                      <a:r>
                        <a:rPr lang="en-US" sz="1400" dirty="0"/>
                        <a:t>-Yu Chou, Yi-</a:t>
                      </a:r>
                      <a:r>
                        <a:rPr lang="en-US" sz="1400" dirty="0" err="1"/>
                        <a:t>Hsuan</a:t>
                      </a:r>
                      <a:r>
                        <a:rPr lang="en-US" sz="1400" dirty="0"/>
                        <a:t> Yang</a:t>
                      </a:r>
                    </a:p>
                  </a:txBody>
                  <a:tcPr/>
                </a:tc>
                <a:tc>
                  <a:txBody>
                    <a:bodyPr/>
                    <a:lstStyle/>
                    <a:p>
                      <a:r>
                        <a:rPr lang="en-US" sz="1400" dirty="0"/>
                        <a:t>MIDINET: A CONVOLUTIONAL GENERATIVE ADVERSARIAL NETWORK FOR SYMBOLIC-DOMAIN MUSIC GENERATION</a:t>
                      </a:r>
                    </a:p>
                  </a:txBody>
                  <a:tcPr/>
                </a:tc>
                <a:tc>
                  <a:txBody>
                    <a:bodyPr/>
                    <a:lstStyle/>
                    <a:p>
                      <a:r>
                        <a:rPr lang="en-US" sz="1400" dirty="0"/>
                        <a:t>Research Center for IT innovation, Academia </a:t>
                      </a:r>
                      <a:r>
                        <a:rPr lang="en-US" sz="1400" dirty="0" err="1"/>
                        <a:t>Sinica</a:t>
                      </a:r>
                      <a:r>
                        <a:rPr lang="en-US" sz="1400" dirty="0"/>
                        <a:t>, Taipei, Taiwan</a:t>
                      </a:r>
                    </a:p>
                  </a:txBody>
                  <a:tcPr/>
                </a:tc>
                <a:tc>
                  <a:txBody>
                    <a:bodyPr/>
                    <a:lstStyle/>
                    <a:p>
                      <a:r>
                        <a:rPr lang="en-US" sz="1400" dirty="0"/>
                        <a:t>A MIDI dataset that clearly specifies per file which channel corresponds to the melody. A collection of 1,022 MIDI tabs of pop music from </a:t>
                      </a:r>
                      <a:r>
                        <a:rPr lang="en-US" sz="1400" dirty="0" err="1"/>
                        <a:t>TheoryTab</a:t>
                      </a:r>
                      <a:r>
                        <a:rPr lang="en-US" sz="1400" dirty="0"/>
                        <a:t>, 4 which provides exactly two channels per tab, one for melody and the other for the underlying chord progression.</a:t>
                      </a:r>
                    </a:p>
                  </a:txBody>
                  <a:tcPr/>
                </a:tc>
                <a:tc>
                  <a:txBody>
                    <a:bodyPr/>
                    <a:lstStyle/>
                    <a:p>
                      <a:r>
                        <a:rPr lang="en-US" sz="1400" dirty="0" err="1"/>
                        <a:t>MidiNet</a:t>
                      </a:r>
                      <a:r>
                        <a:rPr lang="en-US" sz="1400" dirty="0"/>
                        <a:t> performs comparably with </a:t>
                      </a:r>
                      <a:r>
                        <a:rPr lang="en-US" sz="1400" dirty="0" err="1"/>
                        <a:t>MelodyRNN</a:t>
                      </a:r>
                      <a:r>
                        <a:rPr lang="en-US" sz="1400" dirty="0"/>
                        <a:t> models in being realistic and pleasant to listen to, yet </a:t>
                      </a:r>
                      <a:r>
                        <a:rPr lang="en-US" sz="1400" dirty="0" err="1"/>
                        <a:t>MidiNet’s</a:t>
                      </a:r>
                      <a:r>
                        <a:rPr lang="en-US" sz="1400" dirty="0"/>
                        <a:t> melodies are reported to be much more interesting.</a:t>
                      </a:r>
                    </a:p>
                  </a:txBody>
                  <a:tcPr/>
                </a:tc>
                <a:tc>
                  <a:txBody>
                    <a:bodyPr/>
                    <a:lstStyle/>
                    <a:p>
                      <a:r>
                        <a:rPr lang="en-US" sz="1400"/>
                        <a:t>The dataset uses only midi files which can be less rich compared to music format such as .wav</a:t>
                      </a:r>
                      <a:endParaRPr lang="en-US" sz="1400" dirty="0"/>
                    </a:p>
                  </a:txBody>
                  <a:tcPr/>
                </a:tc>
                <a:extLst>
                  <a:ext uri="{0D108BD9-81ED-4DB2-BD59-A6C34878D82A}">
                    <a16:rowId xmlns:a16="http://schemas.microsoft.com/office/drawing/2014/main" val="2641898067"/>
                  </a:ext>
                </a:extLst>
              </a:tr>
            </a:tbl>
          </a:graphicData>
        </a:graphic>
      </p:graphicFrame>
    </p:spTree>
    <p:extLst>
      <p:ext uri="{BB962C8B-B14F-4D97-AF65-F5344CB8AC3E}">
        <p14:creationId xmlns:p14="http://schemas.microsoft.com/office/powerpoint/2010/main" val="3538329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2961-AA56-4EEE-A975-40E4D075E76F}"/>
              </a:ext>
            </a:extLst>
          </p:cNvPr>
          <p:cNvSpPr>
            <a:spLocks noGrp="1"/>
          </p:cNvSpPr>
          <p:nvPr>
            <p:ph type="title"/>
          </p:nvPr>
        </p:nvSpPr>
        <p:spPr/>
        <p:txBody>
          <a:bodyPr/>
          <a:lstStyle/>
          <a:p>
            <a:r>
              <a:rPr lang="en-US" b="1" dirty="0">
                <a:latin typeface="+mn-lt"/>
              </a:rPr>
              <a:t>Dataset and techniques </a:t>
            </a:r>
          </a:p>
        </p:txBody>
      </p:sp>
      <p:graphicFrame>
        <p:nvGraphicFramePr>
          <p:cNvPr id="4" name="Table 3">
            <a:extLst>
              <a:ext uri="{FF2B5EF4-FFF2-40B4-BE49-F238E27FC236}">
                <a16:creationId xmlns:a16="http://schemas.microsoft.com/office/drawing/2014/main" id="{D66D68DB-24BF-4B2D-8431-306A30FF4C12}"/>
              </a:ext>
            </a:extLst>
          </p:cNvPr>
          <p:cNvGraphicFramePr>
            <a:graphicFrameLocks noGrp="1"/>
          </p:cNvGraphicFramePr>
          <p:nvPr>
            <p:extLst>
              <p:ext uri="{D42A27DB-BD31-4B8C-83A1-F6EECF244321}">
                <p14:modId xmlns:p14="http://schemas.microsoft.com/office/powerpoint/2010/main" val="3221268353"/>
              </p:ext>
            </p:extLst>
          </p:nvPr>
        </p:nvGraphicFramePr>
        <p:xfrm>
          <a:off x="937848" y="2618104"/>
          <a:ext cx="9506445" cy="3170302"/>
        </p:xfrm>
        <a:graphic>
          <a:graphicData uri="http://schemas.openxmlformats.org/drawingml/2006/table">
            <a:tbl>
              <a:tblPr firstRow="1" firstCol="1" bandRow="1">
                <a:tableStyleId>{D7AC3CCA-C797-4891-BE02-D94E43425B78}</a:tableStyleId>
              </a:tblPr>
              <a:tblGrid>
                <a:gridCol w="3180338">
                  <a:extLst>
                    <a:ext uri="{9D8B030D-6E8A-4147-A177-3AD203B41FA5}">
                      <a16:colId xmlns:a16="http://schemas.microsoft.com/office/drawing/2014/main" val="3359946993"/>
                    </a:ext>
                  </a:extLst>
                </a:gridCol>
                <a:gridCol w="3430454">
                  <a:extLst>
                    <a:ext uri="{9D8B030D-6E8A-4147-A177-3AD203B41FA5}">
                      <a16:colId xmlns:a16="http://schemas.microsoft.com/office/drawing/2014/main" val="3255251035"/>
                    </a:ext>
                  </a:extLst>
                </a:gridCol>
                <a:gridCol w="2895653">
                  <a:extLst>
                    <a:ext uri="{9D8B030D-6E8A-4147-A177-3AD203B41FA5}">
                      <a16:colId xmlns:a16="http://schemas.microsoft.com/office/drawing/2014/main" val="805004527"/>
                    </a:ext>
                  </a:extLst>
                </a:gridCol>
              </a:tblGrid>
              <a:tr h="332919">
                <a:tc>
                  <a:txBody>
                    <a:bodyPr/>
                    <a:lstStyle/>
                    <a:p>
                      <a:pPr marL="0" marR="0">
                        <a:lnSpc>
                          <a:spcPct val="107000"/>
                        </a:lnSpc>
                        <a:spcBef>
                          <a:spcPts val="0"/>
                        </a:spcBef>
                        <a:spcAft>
                          <a:spcPts val="0"/>
                        </a:spcAft>
                      </a:pPr>
                      <a:r>
                        <a:rPr lang="en-US" sz="1100" dirty="0">
                          <a:effectLst/>
                        </a:rPr>
                        <a:t>Dataset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characteristics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Technique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4002966"/>
                  </a:ext>
                </a:extLst>
              </a:tr>
              <a:tr h="683589">
                <a:tc>
                  <a:txBody>
                    <a:bodyPr/>
                    <a:lstStyle/>
                    <a:p>
                      <a:pPr marL="0" marR="0">
                        <a:lnSpc>
                          <a:spcPct val="107000"/>
                        </a:lnSpc>
                        <a:spcBef>
                          <a:spcPts val="0"/>
                        </a:spcBef>
                        <a:spcAft>
                          <a:spcPts val="0"/>
                        </a:spcAft>
                      </a:pPr>
                      <a:r>
                        <a:rPr lang="en-US" sz="1100" dirty="0">
                          <a:effectLst/>
                        </a:rPr>
                        <a:t>Midi melody files for theme song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60 midi files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LSTM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8137933"/>
                  </a:ext>
                </a:extLst>
              </a:tr>
              <a:tr h="332919">
                <a:tc>
                  <a:txBody>
                    <a:bodyPr/>
                    <a:lstStyle/>
                    <a:p>
                      <a:pPr marL="0" marR="0">
                        <a:lnSpc>
                          <a:spcPct val="107000"/>
                        </a:lnSpc>
                        <a:spcBef>
                          <a:spcPts val="0"/>
                        </a:spcBef>
                        <a:spcAft>
                          <a:spcPts val="0"/>
                        </a:spcAft>
                      </a:pPr>
                      <a:r>
                        <a:rPr lang="en-US" sz="1100" dirty="0">
                          <a:effectLst/>
                        </a:rPr>
                        <a:t>Midi piano files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92 midi files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LSTM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6025877"/>
                  </a:ext>
                </a:extLst>
              </a:tr>
              <a:tr h="332919">
                <a:tc>
                  <a:txBody>
                    <a:bodyPr/>
                    <a:lstStyle/>
                    <a:p>
                      <a:pPr marL="0" marR="0">
                        <a:lnSpc>
                          <a:spcPct val="107000"/>
                        </a:lnSpc>
                        <a:spcBef>
                          <a:spcPts val="0"/>
                        </a:spcBef>
                        <a:spcAft>
                          <a:spcPts val="0"/>
                        </a:spcAft>
                      </a:pPr>
                      <a:r>
                        <a:rPr lang="en-US" sz="1100">
                          <a:effectLst/>
                        </a:rPr>
                        <a:t>Lakh pianoroll dataset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174,154 multitrack piano rolls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GAN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4010096"/>
                  </a:ext>
                </a:extLst>
              </a:tr>
              <a:tr h="832546">
                <a:tc>
                  <a:txBody>
                    <a:bodyPr/>
                    <a:lstStyle/>
                    <a:p>
                      <a:pPr marL="0" marR="0" fontAlgn="base">
                        <a:lnSpc>
                          <a:spcPct val="107000"/>
                        </a:lnSpc>
                        <a:spcBef>
                          <a:spcPts val="0"/>
                        </a:spcBef>
                        <a:spcAft>
                          <a:spcPts val="600"/>
                        </a:spcAft>
                      </a:pPr>
                      <a:r>
                        <a:rPr lang="en-US" sz="1100" kern="1800" spc="20" dirty="0">
                          <a:effectLst/>
                        </a:rPr>
                        <a:t>Lo-Fi Hip Hop MIDIs</a:t>
                      </a:r>
                      <a:endParaRPr lang="en-US" sz="1100" dirty="0">
                        <a:effectLst/>
                      </a:endParaRPr>
                    </a:p>
                    <a:p>
                      <a:pPr marL="0" marR="0" indent="45720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93 midi files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CNN and GAN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8459753"/>
                  </a:ext>
                </a:extLst>
              </a:tr>
              <a:tr h="655410">
                <a:tc>
                  <a:txBody>
                    <a:bodyPr/>
                    <a:lstStyle/>
                    <a:p>
                      <a:pPr marL="0" marR="0" fontAlgn="base">
                        <a:spcBef>
                          <a:spcPts val="0"/>
                        </a:spcBef>
                        <a:spcAft>
                          <a:spcPts val="600"/>
                        </a:spcAft>
                      </a:pPr>
                      <a:r>
                        <a:rPr lang="en-US" sz="1100" spc="20">
                          <a:effectLst/>
                        </a:rPr>
                        <a:t>Multi-modal MIREX Emotion Dataset</a:t>
                      </a:r>
                      <a:endParaRPr lang="en-US"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193 midi files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4881610"/>
                  </a:ext>
                </a:extLst>
              </a:tr>
            </a:tbl>
          </a:graphicData>
        </a:graphic>
      </p:graphicFrame>
    </p:spTree>
    <p:extLst>
      <p:ext uri="{BB962C8B-B14F-4D97-AF65-F5344CB8AC3E}">
        <p14:creationId xmlns:p14="http://schemas.microsoft.com/office/powerpoint/2010/main" val="1891973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2961-AA56-4EEE-A975-40E4D075E76F}"/>
              </a:ext>
            </a:extLst>
          </p:cNvPr>
          <p:cNvSpPr>
            <a:spLocks noGrp="1"/>
          </p:cNvSpPr>
          <p:nvPr>
            <p:ph type="title"/>
          </p:nvPr>
        </p:nvSpPr>
        <p:spPr/>
        <p:txBody>
          <a:bodyPr/>
          <a:lstStyle/>
          <a:p>
            <a:r>
              <a:rPr lang="en-US" b="1" dirty="0">
                <a:latin typeface="+mn-lt"/>
              </a:rPr>
              <a:t>Conclusion </a:t>
            </a:r>
          </a:p>
        </p:txBody>
      </p:sp>
      <p:sp>
        <p:nvSpPr>
          <p:cNvPr id="3" name="Text Placeholder 2">
            <a:extLst>
              <a:ext uri="{FF2B5EF4-FFF2-40B4-BE49-F238E27FC236}">
                <a16:creationId xmlns:a16="http://schemas.microsoft.com/office/drawing/2014/main" id="{74445ABE-F2D8-4132-9874-90EB26FCB17E}"/>
              </a:ext>
            </a:extLst>
          </p:cNvPr>
          <p:cNvSpPr>
            <a:spLocks noGrp="1"/>
          </p:cNvSpPr>
          <p:nvPr>
            <p:ph type="body" sz="quarter" idx="14"/>
          </p:nvPr>
        </p:nvSpPr>
        <p:spPr/>
        <p:txBody>
          <a:bodyPr/>
          <a:lstStyle/>
          <a:p>
            <a:pPr marL="0" indent="0">
              <a:buNone/>
            </a:pPr>
            <a:r>
              <a:rPr lang="en-US" dirty="0"/>
              <a:t>Music generation using LSTM is possible and is well researched upon. Many of the papers published on the topic use RNN modals to feed the data into generate music. </a:t>
            </a:r>
          </a:p>
        </p:txBody>
      </p:sp>
    </p:spTree>
    <p:extLst>
      <p:ext uri="{BB962C8B-B14F-4D97-AF65-F5344CB8AC3E}">
        <p14:creationId xmlns:p14="http://schemas.microsoft.com/office/powerpoint/2010/main" val="125716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2961-AA56-4EEE-A975-40E4D075E76F}"/>
              </a:ext>
            </a:extLst>
          </p:cNvPr>
          <p:cNvSpPr>
            <a:spLocks noGrp="1"/>
          </p:cNvSpPr>
          <p:nvPr>
            <p:ph type="title"/>
          </p:nvPr>
        </p:nvSpPr>
        <p:spPr>
          <a:xfrm>
            <a:off x="700480" y="2642616"/>
            <a:ext cx="7467601" cy="1572768"/>
          </a:xfrm>
        </p:spPr>
        <p:txBody>
          <a:bodyPr/>
          <a:lstStyle/>
          <a:p>
            <a:r>
              <a:rPr lang="en-US" b="1" dirty="0">
                <a:latin typeface="+mn-lt"/>
              </a:rPr>
              <a:t>Suggestions </a:t>
            </a:r>
          </a:p>
        </p:txBody>
      </p:sp>
    </p:spTree>
    <p:extLst>
      <p:ext uri="{BB962C8B-B14F-4D97-AF65-F5344CB8AC3E}">
        <p14:creationId xmlns:p14="http://schemas.microsoft.com/office/powerpoint/2010/main" val="3268083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2961-AA56-4EEE-A975-40E4D075E76F}"/>
              </a:ext>
            </a:extLst>
          </p:cNvPr>
          <p:cNvSpPr>
            <a:spLocks noGrp="1"/>
          </p:cNvSpPr>
          <p:nvPr>
            <p:ph type="title"/>
          </p:nvPr>
        </p:nvSpPr>
        <p:spPr>
          <a:xfrm>
            <a:off x="767591" y="2642616"/>
            <a:ext cx="7467601" cy="1572768"/>
          </a:xfrm>
        </p:spPr>
        <p:txBody>
          <a:bodyPr/>
          <a:lstStyle/>
          <a:p>
            <a:r>
              <a:rPr lang="en-US" b="1" dirty="0">
                <a:latin typeface="+mn-lt"/>
              </a:rPr>
              <a:t>Thank you </a:t>
            </a:r>
          </a:p>
        </p:txBody>
      </p:sp>
    </p:spTree>
    <p:extLst>
      <p:ext uri="{BB962C8B-B14F-4D97-AF65-F5344CB8AC3E}">
        <p14:creationId xmlns:p14="http://schemas.microsoft.com/office/powerpoint/2010/main" val="2912065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2961-AA56-4EEE-A975-40E4D075E76F}"/>
              </a:ext>
            </a:extLst>
          </p:cNvPr>
          <p:cNvSpPr>
            <a:spLocks noGrp="1"/>
          </p:cNvSpPr>
          <p:nvPr>
            <p:ph type="title"/>
          </p:nvPr>
        </p:nvSpPr>
        <p:spPr/>
        <p:txBody>
          <a:bodyPr/>
          <a:lstStyle/>
          <a:p>
            <a:r>
              <a:rPr lang="en-US" b="1" dirty="0">
                <a:latin typeface="+mn-lt"/>
              </a:rPr>
              <a:t>INDEX</a:t>
            </a:r>
          </a:p>
        </p:txBody>
      </p:sp>
      <p:sp>
        <p:nvSpPr>
          <p:cNvPr id="3" name="Text Placeholder 2">
            <a:extLst>
              <a:ext uri="{FF2B5EF4-FFF2-40B4-BE49-F238E27FC236}">
                <a16:creationId xmlns:a16="http://schemas.microsoft.com/office/drawing/2014/main" id="{74445ABE-F2D8-4132-9874-90EB26FCB17E}"/>
              </a:ext>
            </a:extLst>
          </p:cNvPr>
          <p:cNvSpPr>
            <a:spLocks noGrp="1"/>
          </p:cNvSpPr>
          <p:nvPr>
            <p:ph type="body" sz="quarter" idx="14"/>
          </p:nvPr>
        </p:nvSpPr>
        <p:spPr/>
        <p:txBody>
          <a:bodyPr/>
          <a:lstStyle/>
          <a:p>
            <a:r>
              <a:rPr lang="en-US" dirty="0"/>
              <a:t>Introduction</a:t>
            </a:r>
          </a:p>
          <a:p>
            <a:r>
              <a:rPr lang="en-US" dirty="0"/>
              <a:t>Problem statement</a:t>
            </a:r>
          </a:p>
          <a:p>
            <a:r>
              <a:rPr lang="en-US" dirty="0"/>
              <a:t>Motivation </a:t>
            </a:r>
          </a:p>
          <a:p>
            <a:r>
              <a:rPr lang="en-US" dirty="0"/>
              <a:t>Objectives</a:t>
            </a:r>
          </a:p>
          <a:p>
            <a:r>
              <a:rPr lang="en-US" dirty="0"/>
              <a:t>Literature survey</a:t>
            </a:r>
          </a:p>
          <a:p>
            <a:r>
              <a:rPr lang="en-US" dirty="0"/>
              <a:t>Dataset and techniques</a:t>
            </a:r>
          </a:p>
          <a:p>
            <a:r>
              <a:rPr lang="en-US" dirty="0"/>
              <a:t>Conclusion </a:t>
            </a:r>
          </a:p>
          <a:p>
            <a:r>
              <a:rPr lang="en-US" dirty="0"/>
              <a:t>Suggestions </a:t>
            </a:r>
          </a:p>
          <a:p>
            <a:endParaRPr lang="en-US" dirty="0"/>
          </a:p>
        </p:txBody>
      </p:sp>
    </p:spTree>
    <p:extLst>
      <p:ext uri="{BB962C8B-B14F-4D97-AF65-F5344CB8AC3E}">
        <p14:creationId xmlns:p14="http://schemas.microsoft.com/office/powerpoint/2010/main" val="3395145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2961-AA56-4EEE-A975-40E4D075E76F}"/>
              </a:ext>
            </a:extLst>
          </p:cNvPr>
          <p:cNvSpPr>
            <a:spLocks noGrp="1"/>
          </p:cNvSpPr>
          <p:nvPr>
            <p:ph type="title"/>
          </p:nvPr>
        </p:nvSpPr>
        <p:spPr/>
        <p:txBody>
          <a:bodyPr/>
          <a:lstStyle/>
          <a:p>
            <a:r>
              <a:rPr lang="en-US" b="1" dirty="0">
                <a:latin typeface="+mn-lt"/>
              </a:rPr>
              <a:t>Introduction </a:t>
            </a:r>
          </a:p>
        </p:txBody>
      </p:sp>
      <p:sp>
        <p:nvSpPr>
          <p:cNvPr id="3" name="Text Placeholder 2">
            <a:extLst>
              <a:ext uri="{FF2B5EF4-FFF2-40B4-BE49-F238E27FC236}">
                <a16:creationId xmlns:a16="http://schemas.microsoft.com/office/drawing/2014/main" id="{74445ABE-F2D8-4132-9874-90EB26FCB17E}"/>
              </a:ext>
            </a:extLst>
          </p:cNvPr>
          <p:cNvSpPr>
            <a:spLocks noGrp="1"/>
          </p:cNvSpPr>
          <p:nvPr>
            <p:ph type="body" sz="quarter" idx="14"/>
          </p:nvPr>
        </p:nvSpPr>
        <p:spPr/>
        <p:txBody>
          <a:bodyPr/>
          <a:lstStyle/>
          <a:p>
            <a:pPr marL="0" indent="0">
              <a:buNone/>
            </a:pPr>
            <a:r>
              <a:rPr lang="en-US" dirty="0"/>
              <a:t>The project is about music generation. Music generation is very important now. It can be used in many applications. Musicians can build on what is generated by the machine, in-game score can be generated by the machine according to the in-game scenario. </a:t>
            </a:r>
          </a:p>
        </p:txBody>
      </p:sp>
    </p:spTree>
    <p:extLst>
      <p:ext uri="{BB962C8B-B14F-4D97-AF65-F5344CB8AC3E}">
        <p14:creationId xmlns:p14="http://schemas.microsoft.com/office/powerpoint/2010/main" val="3407218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2961-AA56-4EEE-A975-40E4D075E76F}"/>
              </a:ext>
            </a:extLst>
          </p:cNvPr>
          <p:cNvSpPr>
            <a:spLocks noGrp="1"/>
          </p:cNvSpPr>
          <p:nvPr>
            <p:ph type="title"/>
          </p:nvPr>
        </p:nvSpPr>
        <p:spPr/>
        <p:txBody>
          <a:bodyPr/>
          <a:lstStyle/>
          <a:p>
            <a:r>
              <a:rPr lang="en-US" b="1" dirty="0">
                <a:latin typeface="+mn-lt"/>
              </a:rPr>
              <a:t>Problem Statement </a:t>
            </a:r>
          </a:p>
        </p:txBody>
      </p:sp>
      <p:sp>
        <p:nvSpPr>
          <p:cNvPr id="3" name="Text Placeholder 2">
            <a:extLst>
              <a:ext uri="{FF2B5EF4-FFF2-40B4-BE49-F238E27FC236}">
                <a16:creationId xmlns:a16="http://schemas.microsoft.com/office/drawing/2014/main" id="{74445ABE-F2D8-4132-9874-90EB26FCB17E}"/>
              </a:ext>
            </a:extLst>
          </p:cNvPr>
          <p:cNvSpPr>
            <a:spLocks noGrp="1"/>
          </p:cNvSpPr>
          <p:nvPr>
            <p:ph type="body" sz="quarter" idx="14"/>
          </p:nvPr>
        </p:nvSpPr>
        <p:spPr>
          <a:xfrm>
            <a:off x="457200" y="2540000"/>
            <a:ext cx="9055916" cy="3403600"/>
          </a:xfrm>
        </p:spPr>
        <p:txBody>
          <a:bodyPr/>
          <a:lstStyle/>
          <a:p>
            <a:pPr marL="0" indent="0">
              <a:buNone/>
            </a:pPr>
            <a:r>
              <a:rPr lang="en-US" dirty="0"/>
              <a:t>Situational in-game music </a:t>
            </a:r>
            <a:r>
              <a:rPr lang="en-US"/>
              <a:t>generation using LTSM and RNN</a:t>
            </a:r>
            <a:endParaRPr lang="en-US" dirty="0"/>
          </a:p>
        </p:txBody>
      </p:sp>
    </p:spTree>
    <p:extLst>
      <p:ext uri="{BB962C8B-B14F-4D97-AF65-F5344CB8AC3E}">
        <p14:creationId xmlns:p14="http://schemas.microsoft.com/office/powerpoint/2010/main" val="1589669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2961-AA56-4EEE-A975-40E4D075E76F}"/>
              </a:ext>
            </a:extLst>
          </p:cNvPr>
          <p:cNvSpPr>
            <a:spLocks noGrp="1"/>
          </p:cNvSpPr>
          <p:nvPr>
            <p:ph type="title"/>
          </p:nvPr>
        </p:nvSpPr>
        <p:spPr/>
        <p:txBody>
          <a:bodyPr/>
          <a:lstStyle/>
          <a:p>
            <a:r>
              <a:rPr lang="en-US" b="1" dirty="0">
                <a:latin typeface="+mn-lt"/>
              </a:rPr>
              <a:t>Motivation </a:t>
            </a:r>
          </a:p>
        </p:txBody>
      </p:sp>
      <p:sp>
        <p:nvSpPr>
          <p:cNvPr id="3" name="Text Placeholder 2">
            <a:extLst>
              <a:ext uri="{FF2B5EF4-FFF2-40B4-BE49-F238E27FC236}">
                <a16:creationId xmlns:a16="http://schemas.microsoft.com/office/drawing/2014/main" id="{74445ABE-F2D8-4132-9874-90EB26FCB17E}"/>
              </a:ext>
            </a:extLst>
          </p:cNvPr>
          <p:cNvSpPr>
            <a:spLocks noGrp="1"/>
          </p:cNvSpPr>
          <p:nvPr>
            <p:ph type="body" sz="quarter" idx="14"/>
          </p:nvPr>
        </p:nvSpPr>
        <p:spPr>
          <a:xfrm>
            <a:off x="457198" y="2220822"/>
            <a:ext cx="10599491" cy="3403600"/>
          </a:xfrm>
        </p:spPr>
        <p:txBody>
          <a:bodyPr/>
          <a:lstStyle/>
          <a:p>
            <a:pPr marL="0" indent="0">
              <a:buNone/>
            </a:pPr>
            <a:r>
              <a:rPr lang="en-US" dirty="0"/>
              <a:t>As the gaming industry flourishes day by day the demand to produce a good game increases as to compete with the market and music production/music addition to the game takes a lot of time and good music in a game can change how the player feels about the game or the situation in the game .Therefore it is necessary that the game has good soundtracks and the game is released as soon as possible .</a:t>
            </a:r>
          </a:p>
          <a:p>
            <a:pPr marL="0" indent="0">
              <a:buNone/>
            </a:pPr>
            <a:r>
              <a:rPr lang="en-US" dirty="0"/>
              <a:t>In-game situational music generation is an experimental way to implement the atmosphere of the game. Allowing predefined conditions, training a new track every time allows users to experience a unique experience. </a:t>
            </a:r>
          </a:p>
        </p:txBody>
      </p:sp>
    </p:spTree>
    <p:extLst>
      <p:ext uri="{BB962C8B-B14F-4D97-AF65-F5344CB8AC3E}">
        <p14:creationId xmlns:p14="http://schemas.microsoft.com/office/powerpoint/2010/main" val="5329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2961-AA56-4EEE-A975-40E4D075E76F}"/>
              </a:ext>
            </a:extLst>
          </p:cNvPr>
          <p:cNvSpPr>
            <a:spLocks noGrp="1"/>
          </p:cNvSpPr>
          <p:nvPr>
            <p:ph type="title"/>
          </p:nvPr>
        </p:nvSpPr>
        <p:spPr/>
        <p:txBody>
          <a:bodyPr/>
          <a:lstStyle/>
          <a:p>
            <a:r>
              <a:rPr lang="en-US" b="1" dirty="0">
                <a:latin typeface="+mn-lt"/>
              </a:rPr>
              <a:t>Objectives </a:t>
            </a:r>
          </a:p>
        </p:txBody>
      </p:sp>
      <p:sp>
        <p:nvSpPr>
          <p:cNvPr id="3" name="Text Placeholder 2">
            <a:extLst>
              <a:ext uri="{FF2B5EF4-FFF2-40B4-BE49-F238E27FC236}">
                <a16:creationId xmlns:a16="http://schemas.microsoft.com/office/drawing/2014/main" id="{74445ABE-F2D8-4132-9874-90EB26FCB17E}"/>
              </a:ext>
            </a:extLst>
          </p:cNvPr>
          <p:cNvSpPr>
            <a:spLocks noGrp="1"/>
          </p:cNvSpPr>
          <p:nvPr>
            <p:ph type="body" sz="quarter" idx="14"/>
          </p:nvPr>
        </p:nvSpPr>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Train a model to generate new music by giving a sample tracks. </a:t>
            </a:r>
          </a:p>
          <a:p>
            <a:pPr marL="285750" indent="-285750">
              <a:buFont typeface="Arial" panose="020B0604020202020204" pitchFamily="34" charset="0"/>
              <a:buChar char="•"/>
            </a:pPr>
            <a:r>
              <a:rPr lang="en-US" dirty="0"/>
              <a:t>Implement the model into a demo game to visualize and experience the music generation. </a:t>
            </a:r>
          </a:p>
          <a:p>
            <a:pPr marL="285750" indent="-285750">
              <a:buFont typeface="Arial" panose="020B0604020202020204" pitchFamily="34" charset="0"/>
              <a:buChar char="•"/>
            </a:pPr>
            <a:r>
              <a:rPr lang="en-US" dirty="0"/>
              <a:t>Train for all the situation a game demands. </a:t>
            </a:r>
          </a:p>
        </p:txBody>
      </p:sp>
    </p:spTree>
    <p:extLst>
      <p:ext uri="{BB962C8B-B14F-4D97-AF65-F5344CB8AC3E}">
        <p14:creationId xmlns:p14="http://schemas.microsoft.com/office/powerpoint/2010/main" val="2415958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2961-AA56-4EEE-A975-40E4D075E76F}"/>
              </a:ext>
            </a:extLst>
          </p:cNvPr>
          <p:cNvSpPr>
            <a:spLocks noGrp="1"/>
          </p:cNvSpPr>
          <p:nvPr>
            <p:ph type="title"/>
          </p:nvPr>
        </p:nvSpPr>
        <p:spPr>
          <a:xfrm>
            <a:off x="700480" y="2642616"/>
            <a:ext cx="7467601" cy="1572768"/>
          </a:xfrm>
        </p:spPr>
        <p:txBody>
          <a:bodyPr/>
          <a:lstStyle/>
          <a:p>
            <a:r>
              <a:rPr lang="en-US" b="1" dirty="0">
                <a:latin typeface="+mn-lt"/>
              </a:rPr>
              <a:t>Literature survey </a:t>
            </a:r>
          </a:p>
        </p:txBody>
      </p:sp>
    </p:spTree>
    <p:extLst>
      <p:ext uri="{BB962C8B-B14F-4D97-AF65-F5344CB8AC3E}">
        <p14:creationId xmlns:p14="http://schemas.microsoft.com/office/powerpoint/2010/main" val="760635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3798CD04-1ECD-45F7-A397-0386EAB6E74D}"/>
              </a:ext>
            </a:extLst>
          </p:cNvPr>
          <p:cNvGraphicFramePr>
            <a:graphicFrameLocks noGrp="1"/>
          </p:cNvGraphicFramePr>
          <p:nvPr>
            <p:extLst>
              <p:ext uri="{D42A27DB-BD31-4B8C-83A1-F6EECF244321}">
                <p14:modId xmlns:p14="http://schemas.microsoft.com/office/powerpoint/2010/main" val="2193595014"/>
              </p:ext>
            </p:extLst>
          </p:nvPr>
        </p:nvGraphicFramePr>
        <p:xfrm>
          <a:off x="272248" y="319192"/>
          <a:ext cx="11647503" cy="6266165"/>
        </p:xfrm>
        <a:graphic>
          <a:graphicData uri="http://schemas.openxmlformats.org/drawingml/2006/table">
            <a:tbl>
              <a:tblPr firstRow="1">
                <a:tableStyleId>{2D5ABB26-0587-4C30-8999-92F81FD0307C}</a:tableStyleId>
              </a:tblPr>
              <a:tblGrid>
                <a:gridCol w="807867">
                  <a:extLst>
                    <a:ext uri="{9D8B030D-6E8A-4147-A177-3AD203B41FA5}">
                      <a16:colId xmlns:a16="http://schemas.microsoft.com/office/drawing/2014/main" val="119226722"/>
                    </a:ext>
                  </a:extLst>
                </a:gridCol>
                <a:gridCol w="1580226">
                  <a:extLst>
                    <a:ext uri="{9D8B030D-6E8A-4147-A177-3AD203B41FA5}">
                      <a16:colId xmlns:a16="http://schemas.microsoft.com/office/drawing/2014/main" val="2451327001"/>
                    </a:ext>
                  </a:extLst>
                </a:gridCol>
                <a:gridCol w="1846555">
                  <a:extLst>
                    <a:ext uri="{9D8B030D-6E8A-4147-A177-3AD203B41FA5}">
                      <a16:colId xmlns:a16="http://schemas.microsoft.com/office/drawing/2014/main" val="3315874509"/>
                    </a:ext>
                  </a:extLst>
                </a:gridCol>
                <a:gridCol w="1704513">
                  <a:extLst>
                    <a:ext uri="{9D8B030D-6E8A-4147-A177-3AD203B41FA5}">
                      <a16:colId xmlns:a16="http://schemas.microsoft.com/office/drawing/2014/main" val="65639697"/>
                    </a:ext>
                  </a:extLst>
                </a:gridCol>
                <a:gridCol w="2380484">
                  <a:extLst>
                    <a:ext uri="{9D8B030D-6E8A-4147-A177-3AD203B41FA5}">
                      <a16:colId xmlns:a16="http://schemas.microsoft.com/office/drawing/2014/main" val="3923068563"/>
                    </a:ext>
                  </a:extLst>
                </a:gridCol>
                <a:gridCol w="1663929">
                  <a:extLst>
                    <a:ext uri="{9D8B030D-6E8A-4147-A177-3AD203B41FA5}">
                      <a16:colId xmlns:a16="http://schemas.microsoft.com/office/drawing/2014/main" val="638143826"/>
                    </a:ext>
                  </a:extLst>
                </a:gridCol>
                <a:gridCol w="1663929">
                  <a:extLst>
                    <a:ext uri="{9D8B030D-6E8A-4147-A177-3AD203B41FA5}">
                      <a16:colId xmlns:a16="http://schemas.microsoft.com/office/drawing/2014/main" val="2451910130"/>
                    </a:ext>
                  </a:extLst>
                </a:gridCol>
              </a:tblGrid>
              <a:tr h="9653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S.NO</a:t>
                      </a:r>
                    </a:p>
                  </a:txBody>
                  <a:tcPr/>
                </a:tc>
                <a:tc>
                  <a:txBody>
                    <a:bodyPr/>
                    <a:lstStyle/>
                    <a:p>
                      <a:r>
                        <a:rPr lang="en-US" dirty="0">
                          <a:solidFill>
                            <a:schemeClr val="tx1"/>
                          </a:solidFill>
                        </a:rPr>
                        <a:t>Authors</a:t>
                      </a:r>
                    </a:p>
                  </a:txBody>
                  <a:tcPr/>
                </a:tc>
                <a:tc>
                  <a:txBody>
                    <a:bodyPr/>
                    <a:lstStyle/>
                    <a:p>
                      <a:r>
                        <a:rPr lang="en-US" dirty="0">
                          <a:solidFill>
                            <a:schemeClr val="tx1"/>
                          </a:solidFill>
                        </a:rPr>
                        <a:t>Title</a:t>
                      </a:r>
                    </a:p>
                  </a:txBody>
                  <a:tcPr/>
                </a:tc>
                <a:tc>
                  <a:txBody>
                    <a:bodyPr/>
                    <a:lstStyle/>
                    <a:p>
                      <a:r>
                        <a:rPr lang="en-US" dirty="0">
                          <a:solidFill>
                            <a:schemeClr val="tx1"/>
                          </a:solidFill>
                        </a:rPr>
                        <a:t>Publishing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Techniques &amp; dataset</a:t>
                      </a:r>
                    </a:p>
                    <a:p>
                      <a:endParaRPr lang="en-US" dirty="0"/>
                    </a:p>
                  </a:txBody>
                  <a:tcPr/>
                </a:tc>
                <a:tc>
                  <a:txBody>
                    <a:bodyPr/>
                    <a:lstStyle/>
                    <a:p>
                      <a:r>
                        <a:rPr lang="en-US" dirty="0">
                          <a:solidFill>
                            <a:schemeClr val="tx1"/>
                          </a:solidFill>
                        </a:rPr>
                        <a:t>Pros</a:t>
                      </a:r>
                    </a:p>
                  </a:txBody>
                  <a:tcPr/>
                </a:tc>
                <a:tc>
                  <a:txBody>
                    <a:bodyPr/>
                    <a:lstStyle/>
                    <a:p>
                      <a:r>
                        <a:rPr lang="en-US" dirty="0">
                          <a:solidFill>
                            <a:schemeClr val="tx1"/>
                          </a:solidFill>
                        </a:rPr>
                        <a:t>Cons</a:t>
                      </a:r>
                      <a:r>
                        <a:rPr lang="en-US" dirty="0"/>
                        <a:t> </a:t>
                      </a:r>
                    </a:p>
                  </a:txBody>
                  <a:tcPr/>
                </a:tc>
                <a:extLst>
                  <a:ext uri="{0D108BD9-81ED-4DB2-BD59-A6C34878D82A}">
                    <a16:rowId xmlns:a16="http://schemas.microsoft.com/office/drawing/2014/main" val="129944916"/>
                  </a:ext>
                </a:extLst>
              </a:tr>
              <a:tr h="2829057">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Hao-Wen Dong, Wen-Yi Hsiao, Li-Chia </a:t>
                      </a:r>
                      <a:r>
                        <a:rPr lang="en-US" sz="1400" dirty="0" err="1"/>
                        <a:t>Yang,Yi-Hsuan</a:t>
                      </a:r>
                      <a:r>
                        <a:rPr lang="en-US" sz="1400" dirty="0"/>
                        <a:t> Yang</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MuseGAN</a:t>
                      </a:r>
                      <a:r>
                        <a:rPr lang="en-US" sz="1400" dirty="0"/>
                        <a:t>: Multi-track Sequential Generative Adversarial Networks for Symbolic Music Generation and Accompaniment</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Research Center for Information Technology Innovation, Academia </a:t>
                      </a:r>
                      <a:r>
                        <a:rPr lang="en-US" sz="1400" dirty="0" err="1"/>
                        <a:t>Sinica</a:t>
                      </a:r>
                      <a:r>
                        <a:rPr lang="en-US" sz="1400" dirty="0"/>
                        <a:t>, Taipei, Taiwan &amp; Department of Computer Science, National Tsing Hua University, Hsinchu, Taiwan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considering bars as the basic compositional unit for the fact that harmonic changes (e.g., chord changes) usually occur at the boundaries of bars and that human beings often use bars as the building blocks when composing songs. The dataset is derived from Lakh MIDI dataset</a:t>
                      </a:r>
                    </a:p>
                  </a:txBody>
                  <a:tcPr/>
                </a:tc>
                <a:tc>
                  <a:txBody>
                    <a:bodyPr/>
                    <a:lstStyle/>
                    <a:p>
                      <a:r>
                        <a:rPr lang="en-US" sz="1400" dirty="0"/>
                        <a:t>An easy logical solution to generate the music. Using the chords changes to train the model is an effective way to train the model to generate new music</a:t>
                      </a:r>
                    </a:p>
                  </a:txBody>
                  <a:tcPr/>
                </a:tc>
                <a:tc>
                  <a:txBody>
                    <a:bodyPr/>
                    <a:lstStyle/>
                    <a:p>
                      <a:r>
                        <a:rPr lang="en-US" sz="1400" dirty="0"/>
                        <a:t>The dataset uses only midi files which can be less rich compared to music format such as .wav </a:t>
                      </a:r>
                    </a:p>
                  </a:txBody>
                  <a:tcPr/>
                </a:tc>
                <a:extLst>
                  <a:ext uri="{0D108BD9-81ED-4DB2-BD59-A6C34878D82A}">
                    <a16:rowId xmlns:a16="http://schemas.microsoft.com/office/drawing/2014/main" val="81083541"/>
                  </a:ext>
                </a:extLst>
              </a:tr>
              <a:tr h="2471768">
                <a:tc>
                  <a:txBody>
                    <a:bodyPr/>
                    <a:lstStyle/>
                    <a:p>
                      <a:r>
                        <a:rPr lang="en-US" dirty="0"/>
                        <a:t>2</a:t>
                      </a:r>
                    </a:p>
                  </a:txBody>
                  <a:tcPr/>
                </a:tc>
                <a:tc>
                  <a:txBody>
                    <a:bodyPr/>
                    <a:lstStyle/>
                    <a:p>
                      <a:r>
                        <a:rPr lang="en-US" sz="1400" dirty="0" err="1"/>
                        <a:t>Sageev</a:t>
                      </a:r>
                      <a:r>
                        <a:rPr lang="en-US" sz="1400" dirty="0"/>
                        <a:t> </a:t>
                      </a:r>
                      <a:r>
                        <a:rPr lang="en-US" sz="1400" dirty="0" err="1"/>
                        <a:t>Oore</a:t>
                      </a:r>
                      <a:r>
                        <a:rPr lang="en-US" sz="1400" dirty="0"/>
                        <a:t> Ian Simon </a:t>
                      </a:r>
                    </a:p>
                    <a:p>
                      <a:r>
                        <a:rPr lang="en-US" sz="1400" dirty="0"/>
                        <a:t>Sander Dieleman </a:t>
                      </a:r>
                    </a:p>
                    <a:p>
                      <a:r>
                        <a:rPr lang="en-US" sz="1400" dirty="0"/>
                        <a:t>Douglas Eck </a:t>
                      </a:r>
                    </a:p>
                    <a:p>
                      <a:r>
                        <a:rPr lang="en-US" sz="1400" dirty="0"/>
                        <a:t>Karen </a:t>
                      </a:r>
                      <a:r>
                        <a:rPr lang="en-US" sz="1400" dirty="0" err="1"/>
                        <a:t>Simonyan</a:t>
                      </a:r>
                      <a:endParaRPr lang="en-US" sz="1400" dirty="0"/>
                    </a:p>
                  </a:txBody>
                  <a:tcPr/>
                </a:tc>
                <a:tc>
                  <a:txBody>
                    <a:bodyPr/>
                    <a:lstStyle/>
                    <a:p>
                      <a:r>
                        <a:rPr lang="en-US" sz="1400" dirty="0"/>
                        <a:t>This Time with Feeling: Learning Expressive Musical Performance</a:t>
                      </a:r>
                    </a:p>
                  </a:txBody>
                  <a:tcPr/>
                </a:tc>
                <a:tc>
                  <a:txBody>
                    <a:bodyPr/>
                    <a:lstStyle/>
                    <a:p>
                      <a:r>
                        <a:rPr lang="en-US" sz="1400" dirty="0"/>
                        <a:t>Dalhousie University and Vector Institute; work done while author at Google Brain, DeepMind</a:t>
                      </a:r>
                    </a:p>
                  </a:txBody>
                  <a:tcPr/>
                </a:tc>
                <a:tc>
                  <a:txBody>
                    <a:bodyPr/>
                    <a:lstStyle/>
                    <a:p>
                      <a:r>
                        <a:rPr lang="en-US" sz="1400" dirty="0"/>
                        <a:t>The data set used is International Piano-e-Competition dataset. Modal used is LSTM – based RNN with three layers of 512 cells each. </a:t>
                      </a:r>
                    </a:p>
                  </a:txBody>
                  <a:tcPr/>
                </a:tc>
                <a:tc>
                  <a:txBody>
                    <a:bodyPr/>
                    <a:lstStyle/>
                    <a:p>
                      <a:r>
                        <a:rPr lang="en-US" sz="1400" dirty="0"/>
                        <a:t>Uses more musical convention to train the modal instead of chord changes. </a:t>
                      </a:r>
                    </a:p>
                  </a:txBody>
                  <a:tcPr/>
                </a:tc>
                <a:tc>
                  <a:txBody>
                    <a:bodyPr/>
                    <a:lstStyle/>
                    <a:p>
                      <a:r>
                        <a:rPr lang="en-US" sz="1400" dirty="0"/>
                        <a:t>With a tempo of 120 bmp each beat lasts for 500ms which corresponds to the change of 25ms. This will eventually add up to be a greater change. </a:t>
                      </a:r>
                    </a:p>
                  </a:txBody>
                  <a:tcPr/>
                </a:tc>
                <a:extLst>
                  <a:ext uri="{0D108BD9-81ED-4DB2-BD59-A6C34878D82A}">
                    <a16:rowId xmlns:a16="http://schemas.microsoft.com/office/drawing/2014/main" val="726364771"/>
                  </a:ext>
                </a:extLst>
              </a:tr>
            </a:tbl>
          </a:graphicData>
        </a:graphic>
      </p:graphicFrame>
    </p:spTree>
    <p:extLst>
      <p:ext uri="{BB962C8B-B14F-4D97-AF65-F5344CB8AC3E}">
        <p14:creationId xmlns:p14="http://schemas.microsoft.com/office/powerpoint/2010/main" val="3435446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3798CD04-1ECD-45F7-A397-0386EAB6E74D}"/>
              </a:ext>
            </a:extLst>
          </p:cNvPr>
          <p:cNvGraphicFramePr>
            <a:graphicFrameLocks noGrp="1"/>
          </p:cNvGraphicFramePr>
          <p:nvPr>
            <p:extLst>
              <p:ext uri="{D42A27DB-BD31-4B8C-83A1-F6EECF244321}">
                <p14:modId xmlns:p14="http://schemas.microsoft.com/office/powerpoint/2010/main" val="2210392020"/>
              </p:ext>
            </p:extLst>
          </p:nvPr>
        </p:nvGraphicFramePr>
        <p:xfrm>
          <a:off x="272248" y="319192"/>
          <a:ext cx="11647503" cy="6103474"/>
        </p:xfrm>
        <a:graphic>
          <a:graphicData uri="http://schemas.openxmlformats.org/drawingml/2006/table">
            <a:tbl>
              <a:tblPr firstRow="1">
                <a:tableStyleId>{2D5ABB26-0587-4C30-8999-92F81FD0307C}</a:tableStyleId>
              </a:tblPr>
              <a:tblGrid>
                <a:gridCol w="823307">
                  <a:extLst>
                    <a:ext uri="{9D8B030D-6E8A-4147-A177-3AD203B41FA5}">
                      <a16:colId xmlns:a16="http://schemas.microsoft.com/office/drawing/2014/main" val="119226722"/>
                    </a:ext>
                  </a:extLst>
                </a:gridCol>
                <a:gridCol w="1293962">
                  <a:extLst>
                    <a:ext uri="{9D8B030D-6E8A-4147-A177-3AD203B41FA5}">
                      <a16:colId xmlns:a16="http://schemas.microsoft.com/office/drawing/2014/main" val="2451327001"/>
                    </a:ext>
                  </a:extLst>
                </a:gridCol>
                <a:gridCol w="1777041">
                  <a:extLst>
                    <a:ext uri="{9D8B030D-6E8A-4147-A177-3AD203B41FA5}">
                      <a16:colId xmlns:a16="http://schemas.microsoft.com/office/drawing/2014/main" val="3315874509"/>
                    </a:ext>
                  </a:extLst>
                </a:gridCol>
                <a:gridCol w="1613140">
                  <a:extLst>
                    <a:ext uri="{9D8B030D-6E8A-4147-A177-3AD203B41FA5}">
                      <a16:colId xmlns:a16="http://schemas.microsoft.com/office/drawing/2014/main" val="65639697"/>
                    </a:ext>
                  </a:extLst>
                </a:gridCol>
                <a:gridCol w="2544793">
                  <a:extLst>
                    <a:ext uri="{9D8B030D-6E8A-4147-A177-3AD203B41FA5}">
                      <a16:colId xmlns:a16="http://schemas.microsoft.com/office/drawing/2014/main" val="3923068563"/>
                    </a:ext>
                  </a:extLst>
                </a:gridCol>
                <a:gridCol w="1931331">
                  <a:extLst>
                    <a:ext uri="{9D8B030D-6E8A-4147-A177-3AD203B41FA5}">
                      <a16:colId xmlns:a16="http://schemas.microsoft.com/office/drawing/2014/main" val="638143826"/>
                    </a:ext>
                  </a:extLst>
                </a:gridCol>
                <a:gridCol w="1663929">
                  <a:extLst>
                    <a:ext uri="{9D8B030D-6E8A-4147-A177-3AD203B41FA5}">
                      <a16:colId xmlns:a16="http://schemas.microsoft.com/office/drawing/2014/main" val="2451910130"/>
                    </a:ext>
                  </a:extLst>
                </a:gridCol>
              </a:tblGrid>
              <a:tr h="9653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S.NO</a:t>
                      </a:r>
                    </a:p>
                  </a:txBody>
                  <a:tcPr/>
                </a:tc>
                <a:tc>
                  <a:txBody>
                    <a:bodyPr/>
                    <a:lstStyle/>
                    <a:p>
                      <a:r>
                        <a:rPr lang="en-US" dirty="0"/>
                        <a:t> Authors</a:t>
                      </a:r>
                    </a:p>
                  </a:txBody>
                  <a:tcPr/>
                </a:tc>
                <a:tc>
                  <a:txBody>
                    <a:bodyPr/>
                    <a:lstStyle/>
                    <a:p>
                      <a:r>
                        <a:rPr lang="en-US" dirty="0"/>
                        <a:t>Title</a:t>
                      </a:r>
                    </a:p>
                  </a:txBody>
                  <a:tcPr/>
                </a:tc>
                <a:tc>
                  <a:txBody>
                    <a:bodyPr/>
                    <a:lstStyle/>
                    <a:p>
                      <a:r>
                        <a:rPr lang="en-US" dirty="0"/>
                        <a:t>Publishing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Techniques &amp; dataset</a:t>
                      </a:r>
                    </a:p>
                    <a:p>
                      <a:endParaRPr lang="en-US" dirty="0"/>
                    </a:p>
                  </a:txBody>
                  <a:tcPr/>
                </a:tc>
                <a:tc>
                  <a:txBody>
                    <a:bodyPr/>
                    <a:lstStyle/>
                    <a:p>
                      <a:r>
                        <a:rPr lang="en-US" dirty="0"/>
                        <a:t>Pros</a:t>
                      </a:r>
                    </a:p>
                  </a:txBody>
                  <a:tcPr/>
                </a:tc>
                <a:tc>
                  <a:txBody>
                    <a:bodyPr/>
                    <a:lstStyle/>
                    <a:p>
                      <a:r>
                        <a:rPr lang="en-US" dirty="0"/>
                        <a:t>Cons </a:t>
                      </a:r>
                    </a:p>
                  </a:txBody>
                  <a:tcPr/>
                </a:tc>
                <a:extLst>
                  <a:ext uri="{0D108BD9-81ED-4DB2-BD59-A6C34878D82A}">
                    <a16:rowId xmlns:a16="http://schemas.microsoft.com/office/drawing/2014/main" val="129944916"/>
                  </a:ext>
                </a:extLst>
              </a:tr>
              <a:tr h="2666366">
                <a:tc>
                  <a:txBody>
                    <a:bodyPr/>
                    <a:lstStyle/>
                    <a:p>
                      <a:r>
                        <a:rPr lang="en-US" dirty="0"/>
                        <a:t>3</a:t>
                      </a:r>
                    </a:p>
                  </a:txBody>
                  <a:tcPr/>
                </a:tc>
                <a:tc>
                  <a:txBody>
                    <a:bodyPr/>
                    <a:lstStyle/>
                    <a:p>
                      <a:r>
                        <a:rPr lang="en-US" sz="1400" b="0" u="none" strike="noStrike" kern="1200" dirty="0">
                          <a:solidFill>
                            <a:schemeClr val="tx1"/>
                          </a:solidFill>
                          <a:effectLst/>
                        </a:rPr>
                        <a:t>Nabil </a:t>
                      </a:r>
                      <a:r>
                        <a:rPr lang="en-US" sz="1400" b="0" u="none" strike="noStrike" kern="1200" dirty="0" err="1">
                          <a:solidFill>
                            <a:schemeClr val="tx1"/>
                          </a:solidFill>
                          <a:effectLst/>
                        </a:rPr>
                        <a:t>Hewahi</a:t>
                      </a:r>
                      <a:endParaRPr lang="en-US" sz="1400" b="0" u="none" strike="noStrike" kern="1200" dirty="0">
                        <a:solidFill>
                          <a:schemeClr val="tx1"/>
                        </a:solidFill>
                        <a:effectLst/>
                      </a:endParaRPr>
                    </a:p>
                    <a:p>
                      <a:r>
                        <a:rPr lang="en-US" sz="1400" b="0" kern="1200" dirty="0">
                          <a:solidFill>
                            <a:schemeClr val="tx1"/>
                          </a:solidFill>
                          <a:effectLst/>
                        </a:rPr>
                        <a:t>,</a:t>
                      </a:r>
                      <a:r>
                        <a:rPr lang="en-US" sz="1400" b="0" u="none" strike="noStrike" kern="1200" dirty="0">
                          <a:solidFill>
                            <a:schemeClr val="tx1"/>
                          </a:solidFill>
                          <a:effectLst/>
                        </a:rPr>
                        <a:t>Salman </a:t>
                      </a:r>
                      <a:r>
                        <a:rPr lang="en-US" sz="1400" b="0" u="none" strike="noStrike" kern="1200" dirty="0" err="1">
                          <a:solidFill>
                            <a:schemeClr val="tx1"/>
                          </a:solidFill>
                          <a:effectLst/>
                        </a:rPr>
                        <a:t>AlSaigal</a:t>
                      </a:r>
                      <a:endParaRPr lang="en-US" sz="1400" b="0" u="none" strike="noStrike" kern="1200" dirty="0">
                        <a:solidFill>
                          <a:schemeClr val="tx1"/>
                        </a:solidFill>
                        <a:effectLst/>
                      </a:endParaRPr>
                    </a:p>
                    <a:p>
                      <a:r>
                        <a:rPr lang="en-US" sz="1400" b="0" kern="1200" dirty="0">
                          <a:solidFill>
                            <a:schemeClr val="tx1"/>
                          </a:solidFill>
                          <a:effectLst/>
                        </a:rPr>
                        <a:t> &amp;</a:t>
                      </a:r>
                    </a:p>
                    <a:p>
                      <a:r>
                        <a:rPr lang="en-US" sz="1400" b="0" u="none" strike="noStrike" kern="1200" dirty="0" err="1">
                          <a:solidFill>
                            <a:schemeClr val="tx1"/>
                          </a:solidFill>
                          <a:effectLst/>
                        </a:rPr>
                        <a:t>Sulaiman</a:t>
                      </a:r>
                      <a:r>
                        <a:rPr lang="en-US" sz="1400" b="0" u="none" strike="noStrike" kern="1200" dirty="0">
                          <a:solidFill>
                            <a:schemeClr val="tx1"/>
                          </a:solidFill>
                          <a:effectLst/>
                        </a:rPr>
                        <a:t> AlJanahi</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kern="1200" dirty="0">
                          <a:solidFill>
                            <a:schemeClr val="tx1"/>
                          </a:solidFill>
                          <a:effectLst/>
                        </a:rPr>
                        <a:t>Generation of music pieces using machine learning: long short-term memory neural networks approach</a:t>
                      </a:r>
                      <a:endParaRPr lang="en-US" sz="1400" b="0" u="none"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effectLst/>
                        </a:rPr>
                        <a:t>Published by Informa UK Limited, trading as Taylor &amp; Francis Group on behalf of the University of Bahrain</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Based on </a:t>
                      </a:r>
                      <a:r>
                        <a:rPr lang="en-US" sz="1400" dirty="0" err="1"/>
                        <a:t>lSTM</a:t>
                      </a:r>
                      <a:r>
                        <a:rPr lang="en-US" sz="1400" dirty="0"/>
                        <a:t> neural networks approach. The </a:t>
                      </a:r>
                      <a:r>
                        <a:rPr lang="en-US" sz="1400" dirty="0" err="1"/>
                        <a:t>datset</a:t>
                      </a:r>
                      <a:r>
                        <a:rPr lang="en-US" sz="1400" dirty="0"/>
                        <a:t> is </a:t>
                      </a:r>
                      <a:r>
                        <a:rPr lang="en-US" sz="1400" b="0" kern="1200" dirty="0">
                          <a:solidFill>
                            <a:schemeClr val="tx1"/>
                          </a:solidFill>
                          <a:effectLst/>
                        </a:rPr>
                        <a:t>Bach’s ‘Well-Tempered Clavier Book II’. At fixed intervals </a:t>
                      </a:r>
                      <a:r>
                        <a:rPr lang="en-US" sz="1400" b="0" kern="1200" dirty="0" err="1">
                          <a:solidFill>
                            <a:schemeClr val="tx1"/>
                          </a:solidFill>
                          <a:effectLst/>
                        </a:rPr>
                        <a:t>durint</a:t>
                      </a:r>
                      <a:r>
                        <a:rPr lang="en-US" sz="1400" b="0" kern="1200" dirty="0">
                          <a:solidFill>
                            <a:schemeClr val="tx1"/>
                          </a:solidFill>
                          <a:effectLst/>
                        </a:rPr>
                        <a:t> the networking training, the network generates music and sabes it in MIDI format. For sample n the timesteps are in the range [n-w,n-1] and let the NN to predict the sample n+1</a:t>
                      </a:r>
                      <a:endParaRPr lang="en-US" sz="1400" b="0" i="0" kern="1200" dirty="0">
                        <a:solidFill>
                          <a:schemeClr val="tx1"/>
                        </a:solidFill>
                        <a:effectLst/>
                        <a:latin typeface="+mn-lt"/>
                        <a:ea typeface="+mn-ea"/>
                        <a:cs typeface="+mn-cs"/>
                      </a:endParaRPr>
                    </a:p>
                  </a:txBody>
                  <a:tcPr/>
                </a:tc>
                <a:tc>
                  <a:txBody>
                    <a:bodyPr/>
                    <a:lstStyle/>
                    <a:p>
                      <a:r>
                        <a:rPr lang="en-US" sz="1400" dirty="0"/>
                        <a:t>Easy to implement as the tools used are easy to understand. Uses a neural network to generate the music from the given dataset</a:t>
                      </a:r>
                    </a:p>
                  </a:txBody>
                  <a:tcPr/>
                </a:tc>
                <a:tc>
                  <a:txBody>
                    <a:bodyPr/>
                    <a:lstStyle/>
                    <a:p>
                      <a:r>
                        <a:rPr lang="en-US" sz="1400" dirty="0"/>
                        <a:t>Having many LSTM layers makes the learning progress slower and less accurate than having one or two </a:t>
                      </a:r>
                      <a:r>
                        <a:rPr lang="en-US" sz="1400" dirty="0" err="1"/>
                        <a:t>lateys</a:t>
                      </a:r>
                      <a:r>
                        <a:rPr lang="en-US" sz="1400" dirty="0"/>
                        <a:t>. </a:t>
                      </a:r>
                    </a:p>
                  </a:txBody>
                  <a:tcPr/>
                </a:tc>
                <a:extLst>
                  <a:ext uri="{0D108BD9-81ED-4DB2-BD59-A6C34878D82A}">
                    <a16:rowId xmlns:a16="http://schemas.microsoft.com/office/drawing/2014/main" val="81083541"/>
                  </a:ext>
                </a:extLst>
              </a:tr>
              <a:tr h="2471768">
                <a:tc>
                  <a:txBody>
                    <a:bodyPr/>
                    <a:lstStyle/>
                    <a:p>
                      <a:r>
                        <a:rPr lang="en-US" dirty="0"/>
                        <a:t>4</a:t>
                      </a:r>
                    </a:p>
                  </a:txBody>
                  <a:tcPr/>
                </a:tc>
                <a:tc>
                  <a:txBody>
                    <a:bodyPr/>
                    <a:lstStyle/>
                    <a:p>
                      <a:r>
                        <a:rPr lang="en-IN" sz="1400" b="0" i="0" u="none" strike="noStrike" kern="1200" dirty="0">
                          <a:solidFill>
                            <a:schemeClr val="tx1"/>
                          </a:solidFill>
                          <a:effectLst/>
                          <a:latin typeface="+mn-lt"/>
                          <a:ea typeface="+mn-ea"/>
                          <a:cs typeface="+mn-cs"/>
                        </a:rPr>
                        <a:t>Prafulla </a:t>
                      </a:r>
                      <a:r>
                        <a:rPr lang="en-IN" sz="1400" b="0" i="0" u="none" strike="noStrike" kern="1200" dirty="0" err="1">
                          <a:solidFill>
                            <a:schemeClr val="tx1"/>
                          </a:solidFill>
                          <a:effectLst/>
                          <a:latin typeface="+mn-lt"/>
                          <a:ea typeface="+mn-ea"/>
                          <a:cs typeface="+mn-cs"/>
                        </a:rPr>
                        <a:t>Dhariwal</a:t>
                      </a:r>
                      <a:r>
                        <a:rPr lang="en-IN" sz="1400" b="0" i="0" u="non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Heewoo</a:t>
                      </a:r>
                      <a:r>
                        <a:rPr lang="en-IN" sz="1400" b="0" i="0" u="none" strike="noStrike" kern="1200" dirty="0">
                          <a:solidFill>
                            <a:schemeClr val="tx1"/>
                          </a:solidFill>
                          <a:effectLst/>
                          <a:latin typeface="+mn-lt"/>
                          <a:ea typeface="+mn-ea"/>
                          <a:cs typeface="+mn-cs"/>
                        </a:rPr>
                        <a:t> Jun</a:t>
                      </a:r>
                      <a:r>
                        <a:rPr lang="en-IN" sz="1400" b="0" i="0" u="none" kern="1200" dirty="0">
                          <a:solidFill>
                            <a:schemeClr val="tx1"/>
                          </a:solidFill>
                          <a:effectLst/>
                          <a:latin typeface="+mn-lt"/>
                          <a:ea typeface="+mn-ea"/>
                          <a:cs typeface="+mn-cs"/>
                        </a:rPr>
                        <a:t>, </a:t>
                      </a:r>
                      <a:r>
                        <a:rPr lang="en-IN" sz="1400" b="0" i="0" u="none" strike="noStrike" kern="1200" dirty="0">
                          <a:solidFill>
                            <a:schemeClr val="tx1"/>
                          </a:solidFill>
                          <a:effectLst/>
                          <a:latin typeface="+mn-lt"/>
                          <a:ea typeface="+mn-ea"/>
                          <a:cs typeface="+mn-cs"/>
                        </a:rPr>
                        <a:t>Christine Payne</a:t>
                      </a:r>
                      <a:r>
                        <a:rPr lang="en-IN" sz="1400" b="0" i="0" u="none" kern="1200" dirty="0">
                          <a:solidFill>
                            <a:schemeClr val="tx1"/>
                          </a:solidFill>
                          <a:effectLst/>
                          <a:latin typeface="+mn-lt"/>
                          <a:ea typeface="+mn-ea"/>
                          <a:cs typeface="+mn-cs"/>
                        </a:rPr>
                        <a:t>, </a:t>
                      </a:r>
                      <a:r>
                        <a:rPr lang="en-IN" sz="1400" b="0" i="0" u="none" strike="noStrike" kern="1200" dirty="0">
                          <a:solidFill>
                            <a:schemeClr val="tx1"/>
                          </a:solidFill>
                          <a:effectLst/>
                          <a:latin typeface="+mn-lt"/>
                          <a:ea typeface="+mn-ea"/>
                          <a:cs typeface="+mn-cs"/>
                        </a:rPr>
                        <a:t>Jong </a:t>
                      </a:r>
                      <a:r>
                        <a:rPr lang="en-IN" sz="1400" b="0" i="0" u="none" strike="noStrike" kern="1200" dirty="0" err="1">
                          <a:solidFill>
                            <a:schemeClr val="tx1"/>
                          </a:solidFill>
                          <a:effectLst/>
                          <a:latin typeface="+mn-lt"/>
                          <a:ea typeface="+mn-ea"/>
                          <a:cs typeface="+mn-cs"/>
                        </a:rPr>
                        <a:t>Wook</a:t>
                      </a:r>
                      <a:r>
                        <a:rPr lang="en-IN" sz="1400" b="0" i="0" u="none" strike="noStrike" kern="1200" dirty="0">
                          <a:solidFill>
                            <a:schemeClr val="tx1"/>
                          </a:solidFill>
                          <a:effectLst/>
                          <a:latin typeface="+mn-lt"/>
                          <a:ea typeface="+mn-ea"/>
                          <a:cs typeface="+mn-cs"/>
                        </a:rPr>
                        <a:t> Kim</a:t>
                      </a:r>
                      <a:r>
                        <a:rPr lang="en-IN" sz="1400" b="0" i="0" u="none" kern="1200" dirty="0">
                          <a:solidFill>
                            <a:schemeClr val="tx1"/>
                          </a:solidFill>
                          <a:effectLst/>
                          <a:latin typeface="+mn-lt"/>
                          <a:ea typeface="+mn-ea"/>
                          <a:cs typeface="+mn-cs"/>
                        </a:rPr>
                        <a:t>, </a:t>
                      </a:r>
                      <a:r>
                        <a:rPr lang="en-IN" sz="1400" b="0" i="0" u="none" strike="noStrike" kern="1200" dirty="0">
                          <a:solidFill>
                            <a:schemeClr val="tx1"/>
                          </a:solidFill>
                          <a:effectLst/>
                          <a:latin typeface="+mn-lt"/>
                          <a:ea typeface="+mn-ea"/>
                          <a:cs typeface="+mn-cs"/>
                        </a:rPr>
                        <a:t>Alec Radford</a:t>
                      </a:r>
                      <a:r>
                        <a:rPr lang="en-IN" sz="1400" b="0" i="0" u="none" kern="1200" dirty="0">
                          <a:solidFill>
                            <a:schemeClr val="tx1"/>
                          </a:solidFill>
                          <a:effectLst/>
                          <a:latin typeface="+mn-lt"/>
                          <a:ea typeface="+mn-ea"/>
                          <a:cs typeface="+mn-cs"/>
                        </a:rPr>
                        <a:t>, </a:t>
                      </a:r>
                      <a:r>
                        <a:rPr lang="en-IN" sz="1400" b="0" i="0" u="none" strike="noStrike" kern="1200" dirty="0">
                          <a:solidFill>
                            <a:schemeClr val="tx1"/>
                          </a:solidFill>
                          <a:effectLst/>
                          <a:latin typeface="+mn-lt"/>
                          <a:ea typeface="+mn-ea"/>
                          <a:cs typeface="+mn-cs"/>
                        </a:rPr>
                        <a:t>Ilya </a:t>
                      </a:r>
                      <a:r>
                        <a:rPr lang="en-IN" sz="1400" b="0" i="0" u="none" strike="noStrike" kern="1200" dirty="0" err="1">
                          <a:solidFill>
                            <a:schemeClr val="tx1"/>
                          </a:solidFill>
                          <a:effectLst/>
                          <a:latin typeface="+mn-lt"/>
                          <a:ea typeface="+mn-ea"/>
                          <a:cs typeface="+mn-cs"/>
                        </a:rPr>
                        <a:t>Sutskever</a:t>
                      </a:r>
                      <a:endParaRPr lang="en-US" sz="1400" u="non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mn-lt"/>
                          <a:ea typeface="+mn-ea"/>
                          <a:cs typeface="+mn-cs"/>
                        </a:rPr>
                        <a:t>Jukebox: A Generative Model for Music</a:t>
                      </a:r>
                    </a:p>
                    <a:p>
                      <a:endParaRPr lang="en-US" sz="1400" dirty="0"/>
                    </a:p>
                  </a:txBody>
                  <a:tcPr/>
                </a:tc>
                <a:tc>
                  <a:txBody>
                    <a:bodyPr/>
                    <a:lstStyle/>
                    <a:p>
                      <a:r>
                        <a:rPr lang="en-US" sz="1400" dirty="0"/>
                        <a:t>Published by Cornell University</a:t>
                      </a:r>
                    </a:p>
                  </a:txBody>
                  <a:tcPr/>
                </a:tc>
                <a:tc>
                  <a:txBody>
                    <a:bodyPr/>
                    <a:lstStyle/>
                    <a:p>
                      <a:r>
                        <a:rPr lang="en-US" sz="1400" b="0" i="0" kern="1200" dirty="0">
                          <a:solidFill>
                            <a:schemeClr val="tx1"/>
                          </a:solidFill>
                          <a:effectLst/>
                          <a:latin typeface="+mn-lt"/>
                          <a:ea typeface="+mn-ea"/>
                          <a:cs typeface="+mn-cs"/>
                        </a:rPr>
                        <a:t>Curate a new dataset of 1.2 million songs (600,000 of which are in English), paired with the corresponding lyrics and metadata from </a:t>
                      </a:r>
                      <a:r>
                        <a:rPr lang="en-US" sz="1400" b="0" i="0" u="none" kern="1200" dirty="0" err="1">
                          <a:solidFill>
                            <a:schemeClr val="tx1"/>
                          </a:solidFill>
                          <a:effectLst/>
                          <a:latin typeface="+mn-lt"/>
                          <a:ea typeface="+mn-ea"/>
                          <a:cs typeface="+mn-cs"/>
                        </a:rPr>
                        <a:t>LyrickWiki</a:t>
                      </a:r>
                      <a:r>
                        <a:rPr lang="en-US" sz="1400" b="0" i="0" kern="1200" dirty="0">
                          <a:solidFill>
                            <a:schemeClr val="tx1"/>
                          </a:solidFill>
                          <a:effectLst/>
                          <a:latin typeface="+mn-lt"/>
                          <a:ea typeface="+mn-ea"/>
                          <a:cs typeface="+mn-cs"/>
                        </a:rPr>
                        <a:t>. The metadata includes artist, album genre, and year of the songs, along with common moods or playlist keywords associated with each song. </a:t>
                      </a:r>
                      <a:endParaRPr lang="en-US" sz="1400" dirty="0">
                        <a:solidFill>
                          <a:schemeClr val="tx1"/>
                        </a:solidFill>
                      </a:endParaRPr>
                    </a:p>
                  </a:txBody>
                  <a:tcPr/>
                </a:tc>
                <a:tc>
                  <a:txBody>
                    <a:bodyPr/>
                    <a:lstStyle/>
                    <a:p>
                      <a:r>
                        <a:rPr lang="en-US" sz="1400" dirty="0"/>
                        <a:t>Music quality is comparatively better than other models. </a:t>
                      </a:r>
                      <a:r>
                        <a:rPr lang="en-US" sz="1400" b="0" i="0" kern="1200" dirty="0">
                          <a:solidFill>
                            <a:schemeClr val="tx1"/>
                          </a:solidFill>
                          <a:effectLst/>
                          <a:latin typeface="+mn-lt"/>
                          <a:ea typeface="+mn-ea"/>
                          <a:cs typeface="+mn-cs"/>
                        </a:rPr>
                        <a:t>Each of these models has 72 layers of factorized self-attention on a context of </a:t>
                      </a:r>
                      <a:r>
                        <a:rPr lang="en-US" sz="1400" b="0" i="0" kern="1200">
                          <a:solidFill>
                            <a:schemeClr val="tx1"/>
                          </a:solidFill>
                          <a:effectLst/>
                          <a:latin typeface="+mn-lt"/>
                          <a:ea typeface="+mn-ea"/>
                          <a:cs typeface="+mn-cs"/>
                        </a:rPr>
                        <a:t>8192 codes.</a:t>
                      </a:r>
                      <a:endParaRPr lang="en-US" sz="1400" dirty="0"/>
                    </a:p>
                  </a:txBody>
                  <a:tcPr/>
                </a:tc>
                <a:tc>
                  <a:txBody>
                    <a:bodyPr/>
                    <a:lstStyle/>
                    <a:p>
                      <a:r>
                        <a:rPr lang="en-US" sz="1400" b="0" i="0" kern="1200" dirty="0">
                          <a:solidFill>
                            <a:schemeClr val="tx1"/>
                          </a:solidFill>
                          <a:effectLst/>
                          <a:latin typeface="+mn-lt"/>
                          <a:ea typeface="+mn-ea"/>
                          <a:cs typeface="+mn-cs"/>
                        </a:rPr>
                        <a:t>Suffer from hierarchy collapse due to use of successive encoders coupled with autoregressive decoders</a:t>
                      </a:r>
                      <a:endParaRPr lang="en-US" sz="1400" b="0" dirty="0"/>
                    </a:p>
                  </a:txBody>
                  <a:tcPr/>
                </a:tc>
                <a:extLst>
                  <a:ext uri="{0D108BD9-81ED-4DB2-BD59-A6C34878D82A}">
                    <a16:rowId xmlns:a16="http://schemas.microsoft.com/office/drawing/2014/main" val="726364771"/>
                  </a:ext>
                </a:extLst>
              </a:tr>
            </a:tbl>
          </a:graphicData>
        </a:graphic>
      </p:graphicFrame>
    </p:spTree>
    <p:extLst>
      <p:ext uri="{BB962C8B-B14F-4D97-AF65-F5344CB8AC3E}">
        <p14:creationId xmlns:p14="http://schemas.microsoft.com/office/powerpoint/2010/main" val="2310802381"/>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themeOverrid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Pantone Color of the Year 2022</Template>
  <TotalTime>192</TotalTime>
  <Words>1016</Words>
  <Application>Microsoft Office PowerPoint</Application>
  <PresentationFormat>Widescreen</PresentationFormat>
  <Paragraphs>117</Paragraphs>
  <Slides>14</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14</vt:i4>
      </vt:variant>
    </vt:vector>
  </HeadingPairs>
  <TitlesOfParts>
    <vt:vector size="22" baseType="lpstr">
      <vt:lpstr>Arial</vt:lpstr>
      <vt:lpstr>Calibri</vt:lpstr>
      <vt:lpstr>Segoe UI</vt:lpstr>
      <vt:lpstr>Segoe UI Light</vt:lpstr>
      <vt:lpstr>Balancing Act</vt:lpstr>
      <vt:lpstr>Wellspring</vt:lpstr>
      <vt:lpstr>Star of the show</vt:lpstr>
      <vt:lpstr>Amusements</vt:lpstr>
      <vt:lpstr>Review 1  </vt:lpstr>
      <vt:lpstr>INDEX</vt:lpstr>
      <vt:lpstr>Introduction </vt:lpstr>
      <vt:lpstr>Problem Statement </vt:lpstr>
      <vt:lpstr>Motivation </vt:lpstr>
      <vt:lpstr>Objectives </vt:lpstr>
      <vt:lpstr>Literature survey </vt:lpstr>
      <vt:lpstr>PowerPoint Presentation</vt:lpstr>
      <vt:lpstr>PowerPoint Presentation</vt:lpstr>
      <vt:lpstr>PowerPoint Presentation</vt:lpstr>
      <vt:lpstr>Dataset and techniques </vt:lpstr>
      <vt:lpstr>Conclusion </vt:lpstr>
      <vt:lpstr>Suggestions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1</dc:title>
  <dc:creator>Jyothin   Movva .</dc:creator>
  <cp:lastModifiedBy>Jyothin   Movva .</cp:lastModifiedBy>
  <cp:revision>27</cp:revision>
  <dcterms:created xsi:type="dcterms:W3CDTF">2022-01-02T09:01:34Z</dcterms:created>
  <dcterms:modified xsi:type="dcterms:W3CDTF">2022-01-29T02:43:58Z</dcterms:modified>
</cp:coreProperties>
</file>