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7"/>
  </p:notesMasterIdLst>
  <p:sldIdLst>
    <p:sldId id="256" r:id="rId2"/>
    <p:sldId id="257" r:id="rId3"/>
    <p:sldId id="258" r:id="rId4"/>
    <p:sldId id="259" r:id="rId5"/>
    <p:sldId id="260" r:id="rId6"/>
    <p:sldId id="261" r:id="rId7"/>
    <p:sldId id="262" r:id="rId8"/>
    <p:sldId id="447" r:id="rId9"/>
    <p:sldId id="448" r:id="rId10"/>
    <p:sldId id="449" r:id="rId11"/>
    <p:sldId id="450" r:id="rId12"/>
    <p:sldId id="451" r:id="rId13"/>
    <p:sldId id="452" r:id="rId14"/>
    <p:sldId id="453" r:id="rId15"/>
    <p:sldId id="45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6" d="100"/>
          <a:sy n="86" d="100"/>
        </p:scale>
        <p:origin x="33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61031-FFF5-45CD-A31F-905218A50278}"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46CF4-E7CC-4657-B1F9-E62A2ED3D4F3}" type="slidenum">
              <a:rPr lang="en-US" smtClean="0"/>
              <a:t>‹#›</a:t>
            </a:fld>
            <a:endParaRPr lang="en-US"/>
          </a:p>
        </p:txBody>
      </p:sp>
    </p:spTree>
    <p:extLst>
      <p:ext uri="{BB962C8B-B14F-4D97-AF65-F5344CB8AC3E}">
        <p14:creationId xmlns:p14="http://schemas.microsoft.com/office/powerpoint/2010/main" val="23645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C3DB2ADC-AF19-4574-8C10-79B5B04FCA27}"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90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1800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5849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42954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C3DB2ADC-AF19-4574-8C10-79B5B04FCA27}"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63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4443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C3DB2ADC-AF19-4574-8C10-79B5B04FCA27}"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72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C3DB2ADC-AF19-4574-8C10-79B5B04FCA27}"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05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8496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1261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0301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F3E8B1C-86EF-43CF-8304-249481088644}" type="datetimeFigureOut">
              <a:rPr lang="en-US" smtClean="0"/>
              <a:t>2/4/2022</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7960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2F3E8B1C-86EF-43CF-8304-249481088644}" type="datetimeFigureOut">
              <a:rPr lang="en-US" smtClean="0"/>
              <a:pPr/>
              <a:t>2/4/2022</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C3DB2ADC-AF19-4574-8C10-79B5B04FCA27}" type="slidenum">
              <a:rPr lang="en-US" smtClean="0"/>
              <a:pPr/>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19608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056">
          <p15:clr>
            <a:srgbClr val="F26B43"/>
          </p15:clr>
        </p15:guide>
        <p15:guide id="3" orient="horz" pos="1200">
          <p15:clr>
            <a:srgbClr val="F26B43"/>
          </p15:clr>
        </p15:guide>
        <p15:guide id="4" pos="528">
          <p15:clr>
            <a:srgbClr val="F26B43"/>
          </p15:clr>
        </p15:guide>
        <p15:guide id="5" pos="4584">
          <p15:clr>
            <a:srgbClr val="F26B43"/>
          </p15:clr>
        </p15:guide>
        <p15:guide id="6" pos="2424">
          <p15:clr>
            <a:srgbClr val="F26B43"/>
          </p15:clr>
        </p15:guide>
        <p15:guide id="7" pos="5136">
          <p15:clr>
            <a:srgbClr val="F26B43"/>
          </p15:clr>
        </p15:guide>
        <p15:guide id="8" pos="5664">
          <p15:clr>
            <a:srgbClr val="F26B43"/>
          </p15:clr>
        </p15:guide>
        <p15:guide id="9" pos="6216">
          <p15:clr>
            <a:srgbClr val="F26B43"/>
          </p15:clr>
        </p15:guide>
        <p15:guide id="10" pos="2952">
          <p15:clr>
            <a:srgbClr val="F26B43"/>
          </p15:clr>
        </p15:guide>
        <p15:guide id="11" orient="horz" pos="528">
          <p15:clr>
            <a:srgbClr val="F26B43"/>
          </p15:clr>
        </p15:guide>
        <p15:guide id="12" orient="horz" pos="864">
          <p15:clr>
            <a:srgbClr val="F26B43"/>
          </p15:clr>
        </p15:guide>
        <p15:guide id="13" orient="horz" pos="1848">
          <p15:clr>
            <a:srgbClr val="F26B43"/>
          </p15:clr>
        </p15:guide>
        <p15:guide id="14" orient="horz" pos="1512">
          <p15:clr>
            <a:srgbClr val="F26B43"/>
          </p15:clr>
        </p15:guide>
        <p15:guide id="15" orient="horz" pos="3144">
          <p15:clr>
            <a:srgbClr val="F26B43"/>
          </p15:clr>
        </p15:guide>
        <p15:guide id="16" orient="horz" pos="28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797E-6534-4A0F-8160-4F568E604817}"/>
              </a:ext>
            </a:extLst>
          </p:cNvPr>
          <p:cNvSpPr>
            <a:spLocks noGrp="1"/>
          </p:cNvSpPr>
          <p:nvPr>
            <p:ph type="title"/>
          </p:nvPr>
        </p:nvSpPr>
        <p:spPr>
          <a:xfrm>
            <a:off x="557530" y="-1449537"/>
            <a:ext cx="8840344" cy="3489049"/>
          </a:xfrm>
        </p:spPr>
        <p:txBody>
          <a:bodyPr vert="horz" lIns="91440" tIns="45720" rIns="91440" bIns="45720" rtlCol="0" anchor="b">
            <a:normAutofit/>
          </a:bodyPr>
          <a:lstStyle/>
          <a:p>
            <a:r>
              <a:rPr lang="en-US" b="1" kern="1200" dirty="0">
                <a:latin typeface="+mn-lt"/>
                <a:ea typeface="+mj-ea"/>
                <a:cs typeface="+mj-cs"/>
              </a:rPr>
              <a:t>Review 1</a:t>
            </a:r>
          </a:p>
        </p:txBody>
      </p:sp>
      <p:sp>
        <p:nvSpPr>
          <p:cNvPr id="4" name="TextBox 3">
            <a:extLst>
              <a:ext uri="{FF2B5EF4-FFF2-40B4-BE49-F238E27FC236}">
                <a16:creationId xmlns:a16="http://schemas.microsoft.com/office/drawing/2014/main" id="{F0EF55DA-F184-4319-A8BA-2F6F6A33518E}"/>
              </a:ext>
            </a:extLst>
          </p:cNvPr>
          <p:cNvSpPr txBox="1"/>
          <p:nvPr/>
        </p:nvSpPr>
        <p:spPr>
          <a:xfrm>
            <a:off x="650240" y="2794000"/>
            <a:ext cx="9021954" cy="2925260"/>
          </a:xfrm>
          <a:prstGeom prst="rect">
            <a:avLst/>
          </a:prstGeom>
        </p:spPr>
        <p:txBody>
          <a:bodyPr vert="horz" lIns="91440" tIns="45720" rIns="91440" bIns="45720" rtlCol="0">
            <a:normAutofit fontScale="92500" lnSpcReduction="20000"/>
          </a:bodyPr>
          <a:lstStyle/>
          <a:p>
            <a:pPr>
              <a:lnSpc>
                <a:spcPct val="130000"/>
              </a:lnSpc>
              <a:spcBef>
                <a:spcPts val="1000"/>
              </a:spcBef>
            </a:pPr>
            <a:r>
              <a:rPr lang="en-US" kern="1200" dirty="0">
                <a:solidFill>
                  <a:schemeClr val="accent1"/>
                </a:solidFill>
                <a:latin typeface="+mn-lt"/>
                <a:ea typeface="+mn-ea"/>
                <a:cs typeface="+mn-cs"/>
              </a:rPr>
              <a:t>Guide: </a:t>
            </a:r>
          </a:p>
          <a:p>
            <a:pPr>
              <a:lnSpc>
                <a:spcPct val="130000"/>
              </a:lnSpc>
              <a:spcBef>
                <a:spcPts val="1000"/>
              </a:spcBef>
            </a:pPr>
            <a:r>
              <a:rPr lang="en-US" kern="1200" dirty="0">
                <a:solidFill>
                  <a:schemeClr val="accent1"/>
                </a:solidFill>
                <a:latin typeface="+mn-lt"/>
                <a:ea typeface="+mn-ea"/>
                <a:cs typeface="+mn-cs"/>
              </a:rPr>
              <a:t>Dr. Arpita Gupta</a:t>
            </a:r>
          </a:p>
          <a:p>
            <a:pPr>
              <a:lnSpc>
                <a:spcPct val="130000"/>
              </a:lnSpc>
              <a:spcBef>
                <a:spcPts val="1000"/>
              </a:spcBef>
            </a:pPr>
            <a:r>
              <a:rPr lang="en-US" kern="1200" dirty="0">
                <a:solidFill>
                  <a:schemeClr val="accent1"/>
                </a:solidFill>
                <a:latin typeface="+mn-lt"/>
                <a:ea typeface="+mn-ea"/>
                <a:cs typeface="+mn-cs"/>
              </a:rPr>
              <a:t> </a:t>
            </a:r>
          </a:p>
          <a:p>
            <a:pPr>
              <a:lnSpc>
                <a:spcPct val="130000"/>
              </a:lnSpc>
              <a:spcBef>
                <a:spcPts val="1000"/>
              </a:spcBef>
            </a:pPr>
            <a:r>
              <a:rPr lang="en-US" kern="1200" dirty="0">
                <a:solidFill>
                  <a:schemeClr val="accent1"/>
                </a:solidFill>
                <a:latin typeface="+mn-lt"/>
                <a:ea typeface="+mn-ea"/>
                <a:cs typeface="+mn-cs"/>
              </a:rPr>
              <a:t>Presenters </a:t>
            </a:r>
          </a:p>
          <a:p>
            <a:pPr>
              <a:lnSpc>
                <a:spcPct val="130000"/>
              </a:lnSpc>
              <a:spcBef>
                <a:spcPts val="1000"/>
              </a:spcBef>
            </a:pPr>
            <a:r>
              <a:rPr lang="en-US" kern="1200" dirty="0">
                <a:solidFill>
                  <a:schemeClr val="accent1"/>
                </a:solidFill>
                <a:latin typeface="+mn-lt"/>
                <a:ea typeface="+mn-ea"/>
                <a:cs typeface="+mn-cs"/>
              </a:rPr>
              <a:t>2010030071 -  Jyothin Movva</a:t>
            </a:r>
          </a:p>
          <a:p>
            <a:pPr>
              <a:lnSpc>
                <a:spcPct val="130000"/>
              </a:lnSpc>
              <a:spcBef>
                <a:spcPts val="1000"/>
              </a:spcBef>
            </a:pPr>
            <a:r>
              <a:rPr lang="en-US" kern="1200" dirty="0">
                <a:solidFill>
                  <a:schemeClr val="accent1"/>
                </a:solidFill>
                <a:latin typeface="+mn-lt"/>
                <a:ea typeface="+mn-ea"/>
                <a:cs typeface="+mn-cs"/>
              </a:rPr>
              <a:t>2010030151 -  </a:t>
            </a:r>
            <a:r>
              <a:rPr lang="en-US" dirty="0">
                <a:solidFill>
                  <a:schemeClr val="accent1"/>
                </a:solidFill>
              </a:rPr>
              <a:t>K S</a:t>
            </a:r>
            <a:r>
              <a:rPr lang="en-US" kern="1200" dirty="0">
                <a:solidFill>
                  <a:schemeClr val="accent1"/>
                </a:solidFill>
                <a:latin typeface="+mn-lt"/>
                <a:ea typeface="+mn-ea"/>
                <a:cs typeface="+mn-cs"/>
              </a:rPr>
              <a:t> </a:t>
            </a:r>
            <a:r>
              <a:rPr lang="en-US" kern="1200" dirty="0" err="1">
                <a:solidFill>
                  <a:schemeClr val="accent1"/>
                </a:solidFill>
                <a:latin typeface="+mn-lt"/>
                <a:ea typeface="+mn-ea"/>
                <a:cs typeface="+mn-cs"/>
              </a:rPr>
              <a:t>Satyavarsan</a:t>
            </a:r>
            <a:r>
              <a:rPr lang="en-US" kern="1200" dirty="0">
                <a:solidFill>
                  <a:schemeClr val="accent1"/>
                </a:solidFill>
                <a:latin typeface="+mn-lt"/>
                <a:ea typeface="+mn-ea"/>
                <a:cs typeface="+mn-cs"/>
              </a:rPr>
              <a:t> </a:t>
            </a:r>
          </a:p>
          <a:p>
            <a:pPr>
              <a:lnSpc>
                <a:spcPct val="130000"/>
              </a:lnSpc>
              <a:spcBef>
                <a:spcPts val="1000"/>
              </a:spcBef>
            </a:pPr>
            <a:r>
              <a:rPr lang="en-US" kern="1200" dirty="0">
                <a:solidFill>
                  <a:schemeClr val="accent1"/>
                </a:solidFill>
                <a:latin typeface="+mn-lt"/>
                <a:ea typeface="+mn-ea"/>
                <a:cs typeface="+mn-cs"/>
              </a:rPr>
              <a:t>2010030040 -  Devaraj Acharya  </a:t>
            </a:r>
          </a:p>
        </p:txBody>
      </p:sp>
      <p:pic>
        <p:nvPicPr>
          <p:cNvPr id="1026" name="Picture 2" descr="KL Deemed to be University Logo">
            <a:extLst>
              <a:ext uri="{FF2B5EF4-FFF2-40B4-BE49-F238E27FC236}">
                <a16:creationId xmlns:a16="http://schemas.microsoft.com/office/drawing/2014/main" id="{7630360C-175F-4CAD-997A-D4A179F79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1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BEC41AB-7C65-434D-8EF8-3CBE43FC6C3F}"/>
              </a:ext>
            </a:extLst>
          </p:cNvPr>
          <p:cNvGraphicFramePr>
            <a:graphicFrameLocks noGrp="1"/>
          </p:cNvGraphicFramePr>
          <p:nvPr>
            <p:extLst>
              <p:ext uri="{D42A27DB-BD31-4B8C-83A1-F6EECF244321}">
                <p14:modId xmlns:p14="http://schemas.microsoft.com/office/powerpoint/2010/main" val="1500423063"/>
              </p:ext>
            </p:extLst>
          </p:nvPr>
        </p:nvGraphicFramePr>
        <p:xfrm>
          <a:off x="417251" y="639192"/>
          <a:ext cx="10227077" cy="4568186"/>
        </p:xfrm>
        <a:graphic>
          <a:graphicData uri="http://schemas.openxmlformats.org/drawingml/2006/table">
            <a:tbl>
              <a:tblPr firstRow="1">
                <a:tableStyleId>{2D5ABB26-0587-4C30-8999-92F81FD0307C}</a:tableStyleId>
              </a:tblPr>
              <a:tblGrid>
                <a:gridCol w="1461011">
                  <a:extLst>
                    <a:ext uri="{9D8B030D-6E8A-4147-A177-3AD203B41FA5}">
                      <a16:colId xmlns:a16="http://schemas.microsoft.com/office/drawing/2014/main" val="1219688339"/>
                    </a:ext>
                  </a:extLst>
                </a:gridCol>
                <a:gridCol w="1461011">
                  <a:extLst>
                    <a:ext uri="{9D8B030D-6E8A-4147-A177-3AD203B41FA5}">
                      <a16:colId xmlns:a16="http://schemas.microsoft.com/office/drawing/2014/main" val="3971389719"/>
                    </a:ext>
                  </a:extLst>
                </a:gridCol>
                <a:gridCol w="1461011">
                  <a:extLst>
                    <a:ext uri="{9D8B030D-6E8A-4147-A177-3AD203B41FA5}">
                      <a16:colId xmlns:a16="http://schemas.microsoft.com/office/drawing/2014/main" val="2384528213"/>
                    </a:ext>
                  </a:extLst>
                </a:gridCol>
                <a:gridCol w="1461011">
                  <a:extLst>
                    <a:ext uri="{9D8B030D-6E8A-4147-A177-3AD203B41FA5}">
                      <a16:colId xmlns:a16="http://schemas.microsoft.com/office/drawing/2014/main" val="4126871844"/>
                    </a:ext>
                  </a:extLst>
                </a:gridCol>
                <a:gridCol w="1461011">
                  <a:extLst>
                    <a:ext uri="{9D8B030D-6E8A-4147-A177-3AD203B41FA5}">
                      <a16:colId xmlns:a16="http://schemas.microsoft.com/office/drawing/2014/main" val="1206896222"/>
                    </a:ext>
                  </a:extLst>
                </a:gridCol>
                <a:gridCol w="1461011">
                  <a:extLst>
                    <a:ext uri="{9D8B030D-6E8A-4147-A177-3AD203B41FA5}">
                      <a16:colId xmlns:a16="http://schemas.microsoft.com/office/drawing/2014/main" val="2810535508"/>
                    </a:ext>
                  </a:extLst>
                </a:gridCol>
                <a:gridCol w="1461011">
                  <a:extLst>
                    <a:ext uri="{9D8B030D-6E8A-4147-A177-3AD203B41FA5}">
                      <a16:colId xmlns:a16="http://schemas.microsoft.com/office/drawing/2014/main" val="2741400212"/>
                    </a:ext>
                  </a:extLst>
                </a:gridCol>
              </a:tblGrid>
              <a:tr h="774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F UI Display" panose="00000500000000000000" pitchFamily="50" charset="0"/>
                        </a:rPr>
                        <a:t>S.NO</a:t>
                      </a:r>
                    </a:p>
                    <a:p>
                      <a:endParaRPr lang="en-US" sz="1200" dirty="0">
                        <a:latin typeface="SF UI Display" panose="00000500000000000000" pitchFamily="50" charset="0"/>
                      </a:endParaRPr>
                    </a:p>
                  </a:txBody>
                  <a:tcPr/>
                </a:tc>
                <a:tc>
                  <a:txBody>
                    <a:bodyPr/>
                    <a:lstStyle/>
                    <a:p>
                      <a:r>
                        <a:rPr lang="en-US" sz="1200" dirty="0">
                          <a:latin typeface="SF UI Display" panose="00000500000000000000" pitchFamily="50" charset="0"/>
                        </a:rPr>
                        <a:t>Authors</a:t>
                      </a:r>
                    </a:p>
                  </a:txBody>
                  <a:tcPr/>
                </a:tc>
                <a:tc>
                  <a:txBody>
                    <a:bodyPr/>
                    <a:lstStyle/>
                    <a:p>
                      <a:r>
                        <a:rPr lang="en-US" sz="1200" dirty="0">
                          <a:latin typeface="SF UI Display" panose="00000500000000000000" pitchFamily="50" charset="0"/>
                        </a:rPr>
                        <a:t>Title</a:t>
                      </a:r>
                    </a:p>
                  </a:txBody>
                  <a:tcPr/>
                </a:tc>
                <a:tc>
                  <a:txBody>
                    <a:bodyPr/>
                    <a:lstStyle/>
                    <a:p>
                      <a:r>
                        <a:rPr lang="en-US" sz="1200" dirty="0">
                          <a:latin typeface="SF UI Display" panose="00000500000000000000" pitchFamily="50" charset="0"/>
                        </a:rPr>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F UI Display" panose="00000500000000000000" pitchFamily="50" charset="0"/>
                        </a:rPr>
                        <a:t>Techniques &amp; dataset</a:t>
                      </a:r>
                    </a:p>
                    <a:p>
                      <a:endParaRPr lang="en-US" sz="1200" dirty="0">
                        <a:latin typeface="SF UI Display" panose="00000500000000000000" pitchFamily="50" charset="0"/>
                      </a:endParaRPr>
                    </a:p>
                  </a:txBody>
                  <a:tcPr/>
                </a:tc>
                <a:tc>
                  <a:txBody>
                    <a:bodyPr/>
                    <a:lstStyle/>
                    <a:p>
                      <a:r>
                        <a:rPr lang="en-US" sz="1200" dirty="0">
                          <a:latin typeface="SF UI Display" panose="00000500000000000000" pitchFamily="50" charset="0"/>
                        </a:rPr>
                        <a:t>Pros</a:t>
                      </a:r>
                    </a:p>
                  </a:txBody>
                  <a:tcPr/>
                </a:tc>
                <a:tc>
                  <a:txBody>
                    <a:bodyPr/>
                    <a:lstStyle/>
                    <a:p>
                      <a:r>
                        <a:rPr lang="en-US" sz="1200" dirty="0">
                          <a:latin typeface="SF UI Display" panose="00000500000000000000" pitchFamily="50" charset="0"/>
                        </a:rPr>
                        <a:t>Cons</a:t>
                      </a:r>
                    </a:p>
                  </a:txBody>
                  <a:tcPr/>
                </a:tc>
                <a:extLst>
                  <a:ext uri="{0D108BD9-81ED-4DB2-BD59-A6C34878D82A}">
                    <a16:rowId xmlns:a16="http://schemas.microsoft.com/office/drawing/2014/main" val="3435732882"/>
                  </a:ext>
                </a:extLst>
              </a:tr>
              <a:tr h="3794138">
                <a:tc>
                  <a:txBody>
                    <a:bodyPr/>
                    <a:lstStyle/>
                    <a:p>
                      <a:r>
                        <a:rPr lang="en-US" sz="1200" dirty="0">
                          <a:latin typeface="SF UI Display" panose="00000500000000000000" pitchFamily="50" charset="0"/>
                        </a:rPr>
                        <a:t>5</a:t>
                      </a:r>
                    </a:p>
                  </a:txBody>
                  <a:tcPr/>
                </a:tc>
                <a:tc>
                  <a:txBody>
                    <a:bodyPr/>
                    <a:lstStyle/>
                    <a:p>
                      <a:r>
                        <a:rPr lang="en-US" sz="1200" dirty="0">
                          <a:latin typeface="SF UI Display" panose="00000500000000000000" pitchFamily="50" charset="0"/>
                        </a:rPr>
                        <a:t>Li-Chia Yang, </a:t>
                      </a:r>
                      <a:r>
                        <a:rPr lang="en-US" sz="1200" dirty="0" err="1">
                          <a:latin typeface="SF UI Display" panose="00000500000000000000" pitchFamily="50" charset="0"/>
                        </a:rPr>
                        <a:t>Szu</a:t>
                      </a:r>
                      <a:r>
                        <a:rPr lang="en-US" sz="1200" dirty="0">
                          <a:latin typeface="SF UI Display" panose="00000500000000000000" pitchFamily="50" charset="0"/>
                        </a:rPr>
                        <a:t>-Yu Chou, Yi-</a:t>
                      </a:r>
                      <a:r>
                        <a:rPr lang="en-US" sz="1200" dirty="0" err="1">
                          <a:latin typeface="SF UI Display" panose="00000500000000000000" pitchFamily="50" charset="0"/>
                        </a:rPr>
                        <a:t>Hsuan</a:t>
                      </a:r>
                      <a:r>
                        <a:rPr lang="en-US" sz="1200" dirty="0">
                          <a:latin typeface="SF UI Display" panose="00000500000000000000" pitchFamily="50" charset="0"/>
                        </a:rPr>
                        <a:t> Yang</a:t>
                      </a:r>
                    </a:p>
                  </a:txBody>
                  <a:tcPr/>
                </a:tc>
                <a:tc>
                  <a:txBody>
                    <a:bodyPr/>
                    <a:lstStyle/>
                    <a:p>
                      <a:r>
                        <a:rPr lang="en-US" sz="1200" dirty="0">
                          <a:latin typeface="SF UI Display" panose="00000500000000000000" pitchFamily="50" charset="0"/>
                        </a:rPr>
                        <a:t>MIDINET: A CONVOLUTIONAL GENERATIVE ADVERSARIAL NETWORK FOR SYMBOLIC-DOMAIN MUSIC GENERATION</a:t>
                      </a:r>
                    </a:p>
                  </a:txBody>
                  <a:tcPr/>
                </a:tc>
                <a:tc>
                  <a:txBody>
                    <a:bodyPr/>
                    <a:lstStyle/>
                    <a:p>
                      <a:r>
                        <a:rPr lang="en-US" sz="1200" dirty="0">
                          <a:latin typeface="SF UI Display" panose="00000500000000000000" pitchFamily="50" charset="0"/>
                        </a:rPr>
                        <a:t>Research Center for IT innovation, Academia </a:t>
                      </a:r>
                      <a:r>
                        <a:rPr lang="en-US" sz="1200" dirty="0" err="1">
                          <a:latin typeface="SF UI Display" panose="00000500000000000000" pitchFamily="50" charset="0"/>
                        </a:rPr>
                        <a:t>Sinica</a:t>
                      </a:r>
                      <a:r>
                        <a:rPr lang="en-US" sz="1200" dirty="0">
                          <a:latin typeface="SF UI Display" panose="00000500000000000000" pitchFamily="50" charset="0"/>
                        </a:rPr>
                        <a:t>, Taipei, Taiwan</a:t>
                      </a:r>
                    </a:p>
                  </a:txBody>
                  <a:tcPr/>
                </a:tc>
                <a:tc>
                  <a:txBody>
                    <a:bodyPr/>
                    <a:lstStyle/>
                    <a:p>
                      <a:r>
                        <a:rPr lang="en-US" sz="1200" dirty="0">
                          <a:latin typeface="SF UI Display" panose="00000500000000000000" pitchFamily="50" charset="0"/>
                        </a:rPr>
                        <a:t>A MIDI dataset that clearly specifies per file which channel corresponds to the melody. A collection of 1,022 MIDI tabs of pop music from </a:t>
                      </a:r>
                      <a:r>
                        <a:rPr lang="en-US" sz="1200" dirty="0" err="1">
                          <a:latin typeface="SF UI Display" panose="00000500000000000000" pitchFamily="50" charset="0"/>
                        </a:rPr>
                        <a:t>TheoryTab</a:t>
                      </a:r>
                      <a:r>
                        <a:rPr lang="en-US" sz="1200" dirty="0">
                          <a:latin typeface="SF UI Display" panose="00000500000000000000" pitchFamily="50" charset="0"/>
                        </a:rPr>
                        <a:t>, 4 which provides exactly two channels per tab, one for melody and the other for the underlying chord progression.</a:t>
                      </a:r>
                    </a:p>
                  </a:txBody>
                  <a:tcPr/>
                </a:tc>
                <a:tc>
                  <a:txBody>
                    <a:bodyPr/>
                    <a:lstStyle/>
                    <a:p>
                      <a:r>
                        <a:rPr lang="en-US" sz="1200" dirty="0" err="1">
                          <a:latin typeface="SF UI Display" panose="00000500000000000000" pitchFamily="50" charset="0"/>
                        </a:rPr>
                        <a:t>MidiNet</a:t>
                      </a:r>
                      <a:r>
                        <a:rPr lang="en-US" sz="1200" dirty="0">
                          <a:latin typeface="SF UI Display" panose="00000500000000000000" pitchFamily="50" charset="0"/>
                        </a:rPr>
                        <a:t> performs comparably with </a:t>
                      </a:r>
                      <a:r>
                        <a:rPr lang="en-US" sz="1200" dirty="0" err="1">
                          <a:latin typeface="SF UI Display" panose="00000500000000000000" pitchFamily="50" charset="0"/>
                        </a:rPr>
                        <a:t>MelodyRNN</a:t>
                      </a:r>
                      <a:r>
                        <a:rPr lang="en-US" sz="1200" dirty="0">
                          <a:latin typeface="SF UI Display" panose="00000500000000000000" pitchFamily="50" charset="0"/>
                        </a:rPr>
                        <a:t> models in being realistic and pleasant to listen to, yet </a:t>
                      </a:r>
                      <a:r>
                        <a:rPr lang="en-US" sz="1200" dirty="0" err="1">
                          <a:latin typeface="SF UI Display" panose="00000500000000000000" pitchFamily="50" charset="0"/>
                        </a:rPr>
                        <a:t>MidiNet’s</a:t>
                      </a:r>
                      <a:r>
                        <a:rPr lang="en-US" sz="1200" dirty="0">
                          <a:latin typeface="SF UI Display" panose="00000500000000000000" pitchFamily="50" charset="0"/>
                        </a:rPr>
                        <a:t> melodies are reported to be much more interesting.</a:t>
                      </a:r>
                    </a:p>
                  </a:txBody>
                  <a:tcPr/>
                </a:tc>
                <a:tc>
                  <a:txBody>
                    <a:bodyPr/>
                    <a:lstStyle/>
                    <a:p>
                      <a:r>
                        <a:rPr lang="en-US" sz="1200" dirty="0">
                          <a:latin typeface="SF UI Display" panose="00000500000000000000" pitchFamily="50" charset="0"/>
                        </a:rPr>
                        <a:t>The dataset uses only midi files which can be less rich compared to music format such as .wav</a:t>
                      </a:r>
                    </a:p>
                  </a:txBody>
                  <a:tcPr/>
                </a:tc>
                <a:extLst>
                  <a:ext uri="{0D108BD9-81ED-4DB2-BD59-A6C34878D82A}">
                    <a16:rowId xmlns:a16="http://schemas.microsoft.com/office/drawing/2014/main" val="2641898067"/>
                  </a:ext>
                </a:extLst>
              </a:tr>
            </a:tbl>
          </a:graphicData>
        </a:graphic>
      </p:graphicFrame>
      <p:pic>
        <p:nvPicPr>
          <p:cNvPr id="4" name="Picture 3" descr="KL Deemed to be University Logo">
            <a:extLst>
              <a:ext uri="{FF2B5EF4-FFF2-40B4-BE49-F238E27FC236}">
                <a16:creationId xmlns:a16="http://schemas.microsoft.com/office/drawing/2014/main" id="{8748ACFE-E72F-4E52-ABCD-E7F8D2583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32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extLst>
              <p:ext uri="{D42A27DB-BD31-4B8C-83A1-F6EECF244321}">
                <p14:modId xmlns:p14="http://schemas.microsoft.com/office/powerpoint/2010/main" val="2737003498"/>
              </p:ext>
            </p:extLst>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for theme song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pic>
        <p:nvPicPr>
          <p:cNvPr id="4" name="Picture 3" descr="KL Deemed to be University Logo">
            <a:extLst>
              <a:ext uri="{FF2B5EF4-FFF2-40B4-BE49-F238E27FC236}">
                <a16:creationId xmlns:a16="http://schemas.microsoft.com/office/drawing/2014/main" id="{492927C5-1541-42E6-9A31-17184FC46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11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E7B3-1E6C-459D-8F2D-51998656B4EB}"/>
              </a:ext>
            </a:extLst>
          </p:cNvPr>
          <p:cNvSpPr>
            <a:spLocks noGrp="1"/>
          </p:cNvSpPr>
          <p:nvPr>
            <p:ph type="title"/>
          </p:nvPr>
        </p:nvSpPr>
        <p:spPr>
          <a:xfrm>
            <a:off x="807165" y="793612"/>
            <a:ext cx="9527275" cy="1241944"/>
          </a:xfrm>
        </p:spPr>
        <p:txBody>
          <a:bodyPr>
            <a:normAutofit/>
          </a:bodyPr>
          <a:lstStyle/>
          <a:p>
            <a:r>
              <a:rPr lang="en-US" sz="4000" b="1" dirty="0">
                <a:solidFill>
                  <a:srgbClr val="000000"/>
                </a:solidFill>
                <a:effectLst/>
                <a:latin typeface="SF UI Display" panose="00000500000000000000" pitchFamily="50" charset="0"/>
                <a:ea typeface="Calibri" panose="020F0502020204030204" pitchFamily="34" charset="0"/>
                <a:cs typeface="Calibri" panose="020F0502020204030204" pitchFamily="34" charset="0"/>
              </a:rPr>
              <a:t>References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B938745-978F-425B-9D14-C886F8ABD0DD}"/>
              </a:ext>
            </a:extLst>
          </p:cNvPr>
          <p:cNvSpPr>
            <a:spLocks noGrp="1"/>
          </p:cNvSpPr>
          <p:nvPr>
            <p:ph idx="1"/>
          </p:nvPr>
        </p:nvSpPr>
        <p:spPr>
          <a:xfrm>
            <a:off x="807166" y="2035556"/>
            <a:ext cx="9970325" cy="3900348"/>
          </a:xfrm>
        </p:spPr>
        <p:txBody>
          <a:bodyPr>
            <a:normAutofit fontScale="85000" lnSpcReduction="20000"/>
          </a:bodyPr>
          <a:lstStyle/>
          <a:p>
            <a:pPr marL="0" marR="0" lvl="0" indent="0">
              <a:lnSpc>
                <a:spcPct val="107000"/>
              </a:lnSpc>
              <a:spcBef>
                <a:spcPts val="0"/>
              </a:spcBef>
              <a:spcAft>
                <a:spcPts val="0"/>
              </a:spcAft>
              <a:buClr>
                <a:srgbClr val="000000"/>
              </a:buClr>
              <a:buSzPts val="2200"/>
              <a:buNone/>
            </a:pPr>
            <a:r>
              <a:rPr lang="en-US" sz="1800" b="1" dirty="0">
                <a:effectLst/>
                <a:latin typeface="SF UI Display" panose="00000500000000000000" pitchFamily="50" charset="0"/>
                <a:ea typeface="Calibri" panose="020F0502020204030204" pitchFamily="34" charset="0"/>
                <a:cs typeface="Calibri" panose="020F0502020204030204" pitchFamily="34" charset="0"/>
              </a:rPr>
              <a:t>1. JAMBOT</a:t>
            </a:r>
          </a:p>
          <a:p>
            <a:pPr marL="0" marR="0" lvl="0" indent="0">
              <a:lnSpc>
                <a:spcPct val="107000"/>
              </a:lnSpc>
              <a:spcBef>
                <a:spcPts val="0"/>
              </a:spcBef>
              <a:spcAft>
                <a:spcPts val="0"/>
              </a:spcAft>
              <a:buClr>
                <a:srgbClr val="000000"/>
              </a:buClr>
              <a:buSzPts val="2200"/>
              <a:buNone/>
            </a:pPr>
            <a:endParaRPr lang="en-US" sz="1800" b="1" dirty="0">
              <a:effectLst/>
              <a:latin typeface="SF UI Display" panose="00000500000000000000" pitchFamily="50" charset="0"/>
              <a:ea typeface="Calibri" panose="020F0502020204030204" pitchFamily="34" charset="0"/>
              <a:cs typeface="Calibri" panose="020F0502020204030204" pitchFamily="34" charset="0"/>
            </a:endParaRPr>
          </a:p>
          <a:p>
            <a:pPr marL="0" marR="0" lvl="0" indent="0">
              <a:lnSpc>
                <a:spcPct val="107000"/>
              </a:lnSpc>
              <a:spcBef>
                <a:spcPts val="0"/>
              </a:spcBef>
              <a:spcAft>
                <a:spcPts val="0"/>
              </a:spcAft>
              <a:buClr>
                <a:srgbClr val="000000"/>
              </a:buClr>
              <a:buSzPts val="2200"/>
              <a:buNone/>
            </a:pPr>
            <a:r>
              <a:rPr lang="en-US" sz="1800" dirty="0">
                <a:effectLst/>
                <a:latin typeface="SF UI Display" panose="00000500000000000000" pitchFamily="50" charset="0"/>
                <a:ea typeface="Calibri" panose="020F0502020204030204" pitchFamily="34" charset="0"/>
                <a:cs typeface="Times New Roman" panose="02020603050405020304" pitchFamily="18" charset="0"/>
              </a:rPr>
              <a:t>Gino Brunner, </a:t>
            </a:r>
            <a:r>
              <a:rPr lang="en-US" sz="1800" dirty="0" err="1">
                <a:effectLst/>
                <a:latin typeface="SF UI Display" panose="00000500000000000000" pitchFamily="50" charset="0"/>
                <a:ea typeface="Calibri" panose="020F0502020204030204" pitchFamily="34" charset="0"/>
                <a:cs typeface="Times New Roman" panose="02020603050405020304" pitchFamily="18" charset="0"/>
              </a:rPr>
              <a:t>Yuyi</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Wang, Roger </a:t>
            </a:r>
            <a:r>
              <a:rPr lang="en-US" sz="1800" dirty="0" err="1">
                <a:effectLst/>
                <a:latin typeface="SF UI Display" panose="00000500000000000000" pitchFamily="50" charset="0"/>
                <a:ea typeface="Calibri" panose="020F0502020204030204" pitchFamily="34" charset="0"/>
                <a:cs typeface="Times New Roman" panose="02020603050405020304" pitchFamily="18" charset="0"/>
              </a:rPr>
              <a:t>Wattenhofer</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and Jonas </a:t>
            </a:r>
            <a:r>
              <a:rPr lang="en-US" sz="1800" dirty="0" err="1">
                <a:effectLst/>
                <a:latin typeface="SF UI Display" panose="00000500000000000000" pitchFamily="50" charset="0"/>
                <a:ea typeface="Calibri" panose="020F0502020204030204" pitchFamily="34" charset="0"/>
                <a:cs typeface="Times New Roman" panose="02020603050405020304" pitchFamily="18" charset="0"/>
              </a:rPr>
              <a:t>Wiesendanger</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Department of Information Technology and Electrical Engineering ETH Z ¨</a:t>
            </a:r>
            <a:r>
              <a:rPr lang="en-US" sz="1800" dirty="0" err="1">
                <a:effectLst/>
                <a:latin typeface="SF UI Display" panose="00000500000000000000" pitchFamily="50" charset="0"/>
                <a:ea typeface="Calibri" panose="020F0502020204030204" pitchFamily="34" charset="0"/>
                <a:cs typeface="Times New Roman" panose="02020603050405020304" pitchFamily="18" charset="0"/>
              </a:rPr>
              <a:t>urich</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Switzerland</a:t>
            </a:r>
          </a:p>
          <a:p>
            <a:pPr marR="0" indent="0">
              <a:lnSpc>
                <a:spcPct val="107000"/>
              </a:lnSpc>
              <a:spcBef>
                <a:spcPts val="0"/>
              </a:spcBef>
              <a:spcAft>
                <a:spcPts val="0"/>
              </a:spcAft>
              <a:buNone/>
            </a:pPr>
            <a:r>
              <a:rPr lang="en-US" sz="1800" dirty="0">
                <a:effectLst/>
                <a:latin typeface="SF UI Display" panose="00000500000000000000" pitchFamily="50" charset="0"/>
                <a:ea typeface="Calibri" panose="020F0502020204030204" pitchFamily="34" charset="0"/>
                <a:cs typeface="Times New Roman" panose="02020603050405020304" pitchFamily="18" charset="0"/>
              </a:rPr>
              <a:t> </a:t>
            </a:r>
          </a:p>
          <a:p>
            <a:pPr marL="0" marR="0" lvl="0" indent="0">
              <a:lnSpc>
                <a:spcPct val="107000"/>
              </a:lnSpc>
              <a:spcBef>
                <a:spcPts val="0"/>
              </a:spcBef>
              <a:spcAft>
                <a:spcPts val="0"/>
              </a:spcAft>
              <a:buClr>
                <a:srgbClr val="000000"/>
              </a:buClr>
              <a:buSzPts val="2200"/>
              <a:buNone/>
            </a:pPr>
            <a:r>
              <a:rPr lang="en-US" sz="1800" b="1" dirty="0">
                <a:effectLst/>
                <a:latin typeface="SF UI Display" panose="00000500000000000000" pitchFamily="50" charset="0"/>
                <a:ea typeface="Calibri" panose="020F0502020204030204" pitchFamily="34" charset="0"/>
                <a:cs typeface="Calibri" panose="020F0502020204030204" pitchFamily="34" charset="0"/>
              </a:rPr>
              <a:t>2.  CONVOLUTIONAL GENERATIVE ADVERSARIAL NETWORKS WITH BINARY NEURONS FOR POLYPHONIC MUSIC GENERATION</a:t>
            </a:r>
          </a:p>
          <a:p>
            <a:pPr marL="0" marR="0" lvl="0" indent="0">
              <a:lnSpc>
                <a:spcPct val="107000"/>
              </a:lnSpc>
              <a:spcBef>
                <a:spcPts val="0"/>
              </a:spcBef>
              <a:spcAft>
                <a:spcPts val="0"/>
              </a:spcAft>
              <a:buClr>
                <a:srgbClr val="000000"/>
              </a:buClr>
              <a:buSzPts val="2200"/>
              <a:buNone/>
            </a:pPr>
            <a:endParaRPr lang="en-US" sz="1800" dirty="0">
              <a:effectLst/>
              <a:latin typeface="SF UI Display" panose="00000500000000000000" pitchFamily="50" charset="0"/>
              <a:ea typeface="Calibri" panose="020F0502020204030204" pitchFamily="34" charset="0"/>
              <a:cs typeface="Calibri" panose="020F0502020204030204" pitchFamily="34" charset="0"/>
            </a:endParaRPr>
          </a:p>
          <a:p>
            <a:pPr marL="0" marR="0" lvl="0" indent="0">
              <a:lnSpc>
                <a:spcPct val="107000"/>
              </a:lnSpc>
              <a:spcBef>
                <a:spcPts val="0"/>
              </a:spcBef>
              <a:spcAft>
                <a:spcPts val="0"/>
              </a:spcAft>
              <a:buClr>
                <a:srgbClr val="000000"/>
              </a:buClr>
              <a:buSzPts val="2200"/>
              <a:buNone/>
            </a:pPr>
            <a:r>
              <a:rPr lang="en-US" sz="1800" dirty="0">
                <a:effectLst/>
                <a:latin typeface="SF UI Display" panose="00000500000000000000" pitchFamily="50" charset="0"/>
                <a:ea typeface="Calibri" panose="020F0502020204030204" pitchFamily="34" charset="0"/>
                <a:cs typeface="Times New Roman" panose="02020603050405020304" pitchFamily="18" charset="0"/>
              </a:rPr>
              <a:t>Hao-Wen Dong and Yi-</a:t>
            </a:r>
            <a:r>
              <a:rPr lang="en-US" sz="1800" dirty="0" err="1">
                <a:effectLst/>
                <a:latin typeface="SF UI Display" panose="00000500000000000000" pitchFamily="50" charset="0"/>
                <a:ea typeface="Calibri" panose="020F0502020204030204" pitchFamily="34" charset="0"/>
                <a:cs typeface="Times New Roman" panose="02020603050405020304" pitchFamily="18" charset="0"/>
              </a:rPr>
              <a:t>Hsuan</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Yang Research Center for IT innovation, Academia </a:t>
            </a:r>
            <a:r>
              <a:rPr lang="en-US" sz="1800" dirty="0" err="1">
                <a:effectLst/>
                <a:latin typeface="SF UI Display" panose="00000500000000000000" pitchFamily="50" charset="0"/>
                <a:ea typeface="Calibri" panose="020F0502020204030204" pitchFamily="34" charset="0"/>
                <a:cs typeface="Times New Roman" panose="02020603050405020304" pitchFamily="18" charset="0"/>
              </a:rPr>
              <a:t>Sinica</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Taipei, Taiwan</a:t>
            </a:r>
          </a:p>
          <a:p>
            <a:pPr marR="0" indent="0">
              <a:lnSpc>
                <a:spcPct val="107000"/>
              </a:lnSpc>
              <a:spcBef>
                <a:spcPts val="0"/>
              </a:spcBef>
              <a:spcAft>
                <a:spcPts val="0"/>
              </a:spcAft>
              <a:buNone/>
            </a:pPr>
            <a:endParaRPr lang="en-US" sz="1800" dirty="0">
              <a:effectLst/>
              <a:latin typeface="SF UI Display" panose="00000500000000000000" pitchFamily="50"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Clr>
                <a:srgbClr val="000000"/>
              </a:buClr>
              <a:buSzPts val="2200"/>
              <a:buNone/>
            </a:pPr>
            <a:r>
              <a:rPr lang="en-US" sz="1800" b="1" dirty="0">
                <a:effectLst/>
                <a:latin typeface="SF UI Display" panose="00000500000000000000" pitchFamily="50" charset="0"/>
                <a:ea typeface="Calibri" panose="020F0502020204030204" pitchFamily="34" charset="0"/>
                <a:cs typeface="Calibri" panose="020F0502020204030204" pitchFamily="34" charset="0"/>
              </a:rPr>
              <a:t>3. MUSEGAN</a:t>
            </a:r>
          </a:p>
          <a:p>
            <a:pPr marL="0" marR="0" lvl="0" indent="0">
              <a:lnSpc>
                <a:spcPct val="107000"/>
              </a:lnSpc>
              <a:spcBef>
                <a:spcPts val="0"/>
              </a:spcBef>
              <a:spcAft>
                <a:spcPts val="0"/>
              </a:spcAft>
              <a:buClr>
                <a:srgbClr val="000000"/>
              </a:buClr>
              <a:buSzPts val="2200"/>
              <a:buNone/>
            </a:pPr>
            <a:endParaRPr lang="en-US" sz="1800" b="1" dirty="0">
              <a:latin typeface="SF UI Display" panose="00000500000000000000" pitchFamily="50" charset="0"/>
              <a:ea typeface="Calibri" panose="020F0502020204030204" pitchFamily="34" charset="0"/>
              <a:cs typeface="Calibri" panose="020F0502020204030204" pitchFamily="34" charset="0"/>
            </a:endParaRPr>
          </a:p>
          <a:p>
            <a:pPr marL="0" marR="0" lvl="0" indent="0">
              <a:lnSpc>
                <a:spcPct val="107000"/>
              </a:lnSpc>
              <a:spcBef>
                <a:spcPts val="0"/>
              </a:spcBef>
              <a:spcAft>
                <a:spcPts val="0"/>
              </a:spcAft>
              <a:buClr>
                <a:srgbClr val="000000"/>
              </a:buClr>
              <a:buSzPts val="2200"/>
              <a:buNone/>
            </a:pPr>
            <a:r>
              <a:rPr lang="en-US" sz="1800" dirty="0">
                <a:effectLst/>
                <a:latin typeface="SF UI Display" panose="00000500000000000000" pitchFamily="50" charset="0"/>
                <a:ea typeface="Calibri" panose="020F0502020204030204" pitchFamily="34" charset="0"/>
                <a:cs typeface="Times New Roman" panose="02020603050405020304" pitchFamily="18" charset="0"/>
              </a:rPr>
              <a:t>Hao-Wen Dong</a:t>
            </a:r>
            <a:r>
              <a:rPr lang="en-US" sz="1800" dirty="0">
                <a:effectLst/>
                <a:latin typeface="SF UI Display" panose="00000500000000000000" pitchFamily="50" charset="0"/>
                <a:ea typeface="Calibri" panose="020F0502020204030204" pitchFamily="34" charset="0"/>
                <a:cs typeface="Cambria Math" panose="02040503050406030204" pitchFamily="18" charset="0"/>
              </a:rPr>
              <a:t>∗</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 1 Wen-Yi Hsiao</a:t>
            </a:r>
            <a:r>
              <a:rPr lang="en-US" sz="1800" dirty="0">
                <a:effectLst/>
                <a:latin typeface="SF UI Display" panose="00000500000000000000" pitchFamily="50" charset="0"/>
                <a:ea typeface="Calibri" panose="020F0502020204030204" pitchFamily="34" charset="0"/>
                <a:cs typeface="Cambria Math" panose="02040503050406030204" pitchFamily="18" charset="0"/>
              </a:rPr>
              <a:t>∗</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 1,2 Li-Chia Yang,1 Yi-</a:t>
            </a:r>
            <a:r>
              <a:rPr lang="en-US" sz="1800" dirty="0" err="1">
                <a:effectLst/>
                <a:latin typeface="SF UI Display" panose="00000500000000000000" pitchFamily="50" charset="0"/>
                <a:ea typeface="Calibri" panose="020F0502020204030204" pitchFamily="34" charset="0"/>
                <a:cs typeface="Times New Roman" panose="02020603050405020304" pitchFamily="18" charset="0"/>
              </a:rPr>
              <a:t>Hsuan</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Yang1 1Research Center for Information Technology Innovation, Academia </a:t>
            </a:r>
            <a:r>
              <a:rPr lang="en-US" sz="1800" dirty="0" err="1">
                <a:effectLst/>
                <a:latin typeface="SF UI Display" panose="00000500000000000000" pitchFamily="50" charset="0"/>
                <a:ea typeface="Calibri" panose="020F0502020204030204" pitchFamily="34" charset="0"/>
                <a:cs typeface="Times New Roman" panose="02020603050405020304" pitchFamily="18" charset="0"/>
              </a:rPr>
              <a:t>Sinica</a:t>
            </a:r>
            <a:r>
              <a:rPr lang="en-US" sz="1800" dirty="0">
                <a:effectLst/>
                <a:latin typeface="SF UI Display" panose="00000500000000000000" pitchFamily="50" charset="0"/>
                <a:ea typeface="Calibri" panose="020F0502020204030204" pitchFamily="34" charset="0"/>
                <a:cs typeface="Times New Roman" panose="02020603050405020304" pitchFamily="18" charset="0"/>
              </a:rPr>
              <a:t>, Taipei, Taiwan 2Department of Computer Science, National Tsing Hua 	University, Hsinchu, Taiwan</a:t>
            </a:r>
          </a:p>
          <a:p>
            <a:pPr marR="0" indent="0">
              <a:lnSpc>
                <a:spcPct val="107000"/>
              </a:lnSpc>
              <a:spcBef>
                <a:spcPts val="0"/>
              </a:spcBef>
              <a:spcAft>
                <a:spcPts val="0"/>
              </a:spcAft>
              <a:buNone/>
            </a:pPr>
            <a:r>
              <a:rPr lang="en-US" sz="1800" dirty="0">
                <a:effectLst/>
                <a:latin typeface="SF UI Display" panose="00000500000000000000" pitchFamily="50" charset="0"/>
                <a:ea typeface="Calibri" panose="020F0502020204030204" pitchFamily="34" charset="0"/>
                <a:cs typeface="Times New Roman" panose="02020603050405020304" pitchFamily="18" charset="0"/>
              </a:rPr>
              <a:t> </a:t>
            </a:r>
          </a:p>
          <a:p>
            <a:pPr marL="0" marR="0" lvl="0" indent="0">
              <a:lnSpc>
                <a:spcPct val="107000"/>
              </a:lnSpc>
              <a:spcBef>
                <a:spcPts val="0"/>
              </a:spcBef>
              <a:spcAft>
                <a:spcPts val="0"/>
              </a:spcAft>
              <a:buClr>
                <a:srgbClr val="000000"/>
              </a:buClr>
              <a:buSzPts val="2200"/>
              <a:buNone/>
            </a:pPr>
            <a:r>
              <a:rPr lang="en-US" sz="1800" b="1" dirty="0">
                <a:solidFill>
                  <a:srgbClr val="000000"/>
                </a:solidFill>
                <a:effectLst/>
                <a:latin typeface="SF UI Display" panose="00000500000000000000" pitchFamily="50" charset="0"/>
                <a:ea typeface="Calibri" panose="020F0502020204030204" pitchFamily="34" charset="0"/>
                <a:cs typeface="Calibri" panose="020F0502020204030204" pitchFamily="34" charset="0"/>
              </a:rPr>
              <a:t>4. LOFI HIPHOP MUSIC GENERATION</a:t>
            </a:r>
          </a:p>
          <a:p>
            <a:pPr marL="0" marR="0" lvl="0" indent="0">
              <a:lnSpc>
                <a:spcPct val="107000"/>
              </a:lnSpc>
              <a:spcBef>
                <a:spcPts val="0"/>
              </a:spcBef>
              <a:spcAft>
                <a:spcPts val="0"/>
              </a:spcAft>
              <a:buClr>
                <a:srgbClr val="000000"/>
              </a:buClr>
              <a:buSzPts val="2200"/>
              <a:buNone/>
            </a:pPr>
            <a:endParaRPr lang="en-US" sz="1800" b="1" dirty="0">
              <a:solidFill>
                <a:srgbClr val="000000"/>
              </a:solidFill>
              <a:effectLst/>
              <a:latin typeface="SF UI Display" panose="00000500000000000000" pitchFamily="50" charset="0"/>
              <a:ea typeface="Calibri" panose="020F0502020204030204" pitchFamily="34" charset="0"/>
              <a:cs typeface="Calibri" panose="020F0502020204030204" pitchFamily="34" charset="0"/>
            </a:endParaRPr>
          </a:p>
          <a:p>
            <a:pPr marL="0" marR="0" lvl="0" indent="0">
              <a:lnSpc>
                <a:spcPct val="107000"/>
              </a:lnSpc>
              <a:spcBef>
                <a:spcPts val="0"/>
              </a:spcBef>
              <a:spcAft>
                <a:spcPts val="0"/>
              </a:spcAft>
              <a:buClr>
                <a:srgbClr val="000000"/>
              </a:buClr>
              <a:buSzPts val="2200"/>
              <a:buNone/>
            </a:pPr>
            <a:r>
              <a:rPr lang="en-US" sz="1800" cap="all" spc="75" dirty="0">
                <a:effectLst/>
                <a:latin typeface="SF UI Display" panose="00000500000000000000" pitchFamily="50" charset="0"/>
                <a:ea typeface="Calibri" panose="020F0502020204030204" pitchFamily="34" charset="0"/>
                <a:cs typeface="Calibri" panose="020F0502020204030204" pitchFamily="34" charset="0"/>
              </a:rPr>
              <a:t>ZACHARY KATSNELSON</a:t>
            </a:r>
            <a:endParaRPr lang="en-US" sz="1800" dirty="0">
              <a:effectLst/>
              <a:latin typeface="SF UI Display" panose="00000500000000000000" pitchFamily="50"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dirty="0">
              <a:latin typeface="SF UI Display" panose="00000500000000000000" pitchFamily="50" charset="0"/>
            </a:endParaRPr>
          </a:p>
        </p:txBody>
      </p:sp>
      <p:pic>
        <p:nvPicPr>
          <p:cNvPr id="4" name="Picture 3" descr="KL Deemed to be University Logo">
            <a:extLst>
              <a:ext uri="{FF2B5EF4-FFF2-40B4-BE49-F238E27FC236}">
                <a16:creationId xmlns:a16="http://schemas.microsoft.com/office/drawing/2014/main" id="{4E11401B-5BFF-4865-A770-993966BE8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96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92D8-BBC1-4E4E-9C99-B3F96F95EECC}"/>
              </a:ext>
            </a:extLst>
          </p:cNvPr>
          <p:cNvSpPr>
            <a:spLocks noGrp="1"/>
          </p:cNvSpPr>
          <p:nvPr>
            <p:ph type="title"/>
          </p:nvPr>
        </p:nvSpPr>
        <p:spPr>
          <a:xfrm>
            <a:off x="838199" y="554792"/>
            <a:ext cx="9527275" cy="1241944"/>
          </a:xfrm>
        </p:spPr>
        <p:txBody>
          <a:bodyPr/>
          <a:lstStyle/>
          <a:p>
            <a:r>
              <a:rPr lang="en-US" b="1" dirty="0">
                <a:latin typeface="SF UI Display" panose="00000500000000000000" pitchFamily="50" charset="0"/>
              </a:rPr>
              <a:t>Conclusion</a:t>
            </a:r>
            <a:endParaRPr lang="en-US" dirty="0">
              <a:latin typeface="SF UI Display" panose="00000500000000000000" pitchFamily="50" charset="0"/>
            </a:endParaRPr>
          </a:p>
        </p:txBody>
      </p:sp>
      <p:sp>
        <p:nvSpPr>
          <p:cNvPr id="3" name="Content Placeholder 2">
            <a:extLst>
              <a:ext uri="{FF2B5EF4-FFF2-40B4-BE49-F238E27FC236}">
                <a16:creationId xmlns:a16="http://schemas.microsoft.com/office/drawing/2014/main" id="{AFF9201D-2D2E-4909-8BF1-B00157E894A9}"/>
              </a:ext>
            </a:extLst>
          </p:cNvPr>
          <p:cNvSpPr>
            <a:spLocks noGrp="1"/>
          </p:cNvSpPr>
          <p:nvPr>
            <p:ph idx="1"/>
          </p:nvPr>
        </p:nvSpPr>
        <p:spPr/>
        <p:txBody>
          <a:bodyPr/>
          <a:lstStyle/>
          <a:p>
            <a:r>
              <a:rPr lang="en-US" dirty="0">
                <a:latin typeface="SF UI Display" panose="00000500000000000000" pitchFamily="50" charset="0"/>
              </a:rPr>
              <a:t>Music generation using LSTM is possible and is well researched upon. Many of the papers published on the topic use RNN modals to feed the data into generate music. </a:t>
            </a:r>
          </a:p>
          <a:p>
            <a:endParaRPr lang="en-US" dirty="0">
              <a:latin typeface="SF UI Display" panose="00000500000000000000" pitchFamily="50" charset="0"/>
            </a:endParaRPr>
          </a:p>
        </p:txBody>
      </p:sp>
      <p:pic>
        <p:nvPicPr>
          <p:cNvPr id="4" name="Picture 3" descr="KL Deemed to be University Logo">
            <a:extLst>
              <a:ext uri="{FF2B5EF4-FFF2-40B4-BE49-F238E27FC236}">
                <a16:creationId xmlns:a16="http://schemas.microsoft.com/office/drawing/2014/main" id="{5B9E467D-BCBC-4879-8016-479796131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92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pic>
        <p:nvPicPr>
          <p:cNvPr id="3" name="Picture 2" descr="KL Deemed to be University Logo">
            <a:extLst>
              <a:ext uri="{FF2B5EF4-FFF2-40B4-BE49-F238E27FC236}">
                <a16:creationId xmlns:a16="http://schemas.microsoft.com/office/drawing/2014/main" id="{8BA98597-C680-42F9-A1A3-BF2121A63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9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pic>
        <p:nvPicPr>
          <p:cNvPr id="3" name="Picture 2" descr="KL Deemed to be University Logo">
            <a:extLst>
              <a:ext uri="{FF2B5EF4-FFF2-40B4-BE49-F238E27FC236}">
                <a16:creationId xmlns:a16="http://schemas.microsoft.com/office/drawing/2014/main" id="{9F6EF56D-B300-4C4A-A2AE-B40473692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507A-644F-426B-8EA1-1F57E061217D}"/>
              </a:ext>
            </a:extLst>
          </p:cNvPr>
          <p:cNvSpPr>
            <a:spLocks noGrp="1"/>
          </p:cNvSpPr>
          <p:nvPr>
            <p:ph type="title"/>
          </p:nvPr>
        </p:nvSpPr>
        <p:spPr/>
        <p:txBody>
          <a:bodyPr/>
          <a:lstStyle/>
          <a:p>
            <a:r>
              <a:rPr lang="en-US" b="1" dirty="0">
                <a:latin typeface="SF UI Display" panose="00000500000000000000" pitchFamily="50" charset="0"/>
              </a:rPr>
              <a:t>Index</a:t>
            </a:r>
          </a:p>
        </p:txBody>
      </p:sp>
      <p:sp>
        <p:nvSpPr>
          <p:cNvPr id="3" name="Content Placeholder 2">
            <a:extLst>
              <a:ext uri="{FF2B5EF4-FFF2-40B4-BE49-F238E27FC236}">
                <a16:creationId xmlns:a16="http://schemas.microsoft.com/office/drawing/2014/main" id="{1F5CD056-14A2-460B-AA29-BA8195D4D150}"/>
              </a:ext>
            </a:extLst>
          </p:cNvPr>
          <p:cNvSpPr>
            <a:spLocks noGrp="1"/>
          </p:cNvSpPr>
          <p:nvPr>
            <p:ph idx="1"/>
          </p:nvPr>
        </p:nvSpPr>
        <p:spPr/>
        <p:txBody>
          <a:bodyPr>
            <a:normAutofit fontScale="92500" lnSpcReduction="20000"/>
          </a:bodyPr>
          <a:lstStyle/>
          <a:p>
            <a:r>
              <a:rPr lang="en-US" dirty="0">
                <a:latin typeface="SF UI Display" panose="00000500000000000000" pitchFamily="50" charset="0"/>
              </a:rPr>
              <a:t>Introduction</a:t>
            </a:r>
          </a:p>
          <a:p>
            <a:r>
              <a:rPr lang="en-US" dirty="0">
                <a:latin typeface="SF UI Display" panose="00000500000000000000" pitchFamily="50" charset="0"/>
              </a:rPr>
              <a:t>Problem statement</a:t>
            </a:r>
          </a:p>
          <a:p>
            <a:r>
              <a:rPr lang="en-US" dirty="0">
                <a:latin typeface="SF UI Display" panose="00000500000000000000" pitchFamily="50" charset="0"/>
              </a:rPr>
              <a:t>Motivation </a:t>
            </a:r>
          </a:p>
          <a:p>
            <a:r>
              <a:rPr lang="en-US" dirty="0">
                <a:latin typeface="SF UI Display" panose="00000500000000000000" pitchFamily="50" charset="0"/>
              </a:rPr>
              <a:t>Objectives</a:t>
            </a:r>
          </a:p>
          <a:p>
            <a:r>
              <a:rPr lang="en-US" dirty="0">
                <a:latin typeface="SF UI Display" panose="00000500000000000000" pitchFamily="50" charset="0"/>
              </a:rPr>
              <a:t>Literature survey</a:t>
            </a:r>
          </a:p>
          <a:p>
            <a:r>
              <a:rPr lang="en-US" dirty="0">
                <a:latin typeface="SF UI Display" panose="00000500000000000000" pitchFamily="50" charset="0"/>
              </a:rPr>
              <a:t>Dataset and techniques</a:t>
            </a:r>
          </a:p>
          <a:p>
            <a:r>
              <a:rPr lang="en-US" dirty="0">
                <a:latin typeface="SF UI Display" panose="00000500000000000000" pitchFamily="50" charset="0"/>
              </a:rPr>
              <a:t>Conclusion </a:t>
            </a:r>
          </a:p>
          <a:p>
            <a:r>
              <a:rPr lang="en-US" dirty="0">
                <a:latin typeface="SF UI Display" panose="00000500000000000000" pitchFamily="50" charset="0"/>
              </a:rPr>
              <a:t>Suggestions </a:t>
            </a:r>
          </a:p>
          <a:p>
            <a:endParaRPr lang="en-US" dirty="0">
              <a:latin typeface="SF UI Display" panose="00000500000000000000" pitchFamily="50" charset="0"/>
            </a:endParaRPr>
          </a:p>
          <a:p>
            <a:endParaRPr lang="en-US" dirty="0">
              <a:latin typeface="SF UI Display" panose="00000500000000000000" pitchFamily="50" charset="0"/>
            </a:endParaRPr>
          </a:p>
        </p:txBody>
      </p:sp>
      <p:pic>
        <p:nvPicPr>
          <p:cNvPr id="4" name="Picture 2" descr="KL Deemed to be University Logo">
            <a:extLst>
              <a:ext uri="{FF2B5EF4-FFF2-40B4-BE49-F238E27FC236}">
                <a16:creationId xmlns:a16="http://schemas.microsoft.com/office/drawing/2014/main" id="{9266FE44-32F2-4015-896D-041495EAC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3827"/>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89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507A-644F-426B-8EA1-1F57E061217D}"/>
              </a:ext>
            </a:extLst>
          </p:cNvPr>
          <p:cNvSpPr>
            <a:spLocks noGrp="1"/>
          </p:cNvSpPr>
          <p:nvPr>
            <p:ph type="title"/>
          </p:nvPr>
        </p:nvSpPr>
        <p:spPr>
          <a:xfrm>
            <a:off x="700635" y="528159"/>
            <a:ext cx="9527275" cy="1241944"/>
          </a:xfrm>
        </p:spPr>
        <p:txBody>
          <a:bodyPr/>
          <a:lstStyle/>
          <a:p>
            <a:r>
              <a:rPr lang="en-US" b="1" dirty="0">
                <a:latin typeface="SF UI Display" panose="00000500000000000000" pitchFamily="50" charset="0"/>
              </a:rPr>
              <a:t>Introduction</a:t>
            </a:r>
            <a:endParaRPr lang="en-US" dirty="0">
              <a:latin typeface="SF UI Display" panose="00000500000000000000" pitchFamily="50" charset="0"/>
            </a:endParaRPr>
          </a:p>
        </p:txBody>
      </p:sp>
      <p:sp>
        <p:nvSpPr>
          <p:cNvPr id="3" name="Content Placeholder 2">
            <a:extLst>
              <a:ext uri="{FF2B5EF4-FFF2-40B4-BE49-F238E27FC236}">
                <a16:creationId xmlns:a16="http://schemas.microsoft.com/office/drawing/2014/main" id="{1F5CD056-14A2-460B-AA29-BA8195D4D150}"/>
              </a:ext>
            </a:extLst>
          </p:cNvPr>
          <p:cNvSpPr>
            <a:spLocks noGrp="1"/>
          </p:cNvSpPr>
          <p:nvPr>
            <p:ph idx="1"/>
          </p:nvPr>
        </p:nvSpPr>
        <p:spPr>
          <a:xfrm>
            <a:off x="700635" y="2293126"/>
            <a:ext cx="6462165" cy="3636088"/>
          </a:xfrm>
        </p:spPr>
        <p:txBody>
          <a:bodyPr>
            <a:normAutofit/>
          </a:bodyPr>
          <a:lstStyle/>
          <a:p>
            <a:pPr marL="0" indent="0">
              <a:buNone/>
            </a:pPr>
            <a:r>
              <a:rPr lang="en-US" dirty="0">
                <a:latin typeface="SF UI Display" panose="00000500000000000000" pitchFamily="50" charset="0"/>
              </a:rPr>
              <a:t>The project is about music generation. Music generation is very important now. It can be used in many applications. Musicians can build on what is generated by the machine, in-game score can be generated by the machine according to the in-game scenario. </a:t>
            </a:r>
          </a:p>
        </p:txBody>
      </p:sp>
      <p:pic>
        <p:nvPicPr>
          <p:cNvPr id="4" name="Picture 2" descr="KL Deemed to be University Logo">
            <a:extLst>
              <a:ext uri="{FF2B5EF4-FFF2-40B4-BE49-F238E27FC236}">
                <a16:creationId xmlns:a16="http://schemas.microsoft.com/office/drawing/2014/main" id="{C795CD83-A820-4984-9111-64632A6D3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94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507A-644F-426B-8EA1-1F57E061217D}"/>
              </a:ext>
            </a:extLst>
          </p:cNvPr>
          <p:cNvSpPr>
            <a:spLocks noGrp="1"/>
          </p:cNvSpPr>
          <p:nvPr>
            <p:ph type="title"/>
          </p:nvPr>
        </p:nvSpPr>
        <p:spPr>
          <a:xfrm>
            <a:off x="700635" y="528159"/>
            <a:ext cx="9527275" cy="1241944"/>
          </a:xfrm>
        </p:spPr>
        <p:txBody>
          <a:bodyPr/>
          <a:lstStyle/>
          <a:p>
            <a:r>
              <a:rPr lang="en-US" b="1" dirty="0">
                <a:latin typeface="SF UI Display" panose="00000500000000000000" pitchFamily="50" charset="0"/>
              </a:rPr>
              <a:t>Problem Statement </a:t>
            </a:r>
            <a:endParaRPr lang="en-US" dirty="0">
              <a:latin typeface="SF UI Display" panose="00000500000000000000" pitchFamily="50" charset="0"/>
            </a:endParaRPr>
          </a:p>
        </p:txBody>
      </p:sp>
      <p:sp>
        <p:nvSpPr>
          <p:cNvPr id="3" name="Content Placeholder 2">
            <a:extLst>
              <a:ext uri="{FF2B5EF4-FFF2-40B4-BE49-F238E27FC236}">
                <a16:creationId xmlns:a16="http://schemas.microsoft.com/office/drawing/2014/main" id="{1F5CD056-14A2-460B-AA29-BA8195D4D150}"/>
              </a:ext>
            </a:extLst>
          </p:cNvPr>
          <p:cNvSpPr>
            <a:spLocks noGrp="1"/>
          </p:cNvSpPr>
          <p:nvPr>
            <p:ph idx="1"/>
          </p:nvPr>
        </p:nvSpPr>
        <p:spPr>
          <a:xfrm>
            <a:off x="700635" y="2293126"/>
            <a:ext cx="7901498" cy="3636088"/>
          </a:xfrm>
        </p:spPr>
        <p:txBody>
          <a:bodyPr>
            <a:normAutofit/>
          </a:bodyPr>
          <a:lstStyle/>
          <a:p>
            <a:pPr marL="0" indent="0">
              <a:buNone/>
            </a:pPr>
            <a:r>
              <a:rPr lang="en-US" dirty="0">
                <a:latin typeface="SF UI Display" panose="00000500000000000000" pitchFamily="50" charset="0"/>
              </a:rPr>
              <a:t>Situational in-game music generation using LTSM and RNN</a:t>
            </a:r>
          </a:p>
        </p:txBody>
      </p:sp>
      <p:pic>
        <p:nvPicPr>
          <p:cNvPr id="4" name="Picture 2" descr="KL Deemed to be University Logo">
            <a:extLst>
              <a:ext uri="{FF2B5EF4-FFF2-40B4-BE49-F238E27FC236}">
                <a16:creationId xmlns:a16="http://schemas.microsoft.com/office/drawing/2014/main" id="{FD5A16D0-9580-4DC0-9760-AEB4B8EBC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12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507A-644F-426B-8EA1-1F57E061217D}"/>
              </a:ext>
            </a:extLst>
          </p:cNvPr>
          <p:cNvSpPr>
            <a:spLocks noGrp="1"/>
          </p:cNvSpPr>
          <p:nvPr>
            <p:ph type="title"/>
          </p:nvPr>
        </p:nvSpPr>
        <p:spPr/>
        <p:txBody>
          <a:bodyPr/>
          <a:lstStyle/>
          <a:p>
            <a:r>
              <a:rPr lang="en-US" b="1" dirty="0">
                <a:latin typeface="SF UI Display" panose="00000500000000000000" pitchFamily="50" charset="0"/>
              </a:rPr>
              <a:t>Motivation </a:t>
            </a:r>
            <a:endParaRPr lang="en-US" dirty="0">
              <a:latin typeface="SF UI Display" panose="00000500000000000000" pitchFamily="50" charset="0"/>
            </a:endParaRPr>
          </a:p>
        </p:txBody>
      </p:sp>
      <p:sp>
        <p:nvSpPr>
          <p:cNvPr id="3" name="Content Placeholder 2">
            <a:extLst>
              <a:ext uri="{FF2B5EF4-FFF2-40B4-BE49-F238E27FC236}">
                <a16:creationId xmlns:a16="http://schemas.microsoft.com/office/drawing/2014/main" id="{1F5CD056-14A2-460B-AA29-BA8195D4D150}"/>
              </a:ext>
            </a:extLst>
          </p:cNvPr>
          <p:cNvSpPr>
            <a:spLocks noGrp="1"/>
          </p:cNvSpPr>
          <p:nvPr>
            <p:ph idx="1"/>
          </p:nvPr>
        </p:nvSpPr>
        <p:spPr>
          <a:xfrm>
            <a:off x="700635" y="2293126"/>
            <a:ext cx="9391632" cy="3636088"/>
          </a:xfrm>
        </p:spPr>
        <p:txBody>
          <a:bodyPr>
            <a:normAutofit/>
          </a:bodyPr>
          <a:lstStyle/>
          <a:p>
            <a:pPr marL="0" indent="0">
              <a:buNone/>
            </a:pPr>
            <a:r>
              <a:rPr lang="en-US" dirty="0">
                <a:latin typeface="SF UI Display" panose="00000500000000000000" pitchFamily="50" charset="0"/>
              </a:rPr>
              <a:t>As the gaming industry flourishes day by day the demand to produce a good game increases as to compete with the market and music production/music addition to the game takes a lot of time and good music in a game can change how the player feels about the game or the situation in the game .Therefore it is necessary that the game has good soundtracks and the game is released as soon as possible .</a:t>
            </a:r>
          </a:p>
          <a:p>
            <a:pPr marL="0" indent="0">
              <a:buNone/>
            </a:pPr>
            <a:r>
              <a:rPr lang="en-US" dirty="0">
                <a:latin typeface="SF UI Display" panose="00000500000000000000" pitchFamily="50" charset="0"/>
              </a:rPr>
              <a:t>In-game situational music generation is an experimental way to implement the atmosphere of the game. Allowing predefined conditions, training a new track every time allows users to experience a unique experience. </a:t>
            </a:r>
          </a:p>
        </p:txBody>
      </p:sp>
      <p:pic>
        <p:nvPicPr>
          <p:cNvPr id="4" name="Picture 2" descr="KL Deemed to be University Logo">
            <a:extLst>
              <a:ext uri="{FF2B5EF4-FFF2-40B4-BE49-F238E27FC236}">
                <a16:creationId xmlns:a16="http://schemas.microsoft.com/office/drawing/2014/main" id="{657766DE-A286-4ABA-8318-CA09BE4EF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89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507A-644F-426B-8EA1-1F57E061217D}"/>
              </a:ext>
            </a:extLst>
          </p:cNvPr>
          <p:cNvSpPr>
            <a:spLocks noGrp="1"/>
          </p:cNvSpPr>
          <p:nvPr>
            <p:ph type="title"/>
          </p:nvPr>
        </p:nvSpPr>
        <p:spPr/>
        <p:txBody>
          <a:bodyPr/>
          <a:lstStyle/>
          <a:p>
            <a:r>
              <a:rPr lang="en-US" b="1" dirty="0">
                <a:latin typeface="SF UI Display" panose="00000500000000000000" pitchFamily="50" charset="0"/>
              </a:rPr>
              <a:t>Objectives </a:t>
            </a:r>
            <a:endParaRPr lang="en-US" dirty="0">
              <a:latin typeface="SF UI Display" panose="00000500000000000000" pitchFamily="50" charset="0"/>
            </a:endParaRPr>
          </a:p>
        </p:txBody>
      </p:sp>
      <p:sp>
        <p:nvSpPr>
          <p:cNvPr id="3" name="Content Placeholder 2">
            <a:extLst>
              <a:ext uri="{FF2B5EF4-FFF2-40B4-BE49-F238E27FC236}">
                <a16:creationId xmlns:a16="http://schemas.microsoft.com/office/drawing/2014/main" id="{1F5CD056-14A2-460B-AA29-BA8195D4D150}"/>
              </a:ext>
            </a:extLst>
          </p:cNvPr>
          <p:cNvSpPr>
            <a:spLocks noGrp="1"/>
          </p:cNvSpPr>
          <p:nvPr>
            <p:ph idx="1"/>
          </p:nvPr>
        </p:nvSpPr>
        <p:spPr>
          <a:xfrm>
            <a:off x="700635" y="2293126"/>
            <a:ext cx="9391632" cy="3636088"/>
          </a:xfrm>
        </p:spPr>
        <p:txBody>
          <a:bodyPr>
            <a:normAutofit/>
          </a:bodyPr>
          <a:lstStyle/>
          <a:p>
            <a:pPr marL="285750" indent="-285750">
              <a:buFont typeface="Arial" panose="020B0604020202020204" pitchFamily="34" charset="0"/>
              <a:buChar char="•"/>
            </a:pPr>
            <a:endParaRPr lang="en-US" dirty="0">
              <a:latin typeface="SF UI Display" panose="00000500000000000000" pitchFamily="50" charset="0"/>
            </a:endParaRPr>
          </a:p>
          <a:p>
            <a:pPr marL="285750" indent="-285750">
              <a:buFont typeface="Arial" panose="020B0604020202020204" pitchFamily="34" charset="0"/>
              <a:buChar char="•"/>
            </a:pPr>
            <a:r>
              <a:rPr lang="en-US" dirty="0">
                <a:latin typeface="SF UI Display" panose="00000500000000000000" pitchFamily="50" charset="0"/>
              </a:rPr>
              <a:t>Train a model to generate new music by giving a sample tracks. </a:t>
            </a:r>
          </a:p>
          <a:p>
            <a:pPr marL="285750" indent="-285750">
              <a:buFont typeface="Arial" panose="020B0604020202020204" pitchFamily="34" charset="0"/>
              <a:buChar char="•"/>
            </a:pPr>
            <a:r>
              <a:rPr lang="en-US" dirty="0">
                <a:latin typeface="SF UI Display" panose="00000500000000000000" pitchFamily="50" charset="0"/>
              </a:rPr>
              <a:t>Implement the model into a demo game to visualize and experience the music generation. </a:t>
            </a:r>
          </a:p>
          <a:p>
            <a:pPr marL="285750" indent="-285750">
              <a:buFont typeface="Arial" panose="020B0604020202020204" pitchFamily="34" charset="0"/>
              <a:buChar char="•"/>
            </a:pPr>
            <a:r>
              <a:rPr lang="en-US" dirty="0">
                <a:latin typeface="SF UI Display" panose="00000500000000000000" pitchFamily="50" charset="0"/>
              </a:rPr>
              <a:t>Train for all the situation a game demands. </a:t>
            </a:r>
          </a:p>
        </p:txBody>
      </p:sp>
      <p:pic>
        <p:nvPicPr>
          <p:cNvPr id="4" name="Picture 2" descr="KL Deemed to be University Logo">
            <a:extLst>
              <a:ext uri="{FF2B5EF4-FFF2-40B4-BE49-F238E27FC236}">
                <a16:creationId xmlns:a16="http://schemas.microsoft.com/office/drawing/2014/main" id="{3E769C93-997B-47B8-ACA0-AF007D884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51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Literature survey </a:t>
            </a:r>
            <a:endParaRPr lang="en-US" dirty="0">
              <a:latin typeface="SF UI Display" panose="00000500000000000000" pitchFamily="50" charset="0"/>
            </a:endParaRPr>
          </a:p>
        </p:txBody>
      </p:sp>
      <p:pic>
        <p:nvPicPr>
          <p:cNvPr id="3" name="Picture 2" descr="KL Deemed to be University Logo">
            <a:extLst>
              <a:ext uri="{FF2B5EF4-FFF2-40B4-BE49-F238E27FC236}">
                <a16:creationId xmlns:a16="http://schemas.microsoft.com/office/drawing/2014/main" id="{AEE06636-9EAD-4879-98B2-89183199B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71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798CD04-1ECD-45F7-A397-0386EAB6E74D}"/>
              </a:ext>
            </a:extLst>
          </p:cNvPr>
          <p:cNvGraphicFramePr>
            <a:graphicFrameLocks noGrp="1"/>
          </p:cNvGraphicFramePr>
          <p:nvPr>
            <p:extLst>
              <p:ext uri="{D42A27DB-BD31-4B8C-83A1-F6EECF244321}">
                <p14:modId xmlns:p14="http://schemas.microsoft.com/office/powerpoint/2010/main" val="2395064745"/>
              </p:ext>
            </p:extLst>
          </p:nvPr>
        </p:nvGraphicFramePr>
        <p:xfrm>
          <a:off x="426962" y="629133"/>
          <a:ext cx="10323897" cy="5274517"/>
        </p:xfrm>
        <a:graphic>
          <a:graphicData uri="http://schemas.openxmlformats.org/drawingml/2006/table">
            <a:tbl>
              <a:tblPr firstRow="1">
                <a:tableStyleId>{2D5ABB26-0587-4C30-8999-92F81FD0307C}</a:tableStyleId>
              </a:tblPr>
              <a:tblGrid>
                <a:gridCol w="716062">
                  <a:extLst>
                    <a:ext uri="{9D8B030D-6E8A-4147-A177-3AD203B41FA5}">
                      <a16:colId xmlns:a16="http://schemas.microsoft.com/office/drawing/2014/main" val="119226722"/>
                    </a:ext>
                  </a:extLst>
                </a:gridCol>
                <a:gridCol w="1400651">
                  <a:extLst>
                    <a:ext uri="{9D8B030D-6E8A-4147-A177-3AD203B41FA5}">
                      <a16:colId xmlns:a16="http://schemas.microsoft.com/office/drawing/2014/main" val="2451327001"/>
                    </a:ext>
                  </a:extLst>
                </a:gridCol>
                <a:gridCol w="1636715">
                  <a:extLst>
                    <a:ext uri="{9D8B030D-6E8A-4147-A177-3AD203B41FA5}">
                      <a16:colId xmlns:a16="http://schemas.microsoft.com/office/drawing/2014/main" val="3315874509"/>
                    </a:ext>
                  </a:extLst>
                </a:gridCol>
                <a:gridCol w="1510814">
                  <a:extLst>
                    <a:ext uri="{9D8B030D-6E8A-4147-A177-3AD203B41FA5}">
                      <a16:colId xmlns:a16="http://schemas.microsoft.com/office/drawing/2014/main" val="65639697"/>
                    </a:ext>
                  </a:extLst>
                </a:gridCol>
                <a:gridCol w="2109969">
                  <a:extLst>
                    <a:ext uri="{9D8B030D-6E8A-4147-A177-3AD203B41FA5}">
                      <a16:colId xmlns:a16="http://schemas.microsoft.com/office/drawing/2014/main" val="3923068563"/>
                    </a:ext>
                  </a:extLst>
                </a:gridCol>
                <a:gridCol w="1474843">
                  <a:extLst>
                    <a:ext uri="{9D8B030D-6E8A-4147-A177-3AD203B41FA5}">
                      <a16:colId xmlns:a16="http://schemas.microsoft.com/office/drawing/2014/main" val="638143826"/>
                    </a:ext>
                  </a:extLst>
                </a:gridCol>
                <a:gridCol w="1474843">
                  <a:extLst>
                    <a:ext uri="{9D8B030D-6E8A-4147-A177-3AD203B41FA5}">
                      <a16:colId xmlns:a16="http://schemas.microsoft.com/office/drawing/2014/main" val="2451910130"/>
                    </a:ext>
                  </a:extLst>
                </a:gridCol>
              </a:tblGrid>
              <a:tr h="849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F UI Display" panose="00000500000000000000" pitchFamily="50" charset="0"/>
                        </a:rPr>
                        <a:t>S.NO</a:t>
                      </a:r>
                    </a:p>
                  </a:txBody>
                  <a:tcPr/>
                </a:tc>
                <a:tc>
                  <a:txBody>
                    <a:bodyPr/>
                    <a:lstStyle/>
                    <a:p>
                      <a:r>
                        <a:rPr lang="en-US" sz="1200" dirty="0">
                          <a:solidFill>
                            <a:schemeClr val="tx1"/>
                          </a:solidFill>
                          <a:latin typeface="SF UI Display" panose="00000500000000000000" pitchFamily="50" charset="0"/>
                        </a:rPr>
                        <a:t>Authors</a:t>
                      </a:r>
                    </a:p>
                  </a:txBody>
                  <a:tcPr/>
                </a:tc>
                <a:tc>
                  <a:txBody>
                    <a:bodyPr/>
                    <a:lstStyle/>
                    <a:p>
                      <a:r>
                        <a:rPr lang="en-US" sz="1200" dirty="0">
                          <a:solidFill>
                            <a:schemeClr val="tx1"/>
                          </a:solidFill>
                          <a:latin typeface="SF UI Display" panose="00000500000000000000" pitchFamily="50" charset="0"/>
                        </a:rPr>
                        <a:t>Title</a:t>
                      </a:r>
                    </a:p>
                  </a:txBody>
                  <a:tcPr/>
                </a:tc>
                <a:tc>
                  <a:txBody>
                    <a:bodyPr/>
                    <a:lstStyle/>
                    <a:p>
                      <a:r>
                        <a:rPr lang="en-US" sz="1200" dirty="0">
                          <a:solidFill>
                            <a:schemeClr val="tx1"/>
                          </a:solidFill>
                          <a:latin typeface="SF UI Display" panose="00000500000000000000" pitchFamily="50" charset="0"/>
                        </a:rPr>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F UI Display" panose="00000500000000000000" pitchFamily="50" charset="0"/>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latin typeface="SF UI Display" panose="00000500000000000000" pitchFamily="50" charset="0"/>
                        </a:rPr>
                        <a:t>Pros</a:t>
                      </a:r>
                    </a:p>
                  </a:txBody>
                  <a:tcPr/>
                </a:tc>
                <a:tc>
                  <a:txBody>
                    <a:bodyPr/>
                    <a:lstStyle/>
                    <a:p>
                      <a:r>
                        <a:rPr lang="en-US" sz="1200" dirty="0">
                          <a:solidFill>
                            <a:schemeClr val="tx1"/>
                          </a:solidFill>
                          <a:latin typeface="SF UI Display" panose="00000500000000000000" pitchFamily="50" charset="0"/>
                        </a:rPr>
                        <a:t>Cons</a:t>
                      </a:r>
                      <a:r>
                        <a:rPr lang="en-US" sz="1200" dirty="0">
                          <a:latin typeface="SF UI Display" panose="00000500000000000000" pitchFamily="50" charset="0"/>
                        </a:rPr>
                        <a:t> </a:t>
                      </a:r>
                    </a:p>
                  </a:txBody>
                  <a:tcPr/>
                </a:tc>
                <a:extLst>
                  <a:ext uri="{0D108BD9-81ED-4DB2-BD59-A6C34878D82A}">
                    <a16:rowId xmlns:a16="http://schemas.microsoft.com/office/drawing/2014/main" val="129944916"/>
                  </a:ext>
                </a:extLst>
              </a:tr>
              <a:tr h="2248540">
                <a:tc>
                  <a:txBody>
                    <a:bodyPr/>
                    <a:lstStyle/>
                    <a:p>
                      <a:r>
                        <a:rPr lang="en-US" sz="1200" dirty="0">
                          <a:latin typeface="SF UI Display" panose="00000500000000000000" pitchFamily="50"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F UI Display" panose="00000500000000000000" pitchFamily="50" charset="0"/>
                        </a:rPr>
                        <a:t>Hao-Wen Dong, Wen-Yi Hsiao, Li-Chia </a:t>
                      </a:r>
                      <a:r>
                        <a:rPr lang="en-US" sz="1200" dirty="0" err="1">
                          <a:latin typeface="SF UI Display" panose="00000500000000000000" pitchFamily="50" charset="0"/>
                        </a:rPr>
                        <a:t>Yang,Yi-Hsuan</a:t>
                      </a:r>
                      <a:r>
                        <a:rPr lang="en-US" sz="1200" dirty="0">
                          <a:latin typeface="SF UI Display" panose="00000500000000000000" pitchFamily="50" charset="0"/>
                        </a:rPr>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SF UI Display" panose="00000500000000000000" pitchFamily="50" charset="0"/>
                        </a:rPr>
                        <a:t>MuseGAN</a:t>
                      </a:r>
                      <a:r>
                        <a:rPr lang="en-US" sz="1200" dirty="0">
                          <a:latin typeface="SF UI Display" panose="00000500000000000000" pitchFamily="50" charset="0"/>
                        </a:rPr>
                        <a:t>: Multi-track Sequential Generative Adversarial Networks for Symbolic Music Generation and Accompaniment</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F UI Display" panose="00000500000000000000" pitchFamily="50" charset="0"/>
                        </a:rPr>
                        <a:t>Research Center for Information Technology Innovation, Academia </a:t>
                      </a:r>
                      <a:r>
                        <a:rPr lang="en-US" sz="1200" dirty="0" err="1">
                          <a:latin typeface="SF UI Display" panose="00000500000000000000" pitchFamily="50" charset="0"/>
                        </a:rPr>
                        <a:t>Sinica</a:t>
                      </a:r>
                      <a:r>
                        <a:rPr lang="en-US" sz="1200" dirty="0">
                          <a:latin typeface="SF UI Display" panose="00000500000000000000" pitchFamily="50" charset="0"/>
                        </a:rPr>
                        <a:t>, Taipei, Taiwan &amp; Department of Computer Science, National Tsing Hua University, Hsinchu, Taiwan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F UI Display" panose="00000500000000000000" pitchFamily="50" charset="0"/>
                        </a:rPr>
                        <a:t>considering bars as the basic compositional unit for the fact that harmonic changes (e.g., chord changes) usually occur at the boundaries of bars and that human beings often use bars as the building blocks when composing songs. The dataset is derived from Lakh MIDI dataset</a:t>
                      </a:r>
                    </a:p>
                  </a:txBody>
                  <a:tcPr/>
                </a:tc>
                <a:tc>
                  <a:txBody>
                    <a:bodyPr/>
                    <a:lstStyle/>
                    <a:p>
                      <a:r>
                        <a:rPr lang="en-US" sz="1200" dirty="0">
                          <a:latin typeface="SF UI Display" panose="00000500000000000000" pitchFamily="50" charset="0"/>
                        </a:rPr>
                        <a:t>An easy logical solution to generate the music. Using the chords changes to train the model is an effective way to train the model to generate new music</a:t>
                      </a:r>
                    </a:p>
                  </a:txBody>
                  <a:tcPr/>
                </a:tc>
                <a:tc>
                  <a:txBody>
                    <a:bodyPr/>
                    <a:lstStyle/>
                    <a:p>
                      <a:r>
                        <a:rPr lang="en-US" sz="1200" dirty="0">
                          <a:latin typeface="SF UI Display" panose="00000500000000000000" pitchFamily="50" charset="0"/>
                        </a:rPr>
                        <a:t>The dataset uses only midi files which can be less rich compared to music format such as .wav </a:t>
                      </a:r>
                    </a:p>
                  </a:txBody>
                  <a:tcPr/>
                </a:tc>
                <a:extLst>
                  <a:ext uri="{0D108BD9-81ED-4DB2-BD59-A6C34878D82A}">
                    <a16:rowId xmlns:a16="http://schemas.microsoft.com/office/drawing/2014/main" val="81083541"/>
                  </a:ext>
                </a:extLst>
              </a:tr>
              <a:tr h="2176106">
                <a:tc>
                  <a:txBody>
                    <a:bodyPr/>
                    <a:lstStyle/>
                    <a:p>
                      <a:r>
                        <a:rPr lang="en-US" sz="1200" dirty="0">
                          <a:latin typeface="SF UI Display" panose="00000500000000000000" pitchFamily="50" charset="0"/>
                        </a:rPr>
                        <a:t>2</a:t>
                      </a:r>
                    </a:p>
                  </a:txBody>
                  <a:tcPr/>
                </a:tc>
                <a:tc>
                  <a:txBody>
                    <a:bodyPr/>
                    <a:lstStyle/>
                    <a:p>
                      <a:r>
                        <a:rPr lang="en-US" sz="1200" dirty="0" err="1">
                          <a:latin typeface="SF UI Display" panose="00000500000000000000" pitchFamily="50" charset="0"/>
                        </a:rPr>
                        <a:t>Sageev</a:t>
                      </a:r>
                      <a:r>
                        <a:rPr lang="en-US" sz="1200" dirty="0">
                          <a:latin typeface="SF UI Display" panose="00000500000000000000" pitchFamily="50" charset="0"/>
                        </a:rPr>
                        <a:t> </a:t>
                      </a:r>
                      <a:r>
                        <a:rPr lang="en-US" sz="1200" dirty="0" err="1">
                          <a:latin typeface="SF UI Display" panose="00000500000000000000" pitchFamily="50" charset="0"/>
                        </a:rPr>
                        <a:t>Oore</a:t>
                      </a:r>
                      <a:r>
                        <a:rPr lang="en-US" sz="1200" dirty="0">
                          <a:latin typeface="SF UI Display" panose="00000500000000000000" pitchFamily="50" charset="0"/>
                        </a:rPr>
                        <a:t> Ian Simon </a:t>
                      </a:r>
                    </a:p>
                    <a:p>
                      <a:r>
                        <a:rPr lang="en-US" sz="1200" dirty="0">
                          <a:latin typeface="SF UI Display" panose="00000500000000000000" pitchFamily="50" charset="0"/>
                        </a:rPr>
                        <a:t>Sander Dieleman </a:t>
                      </a:r>
                    </a:p>
                    <a:p>
                      <a:r>
                        <a:rPr lang="en-US" sz="1200" dirty="0">
                          <a:latin typeface="SF UI Display" panose="00000500000000000000" pitchFamily="50" charset="0"/>
                        </a:rPr>
                        <a:t>Douglas Eck </a:t>
                      </a:r>
                    </a:p>
                    <a:p>
                      <a:r>
                        <a:rPr lang="en-US" sz="1200" dirty="0">
                          <a:latin typeface="SF UI Display" panose="00000500000000000000" pitchFamily="50" charset="0"/>
                        </a:rPr>
                        <a:t>Karen </a:t>
                      </a:r>
                      <a:r>
                        <a:rPr lang="en-US" sz="1200" dirty="0" err="1">
                          <a:latin typeface="SF UI Display" panose="00000500000000000000" pitchFamily="50" charset="0"/>
                        </a:rPr>
                        <a:t>Simonyan</a:t>
                      </a:r>
                      <a:endParaRPr lang="en-US" sz="1200" dirty="0">
                        <a:latin typeface="SF UI Display" panose="00000500000000000000" pitchFamily="50" charset="0"/>
                      </a:endParaRPr>
                    </a:p>
                  </a:txBody>
                  <a:tcPr/>
                </a:tc>
                <a:tc>
                  <a:txBody>
                    <a:bodyPr/>
                    <a:lstStyle/>
                    <a:p>
                      <a:r>
                        <a:rPr lang="en-US" sz="1200" dirty="0">
                          <a:latin typeface="SF UI Display" panose="00000500000000000000" pitchFamily="50" charset="0"/>
                        </a:rPr>
                        <a:t>This Time with Feeling: Learning Expressive Musical Performance</a:t>
                      </a:r>
                    </a:p>
                  </a:txBody>
                  <a:tcPr/>
                </a:tc>
                <a:tc>
                  <a:txBody>
                    <a:bodyPr/>
                    <a:lstStyle/>
                    <a:p>
                      <a:r>
                        <a:rPr lang="en-US" sz="1200" dirty="0">
                          <a:latin typeface="SF UI Display" panose="00000500000000000000" pitchFamily="50" charset="0"/>
                        </a:rPr>
                        <a:t>Dalhousie University and Vector Institute; work done while author at Google Brain, DeepMind</a:t>
                      </a:r>
                    </a:p>
                  </a:txBody>
                  <a:tcPr/>
                </a:tc>
                <a:tc>
                  <a:txBody>
                    <a:bodyPr/>
                    <a:lstStyle/>
                    <a:p>
                      <a:r>
                        <a:rPr lang="en-US" sz="1200" dirty="0">
                          <a:latin typeface="SF UI Display" panose="00000500000000000000" pitchFamily="50" charset="0"/>
                        </a:rPr>
                        <a:t>The data set used is International Piano-e-Competition dataset. Modal used is LSTM – based RNN with three layers of 512 cells each. </a:t>
                      </a:r>
                    </a:p>
                  </a:txBody>
                  <a:tcPr/>
                </a:tc>
                <a:tc>
                  <a:txBody>
                    <a:bodyPr/>
                    <a:lstStyle/>
                    <a:p>
                      <a:r>
                        <a:rPr lang="en-US" sz="1200" dirty="0">
                          <a:latin typeface="SF UI Display" panose="00000500000000000000" pitchFamily="50" charset="0"/>
                        </a:rPr>
                        <a:t>Uses more musical convention to train the modal instead of chord changes. </a:t>
                      </a:r>
                    </a:p>
                  </a:txBody>
                  <a:tcPr/>
                </a:tc>
                <a:tc>
                  <a:txBody>
                    <a:bodyPr/>
                    <a:lstStyle/>
                    <a:p>
                      <a:r>
                        <a:rPr lang="en-US" sz="1200" dirty="0">
                          <a:latin typeface="SF UI Display" panose="00000500000000000000" pitchFamily="50" charset="0"/>
                        </a:rPr>
                        <a:t>With a tempo of 120 bmp each beat lasts for 500ms which corresponds to the change of 25ms. This will eventually add up to be a greater change. </a:t>
                      </a:r>
                    </a:p>
                  </a:txBody>
                  <a:tcPr/>
                </a:tc>
                <a:extLst>
                  <a:ext uri="{0D108BD9-81ED-4DB2-BD59-A6C34878D82A}">
                    <a16:rowId xmlns:a16="http://schemas.microsoft.com/office/drawing/2014/main" val="726364771"/>
                  </a:ext>
                </a:extLst>
              </a:tr>
            </a:tbl>
          </a:graphicData>
        </a:graphic>
      </p:graphicFrame>
      <p:pic>
        <p:nvPicPr>
          <p:cNvPr id="3" name="Picture 2" descr="KL Deemed to be University Logo">
            <a:extLst>
              <a:ext uri="{FF2B5EF4-FFF2-40B4-BE49-F238E27FC236}">
                <a16:creationId xmlns:a16="http://schemas.microsoft.com/office/drawing/2014/main" id="{90C7156A-1C34-441E-81AD-1DBC4E3A6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44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798CD04-1ECD-45F7-A397-0386EAB6E74D}"/>
              </a:ext>
            </a:extLst>
          </p:cNvPr>
          <p:cNvGraphicFramePr>
            <a:graphicFrameLocks noGrp="1"/>
          </p:cNvGraphicFramePr>
          <p:nvPr>
            <p:extLst>
              <p:ext uri="{D42A27DB-BD31-4B8C-83A1-F6EECF244321}">
                <p14:modId xmlns:p14="http://schemas.microsoft.com/office/powerpoint/2010/main" val="1575904778"/>
              </p:ext>
            </p:extLst>
          </p:nvPr>
        </p:nvGraphicFramePr>
        <p:xfrm>
          <a:off x="422475" y="508154"/>
          <a:ext cx="10239606" cy="5244576"/>
        </p:xfrm>
        <a:graphic>
          <a:graphicData uri="http://schemas.openxmlformats.org/drawingml/2006/table">
            <a:tbl>
              <a:tblPr firstRow="1">
                <a:tableStyleId>{2D5ABB26-0587-4C30-8999-92F81FD0307C}</a:tableStyleId>
              </a:tblPr>
              <a:tblGrid>
                <a:gridCol w="723790">
                  <a:extLst>
                    <a:ext uri="{9D8B030D-6E8A-4147-A177-3AD203B41FA5}">
                      <a16:colId xmlns:a16="http://schemas.microsoft.com/office/drawing/2014/main" val="119226722"/>
                    </a:ext>
                  </a:extLst>
                </a:gridCol>
                <a:gridCol w="1137553">
                  <a:extLst>
                    <a:ext uri="{9D8B030D-6E8A-4147-A177-3AD203B41FA5}">
                      <a16:colId xmlns:a16="http://schemas.microsoft.com/office/drawing/2014/main" val="2451327001"/>
                    </a:ext>
                  </a:extLst>
                </a:gridCol>
                <a:gridCol w="1562240">
                  <a:extLst>
                    <a:ext uri="{9D8B030D-6E8A-4147-A177-3AD203B41FA5}">
                      <a16:colId xmlns:a16="http://schemas.microsoft.com/office/drawing/2014/main" val="3315874509"/>
                    </a:ext>
                  </a:extLst>
                </a:gridCol>
                <a:gridCol w="1418150">
                  <a:extLst>
                    <a:ext uri="{9D8B030D-6E8A-4147-A177-3AD203B41FA5}">
                      <a16:colId xmlns:a16="http://schemas.microsoft.com/office/drawing/2014/main" val="65639697"/>
                    </a:ext>
                  </a:extLst>
                </a:gridCol>
                <a:gridCol w="2237190">
                  <a:extLst>
                    <a:ext uri="{9D8B030D-6E8A-4147-A177-3AD203B41FA5}">
                      <a16:colId xmlns:a16="http://schemas.microsoft.com/office/drawing/2014/main" val="3923068563"/>
                    </a:ext>
                  </a:extLst>
                </a:gridCol>
                <a:gridCol w="1697881">
                  <a:extLst>
                    <a:ext uri="{9D8B030D-6E8A-4147-A177-3AD203B41FA5}">
                      <a16:colId xmlns:a16="http://schemas.microsoft.com/office/drawing/2014/main" val="638143826"/>
                    </a:ext>
                  </a:extLst>
                </a:gridCol>
                <a:gridCol w="1462802">
                  <a:extLst>
                    <a:ext uri="{9D8B030D-6E8A-4147-A177-3AD203B41FA5}">
                      <a16:colId xmlns:a16="http://schemas.microsoft.com/office/drawing/2014/main" val="2451910130"/>
                    </a:ext>
                  </a:extLst>
                </a:gridCol>
              </a:tblGrid>
              <a:tr h="8548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F UI Display" panose="00000500000000000000" pitchFamily="50" charset="0"/>
                        </a:rPr>
                        <a:t>S.NO</a:t>
                      </a:r>
                    </a:p>
                  </a:txBody>
                  <a:tcPr/>
                </a:tc>
                <a:tc>
                  <a:txBody>
                    <a:bodyPr/>
                    <a:lstStyle/>
                    <a:p>
                      <a:r>
                        <a:rPr lang="en-US" sz="1200" dirty="0">
                          <a:latin typeface="SF UI Display" panose="00000500000000000000" pitchFamily="50" charset="0"/>
                        </a:rPr>
                        <a:t> Authors</a:t>
                      </a:r>
                    </a:p>
                  </a:txBody>
                  <a:tcPr/>
                </a:tc>
                <a:tc>
                  <a:txBody>
                    <a:bodyPr/>
                    <a:lstStyle/>
                    <a:p>
                      <a:r>
                        <a:rPr lang="en-US" sz="1200" dirty="0">
                          <a:latin typeface="SF UI Display" panose="00000500000000000000" pitchFamily="50" charset="0"/>
                        </a:rPr>
                        <a:t>Title</a:t>
                      </a:r>
                    </a:p>
                  </a:txBody>
                  <a:tcPr/>
                </a:tc>
                <a:tc>
                  <a:txBody>
                    <a:bodyPr/>
                    <a:lstStyle/>
                    <a:p>
                      <a:r>
                        <a:rPr lang="en-US" sz="1200" dirty="0">
                          <a:latin typeface="SF UI Display" panose="00000500000000000000" pitchFamily="50" charset="0"/>
                        </a:rPr>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F UI Display" panose="00000500000000000000" pitchFamily="50" charset="0"/>
                        </a:rPr>
                        <a:t>Techniques &amp; dataset</a:t>
                      </a:r>
                    </a:p>
                    <a:p>
                      <a:endParaRPr lang="en-US" sz="1200" dirty="0">
                        <a:latin typeface="SF UI Display" panose="00000500000000000000" pitchFamily="50" charset="0"/>
                      </a:endParaRPr>
                    </a:p>
                  </a:txBody>
                  <a:tcPr/>
                </a:tc>
                <a:tc>
                  <a:txBody>
                    <a:bodyPr/>
                    <a:lstStyle/>
                    <a:p>
                      <a:r>
                        <a:rPr lang="en-US" sz="1200" dirty="0">
                          <a:latin typeface="SF UI Display" panose="00000500000000000000" pitchFamily="50" charset="0"/>
                        </a:rPr>
                        <a:t>Pros</a:t>
                      </a:r>
                    </a:p>
                  </a:txBody>
                  <a:tcPr/>
                </a:tc>
                <a:tc>
                  <a:txBody>
                    <a:bodyPr/>
                    <a:lstStyle/>
                    <a:p>
                      <a:r>
                        <a:rPr lang="en-US" sz="1200" dirty="0">
                          <a:latin typeface="SF UI Display" panose="00000500000000000000" pitchFamily="50" charset="0"/>
                        </a:rPr>
                        <a:t>Cons </a:t>
                      </a:r>
                    </a:p>
                  </a:txBody>
                  <a:tcPr/>
                </a:tc>
                <a:extLst>
                  <a:ext uri="{0D108BD9-81ED-4DB2-BD59-A6C34878D82A}">
                    <a16:rowId xmlns:a16="http://schemas.microsoft.com/office/drawing/2014/main" val="129944916"/>
                  </a:ext>
                </a:extLst>
              </a:tr>
              <a:tr h="2200918">
                <a:tc>
                  <a:txBody>
                    <a:bodyPr/>
                    <a:lstStyle/>
                    <a:p>
                      <a:r>
                        <a:rPr lang="en-US" sz="1200" dirty="0">
                          <a:latin typeface="SF UI Display" panose="00000500000000000000" pitchFamily="50" charset="0"/>
                        </a:rPr>
                        <a:t>3</a:t>
                      </a:r>
                    </a:p>
                  </a:txBody>
                  <a:tcPr/>
                </a:tc>
                <a:tc>
                  <a:txBody>
                    <a:bodyPr/>
                    <a:lstStyle/>
                    <a:p>
                      <a:r>
                        <a:rPr lang="en-US" sz="1200" b="0" u="none" strike="noStrike" kern="1200" dirty="0">
                          <a:solidFill>
                            <a:schemeClr val="tx1"/>
                          </a:solidFill>
                          <a:effectLst/>
                          <a:latin typeface="SF UI Display" panose="00000500000000000000" pitchFamily="50" charset="0"/>
                        </a:rPr>
                        <a:t>Nabil </a:t>
                      </a:r>
                      <a:r>
                        <a:rPr lang="en-US" sz="1200" b="0" u="none" strike="noStrike" kern="1200" dirty="0" err="1">
                          <a:solidFill>
                            <a:schemeClr val="tx1"/>
                          </a:solidFill>
                          <a:effectLst/>
                          <a:latin typeface="SF UI Display" panose="00000500000000000000" pitchFamily="50" charset="0"/>
                        </a:rPr>
                        <a:t>Hewahi</a:t>
                      </a:r>
                      <a:endParaRPr lang="en-US" sz="1200" b="0" u="none" strike="noStrike" kern="1200" dirty="0">
                        <a:solidFill>
                          <a:schemeClr val="tx1"/>
                        </a:solidFill>
                        <a:effectLst/>
                        <a:latin typeface="SF UI Display" panose="00000500000000000000" pitchFamily="50" charset="0"/>
                      </a:endParaRPr>
                    </a:p>
                    <a:p>
                      <a:r>
                        <a:rPr lang="en-US" sz="1200" b="0" kern="1200" dirty="0">
                          <a:solidFill>
                            <a:schemeClr val="tx1"/>
                          </a:solidFill>
                          <a:effectLst/>
                          <a:latin typeface="SF UI Display" panose="00000500000000000000" pitchFamily="50" charset="0"/>
                        </a:rPr>
                        <a:t>,</a:t>
                      </a:r>
                      <a:r>
                        <a:rPr lang="en-US" sz="1200" b="0" u="none" strike="noStrike" kern="1200" dirty="0">
                          <a:solidFill>
                            <a:schemeClr val="tx1"/>
                          </a:solidFill>
                          <a:effectLst/>
                          <a:latin typeface="SF UI Display" panose="00000500000000000000" pitchFamily="50" charset="0"/>
                        </a:rPr>
                        <a:t>Salman </a:t>
                      </a:r>
                      <a:r>
                        <a:rPr lang="en-US" sz="1200" b="0" u="none" strike="noStrike" kern="1200" dirty="0" err="1">
                          <a:solidFill>
                            <a:schemeClr val="tx1"/>
                          </a:solidFill>
                          <a:effectLst/>
                          <a:latin typeface="SF UI Display" panose="00000500000000000000" pitchFamily="50" charset="0"/>
                        </a:rPr>
                        <a:t>AlSaigal</a:t>
                      </a:r>
                      <a:endParaRPr lang="en-US" sz="1200" b="0" u="none" strike="noStrike" kern="1200" dirty="0">
                        <a:solidFill>
                          <a:schemeClr val="tx1"/>
                        </a:solidFill>
                        <a:effectLst/>
                        <a:latin typeface="SF UI Display" panose="00000500000000000000" pitchFamily="50" charset="0"/>
                      </a:endParaRPr>
                    </a:p>
                    <a:p>
                      <a:r>
                        <a:rPr lang="en-US" sz="1200" b="0" kern="1200" dirty="0">
                          <a:solidFill>
                            <a:schemeClr val="tx1"/>
                          </a:solidFill>
                          <a:effectLst/>
                          <a:latin typeface="SF UI Display" panose="00000500000000000000" pitchFamily="50" charset="0"/>
                        </a:rPr>
                        <a:t> &amp;</a:t>
                      </a:r>
                    </a:p>
                    <a:p>
                      <a:r>
                        <a:rPr lang="en-US" sz="1200" b="0" u="none" strike="noStrike" kern="1200" dirty="0" err="1">
                          <a:solidFill>
                            <a:schemeClr val="tx1"/>
                          </a:solidFill>
                          <a:effectLst/>
                          <a:latin typeface="SF UI Display" panose="00000500000000000000" pitchFamily="50" charset="0"/>
                        </a:rPr>
                        <a:t>Sulaiman</a:t>
                      </a:r>
                      <a:r>
                        <a:rPr lang="en-US" sz="1200" b="0" u="none" strike="noStrike" kern="1200" dirty="0">
                          <a:solidFill>
                            <a:schemeClr val="tx1"/>
                          </a:solidFill>
                          <a:effectLst/>
                          <a:latin typeface="SF UI Display" panose="00000500000000000000" pitchFamily="50" charset="0"/>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latin typeface="SF UI Display" panose="00000500000000000000" pitchFamily="50" charset="0"/>
                        </a:rPr>
                        <a:t>Generation of music pieces using machine learning: long short-term memory neural networks approach</a:t>
                      </a:r>
                      <a:endParaRPr lang="en-US" sz="1200" b="0" u="none" dirty="0">
                        <a:latin typeface="SF UI Display" panose="00000500000000000000" pitchFamily="50" charset="0"/>
                      </a:endParaRP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SF UI Display" panose="00000500000000000000" pitchFamily="50" charset="0"/>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F UI Display" panose="00000500000000000000" pitchFamily="50" charset="0"/>
                        </a:rPr>
                        <a:t>Based on </a:t>
                      </a:r>
                      <a:r>
                        <a:rPr lang="en-US" sz="1200" dirty="0" err="1">
                          <a:latin typeface="SF UI Display" panose="00000500000000000000" pitchFamily="50" charset="0"/>
                        </a:rPr>
                        <a:t>lSTM</a:t>
                      </a:r>
                      <a:r>
                        <a:rPr lang="en-US" sz="1200" dirty="0">
                          <a:latin typeface="SF UI Display" panose="00000500000000000000" pitchFamily="50" charset="0"/>
                        </a:rPr>
                        <a:t> neural networks approach. The </a:t>
                      </a:r>
                      <a:r>
                        <a:rPr lang="en-US" sz="1200" dirty="0" err="1">
                          <a:latin typeface="SF UI Display" panose="00000500000000000000" pitchFamily="50" charset="0"/>
                        </a:rPr>
                        <a:t>datset</a:t>
                      </a:r>
                      <a:r>
                        <a:rPr lang="en-US" sz="1200" dirty="0">
                          <a:latin typeface="SF UI Display" panose="00000500000000000000" pitchFamily="50" charset="0"/>
                        </a:rPr>
                        <a:t> is </a:t>
                      </a:r>
                      <a:r>
                        <a:rPr lang="en-US" sz="1200" b="0" kern="1200" dirty="0">
                          <a:solidFill>
                            <a:schemeClr val="tx1"/>
                          </a:solidFill>
                          <a:effectLst/>
                          <a:latin typeface="SF UI Display" panose="00000500000000000000" pitchFamily="50" charset="0"/>
                        </a:rPr>
                        <a:t>Bach’s ‘Well-Tempered Clavier Book II’. At fixed intervals </a:t>
                      </a:r>
                      <a:r>
                        <a:rPr lang="en-US" sz="1200" b="0" kern="1200" dirty="0" err="1">
                          <a:solidFill>
                            <a:schemeClr val="tx1"/>
                          </a:solidFill>
                          <a:effectLst/>
                          <a:latin typeface="SF UI Display" panose="00000500000000000000" pitchFamily="50" charset="0"/>
                        </a:rPr>
                        <a:t>durint</a:t>
                      </a:r>
                      <a:r>
                        <a:rPr lang="en-US" sz="1200" b="0" kern="1200" dirty="0">
                          <a:solidFill>
                            <a:schemeClr val="tx1"/>
                          </a:solidFill>
                          <a:effectLst/>
                          <a:latin typeface="SF UI Display" panose="00000500000000000000" pitchFamily="50" charset="0"/>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latin typeface="SF UI Display" panose="00000500000000000000" pitchFamily="50" charset="0"/>
                        </a:rPr>
                        <a:t>Easy to implement as the tools used are easy to understand. Uses a neural network to generate the music from the given dataset</a:t>
                      </a:r>
                    </a:p>
                  </a:txBody>
                  <a:tcPr/>
                </a:tc>
                <a:tc>
                  <a:txBody>
                    <a:bodyPr/>
                    <a:lstStyle/>
                    <a:p>
                      <a:r>
                        <a:rPr lang="en-US" sz="1200" dirty="0">
                          <a:latin typeface="SF UI Display" panose="00000500000000000000" pitchFamily="50" charset="0"/>
                        </a:rPr>
                        <a:t>Having many LSTM layers makes the learning progress slower and less accurate than having one or two </a:t>
                      </a:r>
                      <a:r>
                        <a:rPr lang="en-US" sz="1200" dirty="0" err="1">
                          <a:latin typeface="SF UI Display" panose="00000500000000000000" pitchFamily="50" charset="0"/>
                        </a:rPr>
                        <a:t>lateys</a:t>
                      </a:r>
                      <a:r>
                        <a:rPr lang="en-US" sz="1200" dirty="0">
                          <a:latin typeface="SF UI Display" panose="00000500000000000000" pitchFamily="50" charset="0"/>
                        </a:rPr>
                        <a:t>. </a:t>
                      </a:r>
                    </a:p>
                  </a:txBody>
                  <a:tcPr/>
                </a:tc>
                <a:extLst>
                  <a:ext uri="{0D108BD9-81ED-4DB2-BD59-A6C34878D82A}">
                    <a16:rowId xmlns:a16="http://schemas.microsoft.com/office/drawing/2014/main" val="81083541"/>
                  </a:ext>
                </a:extLst>
              </a:tr>
              <a:tr h="2188822">
                <a:tc>
                  <a:txBody>
                    <a:bodyPr/>
                    <a:lstStyle/>
                    <a:p>
                      <a:r>
                        <a:rPr lang="en-US" sz="1200" dirty="0">
                          <a:latin typeface="SF UI Display" panose="00000500000000000000" pitchFamily="50" charset="0"/>
                        </a:rPr>
                        <a:t>4</a:t>
                      </a:r>
                    </a:p>
                  </a:txBody>
                  <a:tcPr/>
                </a:tc>
                <a:tc>
                  <a:txBody>
                    <a:bodyPr/>
                    <a:lstStyle/>
                    <a:p>
                      <a:r>
                        <a:rPr lang="en-IN" sz="1200" b="0" i="0" u="none" strike="noStrike" kern="1200" dirty="0">
                          <a:solidFill>
                            <a:schemeClr val="tx1"/>
                          </a:solidFill>
                          <a:effectLst/>
                          <a:latin typeface="SF UI Display" panose="00000500000000000000" pitchFamily="50" charset="0"/>
                          <a:ea typeface="+mn-ea"/>
                          <a:cs typeface="+mn-cs"/>
                        </a:rPr>
                        <a:t>Prafulla </a:t>
                      </a:r>
                      <a:r>
                        <a:rPr lang="en-IN" sz="1200" b="0" i="0" u="none" strike="noStrike" kern="1200" dirty="0" err="1">
                          <a:solidFill>
                            <a:schemeClr val="tx1"/>
                          </a:solidFill>
                          <a:effectLst/>
                          <a:latin typeface="SF UI Display" panose="00000500000000000000" pitchFamily="50" charset="0"/>
                          <a:ea typeface="+mn-ea"/>
                          <a:cs typeface="+mn-cs"/>
                        </a:rPr>
                        <a:t>Dhariwal</a:t>
                      </a:r>
                      <a:r>
                        <a:rPr lang="en-IN" sz="1200" b="0" i="0" u="none" kern="1200" dirty="0">
                          <a:solidFill>
                            <a:schemeClr val="tx1"/>
                          </a:solidFill>
                          <a:effectLst/>
                          <a:latin typeface="SF UI Display" panose="00000500000000000000" pitchFamily="50" charset="0"/>
                          <a:ea typeface="+mn-ea"/>
                          <a:cs typeface="+mn-cs"/>
                        </a:rPr>
                        <a:t>, </a:t>
                      </a:r>
                      <a:r>
                        <a:rPr lang="en-IN" sz="1200" b="0" i="0" u="none" strike="noStrike" kern="1200" dirty="0" err="1">
                          <a:solidFill>
                            <a:schemeClr val="tx1"/>
                          </a:solidFill>
                          <a:effectLst/>
                          <a:latin typeface="SF UI Display" panose="00000500000000000000" pitchFamily="50" charset="0"/>
                          <a:ea typeface="+mn-ea"/>
                          <a:cs typeface="+mn-cs"/>
                        </a:rPr>
                        <a:t>Heewoo</a:t>
                      </a:r>
                      <a:r>
                        <a:rPr lang="en-IN" sz="1200" b="0" i="0" u="none" strike="noStrike" kern="1200" dirty="0">
                          <a:solidFill>
                            <a:schemeClr val="tx1"/>
                          </a:solidFill>
                          <a:effectLst/>
                          <a:latin typeface="SF UI Display" panose="00000500000000000000" pitchFamily="50" charset="0"/>
                          <a:ea typeface="+mn-ea"/>
                          <a:cs typeface="+mn-cs"/>
                        </a:rPr>
                        <a:t> Jun</a:t>
                      </a:r>
                      <a:r>
                        <a:rPr lang="en-IN" sz="1200" b="0" i="0" u="none" kern="1200" dirty="0">
                          <a:solidFill>
                            <a:schemeClr val="tx1"/>
                          </a:solidFill>
                          <a:effectLst/>
                          <a:latin typeface="SF UI Display" panose="00000500000000000000" pitchFamily="50" charset="0"/>
                          <a:ea typeface="+mn-ea"/>
                          <a:cs typeface="+mn-cs"/>
                        </a:rPr>
                        <a:t>, </a:t>
                      </a:r>
                      <a:r>
                        <a:rPr lang="en-IN" sz="1200" b="0" i="0" u="none" strike="noStrike" kern="1200" dirty="0">
                          <a:solidFill>
                            <a:schemeClr val="tx1"/>
                          </a:solidFill>
                          <a:effectLst/>
                          <a:latin typeface="SF UI Display" panose="00000500000000000000" pitchFamily="50" charset="0"/>
                          <a:ea typeface="+mn-ea"/>
                          <a:cs typeface="+mn-cs"/>
                        </a:rPr>
                        <a:t>Christine Payne</a:t>
                      </a:r>
                      <a:r>
                        <a:rPr lang="en-IN" sz="1200" b="0" i="0" u="none" kern="1200" dirty="0">
                          <a:solidFill>
                            <a:schemeClr val="tx1"/>
                          </a:solidFill>
                          <a:effectLst/>
                          <a:latin typeface="SF UI Display" panose="00000500000000000000" pitchFamily="50" charset="0"/>
                          <a:ea typeface="+mn-ea"/>
                          <a:cs typeface="+mn-cs"/>
                        </a:rPr>
                        <a:t>, </a:t>
                      </a:r>
                      <a:r>
                        <a:rPr lang="en-IN" sz="1200" b="0" i="0" u="none" strike="noStrike" kern="1200" dirty="0">
                          <a:solidFill>
                            <a:schemeClr val="tx1"/>
                          </a:solidFill>
                          <a:effectLst/>
                          <a:latin typeface="SF UI Display" panose="00000500000000000000" pitchFamily="50" charset="0"/>
                          <a:ea typeface="+mn-ea"/>
                          <a:cs typeface="+mn-cs"/>
                        </a:rPr>
                        <a:t>Jong </a:t>
                      </a:r>
                      <a:r>
                        <a:rPr lang="en-IN" sz="1200" b="0" i="0" u="none" strike="noStrike" kern="1200" dirty="0" err="1">
                          <a:solidFill>
                            <a:schemeClr val="tx1"/>
                          </a:solidFill>
                          <a:effectLst/>
                          <a:latin typeface="SF UI Display" panose="00000500000000000000" pitchFamily="50" charset="0"/>
                          <a:ea typeface="+mn-ea"/>
                          <a:cs typeface="+mn-cs"/>
                        </a:rPr>
                        <a:t>Wook</a:t>
                      </a:r>
                      <a:r>
                        <a:rPr lang="en-IN" sz="1200" b="0" i="0" u="none" strike="noStrike" kern="1200" dirty="0">
                          <a:solidFill>
                            <a:schemeClr val="tx1"/>
                          </a:solidFill>
                          <a:effectLst/>
                          <a:latin typeface="SF UI Display" panose="00000500000000000000" pitchFamily="50" charset="0"/>
                          <a:ea typeface="+mn-ea"/>
                          <a:cs typeface="+mn-cs"/>
                        </a:rPr>
                        <a:t> Kim</a:t>
                      </a:r>
                      <a:r>
                        <a:rPr lang="en-IN" sz="1200" b="0" i="0" u="none" kern="1200" dirty="0">
                          <a:solidFill>
                            <a:schemeClr val="tx1"/>
                          </a:solidFill>
                          <a:effectLst/>
                          <a:latin typeface="SF UI Display" panose="00000500000000000000" pitchFamily="50" charset="0"/>
                          <a:ea typeface="+mn-ea"/>
                          <a:cs typeface="+mn-cs"/>
                        </a:rPr>
                        <a:t>, </a:t>
                      </a:r>
                      <a:r>
                        <a:rPr lang="en-IN" sz="1200" b="0" i="0" u="none" strike="noStrike" kern="1200" dirty="0">
                          <a:solidFill>
                            <a:schemeClr val="tx1"/>
                          </a:solidFill>
                          <a:effectLst/>
                          <a:latin typeface="SF UI Display" panose="00000500000000000000" pitchFamily="50" charset="0"/>
                          <a:ea typeface="+mn-ea"/>
                          <a:cs typeface="+mn-cs"/>
                        </a:rPr>
                        <a:t>Alec Radford</a:t>
                      </a:r>
                      <a:r>
                        <a:rPr lang="en-IN" sz="1200" b="0" i="0" u="none" kern="1200" dirty="0">
                          <a:solidFill>
                            <a:schemeClr val="tx1"/>
                          </a:solidFill>
                          <a:effectLst/>
                          <a:latin typeface="SF UI Display" panose="00000500000000000000" pitchFamily="50" charset="0"/>
                          <a:ea typeface="+mn-ea"/>
                          <a:cs typeface="+mn-cs"/>
                        </a:rPr>
                        <a:t>, </a:t>
                      </a:r>
                      <a:r>
                        <a:rPr lang="en-IN" sz="1200" b="0" i="0" u="none" strike="noStrike" kern="1200" dirty="0">
                          <a:solidFill>
                            <a:schemeClr val="tx1"/>
                          </a:solidFill>
                          <a:effectLst/>
                          <a:latin typeface="SF UI Display" panose="00000500000000000000" pitchFamily="50" charset="0"/>
                          <a:ea typeface="+mn-ea"/>
                          <a:cs typeface="+mn-cs"/>
                        </a:rPr>
                        <a:t>Ilya </a:t>
                      </a:r>
                      <a:r>
                        <a:rPr lang="en-IN" sz="1200" b="0" i="0" u="none" strike="noStrike" kern="1200" dirty="0" err="1">
                          <a:solidFill>
                            <a:schemeClr val="tx1"/>
                          </a:solidFill>
                          <a:effectLst/>
                          <a:latin typeface="SF UI Display" panose="00000500000000000000" pitchFamily="50" charset="0"/>
                          <a:ea typeface="+mn-ea"/>
                          <a:cs typeface="+mn-cs"/>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SF UI Display" panose="00000500000000000000" pitchFamily="50" charset="0"/>
                          <a:ea typeface="+mn-ea"/>
                          <a:cs typeface="+mn-cs"/>
                        </a:rPr>
                        <a:t>Jukebox: A Generative Model for Music</a:t>
                      </a:r>
                    </a:p>
                    <a:p>
                      <a:endParaRPr lang="en-US" sz="1200" dirty="0">
                        <a:latin typeface="SF UI Display" panose="00000500000000000000" pitchFamily="50" charset="0"/>
                      </a:endParaRPr>
                    </a:p>
                  </a:txBody>
                  <a:tcPr/>
                </a:tc>
                <a:tc>
                  <a:txBody>
                    <a:bodyPr/>
                    <a:lstStyle/>
                    <a:p>
                      <a:r>
                        <a:rPr lang="en-US" sz="1200" dirty="0">
                          <a:latin typeface="SF UI Display" panose="00000500000000000000" pitchFamily="50" charset="0"/>
                        </a:rPr>
                        <a:t>Published by Cornell University</a:t>
                      </a:r>
                    </a:p>
                  </a:txBody>
                  <a:tcPr/>
                </a:tc>
                <a:tc>
                  <a:txBody>
                    <a:bodyPr/>
                    <a:lstStyle/>
                    <a:p>
                      <a:r>
                        <a:rPr lang="en-US" sz="1200" b="0" i="0" kern="1200" dirty="0">
                          <a:solidFill>
                            <a:schemeClr val="tx1"/>
                          </a:solidFill>
                          <a:effectLst/>
                          <a:latin typeface="SF UI Display" panose="00000500000000000000" pitchFamily="50" charset="0"/>
                          <a:ea typeface="+mn-ea"/>
                          <a:cs typeface="+mn-cs"/>
                        </a:rPr>
                        <a:t>Curate a new dataset of 1.2 million songs (600,000 of which are in English), paired with the corresponding lyrics and metadata from </a:t>
                      </a:r>
                      <a:r>
                        <a:rPr lang="en-US" sz="1200" b="0" i="0" u="none" kern="1200" dirty="0" err="1">
                          <a:solidFill>
                            <a:schemeClr val="tx1"/>
                          </a:solidFill>
                          <a:effectLst/>
                          <a:latin typeface="SF UI Display" panose="00000500000000000000" pitchFamily="50" charset="0"/>
                          <a:ea typeface="+mn-ea"/>
                          <a:cs typeface="+mn-cs"/>
                        </a:rPr>
                        <a:t>LyrickWiki</a:t>
                      </a:r>
                      <a:r>
                        <a:rPr lang="en-US" sz="1200" b="0" i="0" kern="1200" dirty="0">
                          <a:solidFill>
                            <a:schemeClr val="tx1"/>
                          </a:solidFill>
                          <a:effectLst/>
                          <a:latin typeface="SF UI Display" panose="00000500000000000000" pitchFamily="50" charset="0"/>
                          <a:ea typeface="+mn-ea"/>
                          <a:cs typeface="+mn-cs"/>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latin typeface="SF UI Display" panose="00000500000000000000" pitchFamily="50" charset="0"/>
                        </a:rPr>
                        <a:t>Music quality is comparatively better than other models. </a:t>
                      </a:r>
                      <a:r>
                        <a:rPr lang="en-US" sz="1200" b="0" i="0" kern="1200" dirty="0">
                          <a:solidFill>
                            <a:schemeClr val="tx1"/>
                          </a:solidFill>
                          <a:effectLst/>
                          <a:latin typeface="SF UI Display" panose="00000500000000000000" pitchFamily="50" charset="0"/>
                          <a:ea typeface="+mn-ea"/>
                          <a:cs typeface="+mn-cs"/>
                        </a:rPr>
                        <a:t>Each of these models has 72 layers of factorized self-attention on a context of </a:t>
                      </a:r>
                      <a:r>
                        <a:rPr lang="en-US" sz="1200" b="0" i="0" kern="1200">
                          <a:solidFill>
                            <a:schemeClr val="tx1"/>
                          </a:solidFill>
                          <a:effectLst/>
                          <a:latin typeface="SF UI Display" panose="00000500000000000000" pitchFamily="50" charset="0"/>
                          <a:ea typeface="+mn-ea"/>
                          <a:cs typeface="+mn-cs"/>
                        </a:rPr>
                        <a:t>8192 codes.</a:t>
                      </a:r>
                      <a:endParaRPr lang="en-US" sz="1200" dirty="0">
                        <a:latin typeface="SF UI Display" panose="00000500000000000000" pitchFamily="50" charset="0"/>
                      </a:endParaRPr>
                    </a:p>
                  </a:txBody>
                  <a:tcPr/>
                </a:tc>
                <a:tc>
                  <a:txBody>
                    <a:bodyPr/>
                    <a:lstStyle/>
                    <a:p>
                      <a:r>
                        <a:rPr lang="en-US" sz="1200" b="0" i="0" kern="1200" dirty="0">
                          <a:solidFill>
                            <a:schemeClr val="tx1"/>
                          </a:solidFill>
                          <a:effectLst/>
                          <a:latin typeface="SF UI Display" panose="00000500000000000000" pitchFamily="50" charset="0"/>
                          <a:ea typeface="+mn-ea"/>
                          <a:cs typeface="+mn-cs"/>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pic>
        <p:nvPicPr>
          <p:cNvPr id="3" name="Picture 2" descr="KL Deemed to be University Logo">
            <a:extLst>
              <a:ext uri="{FF2B5EF4-FFF2-40B4-BE49-F238E27FC236}">
                <a16:creationId xmlns:a16="http://schemas.microsoft.com/office/drawing/2014/main" id="{4EF31F79-6E8F-4D1D-986A-D3C4DB169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66" y="-5051"/>
            <a:ext cx="19907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02381"/>
      </p:ext>
    </p:extLst>
  </p:cSld>
  <p:clrMapOvr>
    <a:masterClrMapping/>
  </p:clrMapOvr>
</p:sld>
</file>

<file path=ppt/theme/theme1.xml><?xml version="1.0" encoding="utf-8"?>
<a:theme xmlns:a="http://schemas.openxmlformats.org/drawingml/2006/main" name="Theme2">
  <a:themeElements>
    <a:clrScheme name="Custom 1">
      <a:dk1>
        <a:sysClr val="windowText" lastClr="000000"/>
      </a:dk1>
      <a:lt1>
        <a:sysClr val="window" lastClr="FFFFFF"/>
      </a:lt1>
      <a:dk2>
        <a:srgbClr val="000000"/>
      </a:dk2>
      <a:lt2>
        <a:srgbClr val="F8F8F8"/>
      </a:lt2>
      <a:accent1>
        <a:srgbClr val="000000"/>
      </a:accent1>
      <a:accent2>
        <a:srgbClr val="000000"/>
      </a:accent2>
      <a:accent3>
        <a:srgbClr val="000000"/>
      </a:accent3>
      <a:accent4>
        <a:srgbClr val="000000"/>
      </a:accent4>
      <a:accent5>
        <a:srgbClr val="000000"/>
      </a:accent5>
      <a:accent6>
        <a:srgbClr val="000000"/>
      </a:accent6>
      <a:hlink>
        <a:srgbClr val="B2B2B2"/>
      </a:hlink>
      <a:folHlink>
        <a:srgbClr val="B2B2B2"/>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5BF6445A-FAD0-44B1-87C6-770A66A105BC}" vid="{5546BD55-BBD0-4322-9341-E71ADA9842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97</TotalTime>
  <Words>1165</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Elephant</vt:lpstr>
      <vt:lpstr>SF UI Display</vt:lpstr>
      <vt:lpstr>Univers Condensed</vt:lpstr>
      <vt:lpstr>Theme2</vt:lpstr>
      <vt:lpstr>Review 1</vt:lpstr>
      <vt:lpstr>Index</vt:lpstr>
      <vt:lpstr>Introduction</vt:lpstr>
      <vt:lpstr>Problem Statement </vt:lpstr>
      <vt:lpstr>Motivation </vt:lpstr>
      <vt:lpstr>Objectives </vt:lpstr>
      <vt:lpstr>Literature survey </vt:lpstr>
      <vt:lpstr>PowerPoint Presentation</vt:lpstr>
      <vt:lpstr>PowerPoint Presentation</vt:lpstr>
      <vt:lpstr>PowerPoint Presentation</vt:lpstr>
      <vt:lpstr>Dataset and techniques </vt:lpstr>
      <vt:lpstr>References </vt:lpstr>
      <vt:lpstr>Conclusion</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Jyothin   Movva .</dc:creator>
  <cp:lastModifiedBy>Jyothin   Movva .</cp:lastModifiedBy>
  <cp:revision>5</cp:revision>
  <dcterms:created xsi:type="dcterms:W3CDTF">2022-02-03T16:17:38Z</dcterms:created>
  <dcterms:modified xsi:type="dcterms:W3CDTF">2022-02-04T05:42:43Z</dcterms:modified>
</cp:coreProperties>
</file>