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6" r:id="rId5"/>
    <p:sldId id="258" r:id="rId6"/>
    <p:sldId id="267" r:id="rId7"/>
    <p:sldId id="268" r:id="rId8"/>
    <p:sldId id="264" r:id="rId9"/>
    <p:sldId id="259" r:id="rId10"/>
    <p:sldId id="265"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4C0729-9C09-49CE-AB31-BBD9944DFD22}" type="doc">
      <dgm:prSet loTypeId="urn:microsoft.com/office/officeart/2008/layout/LinedList" loCatId="list" qsTypeId="urn:microsoft.com/office/officeart/2005/8/quickstyle/simple2" qsCatId="simple" csTypeId="urn:microsoft.com/office/officeart/2005/8/colors/colorful2" csCatId="colorful" phldr="1"/>
      <dgm:spPr/>
      <dgm:t>
        <a:bodyPr/>
        <a:lstStyle/>
        <a:p>
          <a:endParaRPr lang="en-US"/>
        </a:p>
      </dgm:t>
    </dgm:pt>
    <dgm:pt modelId="{0CC44DCF-50EE-484B-A5DA-47A1A8613D7F}">
      <dgm:prSet/>
      <dgm:spPr/>
      <dgm:t>
        <a:bodyPr/>
        <a:lstStyle/>
        <a:p>
          <a:r>
            <a:rPr lang="en-IN"/>
            <a:t>Shrinking mountain glaciers due to pollution</a:t>
          </a:r>
          <a:endParaRPr lang="en-US"/>
        </a:p>
      </dgm:t>
    </dgm:pt>
    <dgm:pt modelId="{DD75C834-EBFA-4B41-B009-E657016C7FBB}" type="parTrans" cxnId="{64C0F8A1-B3CF-40C1-9F22-F4A325CA48BA}">
      <dgm:prSet/>
      <dgm:spPr/>
      <dgm:t>
        <a:bodyPr/>
        <a:lstStyle/>
        <a:p>
          <a:endParaRPr lang="en-US"/>
        </a:p>
      </dgm:t>
    </dgm:pt>
    <dgm:pt modelId="{1366B1A1-51D9-412D-AD69-18CCA75F1A3D}" type="sibTrans" cxnId="{64C0F8A1-B3CF-40C1-9F22-F4A325CA48BA}">
      <dgm:prSet/>
      <dgm:spPr/>
      <dgm:t>
        <a:bodyPr/>
        <a:lstStyle/>
        <a:p>
          <a:endParaRPr lang="en-US"/>
        </a:p>
      </dgm:t>
    </dgm:pt>
    <dgm:pt modelId="{0AD03DB8-A550-435F-8680-EE6AEE4AB11D}">
      <dgm:prSet/>
      <dgm:spPr/>
      <dgm:t>
        <a:bodyPr/>
        <a:lstStyle/>
        <a:p>
          <a:r>
            <a:rPr lang="en-IN"/>
            <a:t>Emission of green House gases</a:t>
          </a:r>
          <a:endParaRPr lang="en-US"/>
        </a:p>
      </dgm:t>
    </dgm:pt>
    <dgm:pt modelId="{8413AED7-E3E1-4A3D-ABBB-01D6CE7D819A}" type="parTrans" cxnId="{2485F3BB-C816-4035-8E0C-881E5C2BF5F8}">
      <dgm:prSet/>
      <dgm:spPr/>
      <dgm:t>
        <a:bodyPr/>
        <a:lstStyle/>
        <a:p>
          <a:endParaRPr lang="en-US"/>
        </a:p>
      </dgm:t>
    </dgm:pt>
    <dgm:pt modelId="{ADCDF54C-397F-464B-B5BB-FF8112A7E479}" type="sibTrans" cxnId="{2485F3BB-C816-4035-8E0C-881E5C2BF5F8}">
      <dgm:prSet/>
      <dgm:spPr/>
      <dgm:t>
        <a:bodyPr/>
        <a:lstStyle/>
        <a:p>
          <a:endParaRPr lang="en-US"/>
        </a:p>
      </dgm:t>
    </dgm:pt>
    <dgm:pt modelId="{37CF1C87-7F77-41A4-85A2-C8FBC9BFF9C1}">
      <dgm:prSet/>
      <dgm:spPr/>
      <dgm:t>
        <a:bodyPr/>
        <a:lstStyle/>
        <a:p>
          <a:r>
            <a:rPr lang="en-IN"/>
            <a:t>Deforestation or forest clearance</a:t>
          </a:r>
          <a:endParaRPr lang="en-US"/>
        </a:p>
      </dgm:t>
    </dgm:pt>
    <dgm:pt modelId="{D98BD48B-3D99-48C4-9EF0-5B6752243C93}" type="parTrans" cxnId="{8F5C5565-C14C-47AF-A92F-4C14E664EFBE}">
      <dgm:prSet/>
      <dgm:spPr/>
      <dgm:t>
        <a:bodyPr/>
        <a:lstStyle/>
        <a:p>
          <a:endParaRPr lang="en-US"/>
        </a:p>
      </dgm:t>
    </dgm:pt>
    <dgm:pt modelId="{FBE6E20E-0CB4-4345-BFB4-741B8ACBB96B}" type="sibTrans" cxnId="{8F5C5565-C14C-47AF-A92F-4C14E664EFBE}">
      <dgm:prSet/>
      <dgm:spPr/>
      <dgm:t>
        <a:bodyPr/>
        <a:lstStyle/>
        <a:p>
          <a:endParaRPr lang="en-US"/>
        </a:p>
      </dgm:t>
    </dgm:pt>
    <dgm:pt modelId="{CCF29F76-9380-4BFB-8031-7A2DA9FC4FFF}">
      <dgm:prSet/>
      <dgm:spPr/>
      <dgm:t>
        <a:bodyPr/>
        <a:lstStyle/>
        <a:p>
          <a:r>
            <a:rPr lang="en-IN" b="0" i="0"/>
            <a:t>Production of excess amount of  nitrous oxide emissions by fertilizers containing nitrogen     </a:t>
          </a:r>
          <a:endParaRPr lang="en-US"/>
        </a:p>
      </dgm:t>
    </dgm:pt>
    <dgm:pt modelId="{FE8A30F2-4C0F-4338-923B-697548A4AF42}" type="parTrans" cxnId="{416F9193-EB02-420D-BE96-F60D07EB0823}">
      <dgm:prSet/>
      <dgm:spPr/>
      <dgm:t>
        <a:bodyPr/>
        <a:lstStyle/>
        <a:p>
          <a:endParaRPr lang="en-US"/>
        </a:p>
      </dgm:t>
    </dgm:pt>
    <dgm:pt modelId="{4E959EB7-4C27-4565-ABE7-467C3868F3F0}" type="sibTrans" cxnId="{416F9193-EB02-420D-BE96-F60D07EB0823}">
      <dgm:prSet/>
      <dgm:spPr/>
      <dgm:t>
        <a:bodyPr/>
        <a:lstStyle/>
        <a:p>
          <a:endParaRPr lang="en-US"/>
        </a:p>
      </dgm:t>
    </dgm:pt>
    <dgm:pt modelId="{BA97140C-C087-4587-862D-46571A7BFF5D}" type="pres">
      <dgm:prSet presAssocID="{584C0729-9C09-49CE-AB31-BBD9944DFD22}" presName="vert0" presStyleCnt="0">
        <dgm:presLayoutVars>
          <dgm:dir/>
          <dgm:animOne val="branch"/>
          <dgm:animLvl val="lvl"/>
        </dgm:presLayoutVars>
      </dgm:prSet>
      <dgm:spPr/>
    </dgm:pt>
    <dgm:pt modelId="{295926B9-0C1B-435F-AAE9-854026BCC8D0}" type="pres">
      <dgm:prSet presAssocID="{0CC44DCF-50EE-484B-A5DA-47A1A8613D7F}" presName="thickLine" presStyleLbl="alignNode1" presStyleIdx="0" presStyleCnt="4"/>
      <dgm:spPr/>
    </dgm:pt>
    <dgm:pt modelId="{50F88928-80E7-414D-A693-991F12DDF9AF}" type="pres">
      <dgm:prSet presAssocID="{0CC44DCF-50EE-484B-A5DA-47A1A8613D7F}" presName="horz1" presStyleCnt="0"/>
      <dgm:spPr/>
    </dgm:pt>
    <dgm:pt modelId="{F751EA84-5141-422C-BB49-7E96F6117DA2}" type="pres">
      <dgm:prSet presAssocID="{0CC44DCF-50EE-484B-A5DA-47A1A8613D7F}" presName="tx1" presStyleLbl="revTx" presStyleIdx="0" presStyleCnt="4"/>
      <dgm:spPr/>
    </dgm:pt>
    <dgm:pt modelId="{B8DF7672-CB04-4435-91A4-5CDB2E06F7A7}" type="pres">
      <dgm:prSet presAssocID="{0CC44DCF-50EE-484B-A5DA-47A1A8613D7F}" presName="vert1" presStyleCnt="0"/>
      <dgm:spPr/>
    </dgm:pt>
    <dgm:pt modelId="{1F80ADAC-4472-4622-A589-8F3C4F76CC86}" type="pres">
      <dgm:prSet presAssocID="{0AD03DB8-A550-435F-8680-EE6AEE4AB11D}" presName="thickLine" presStyleLbl="alignNode1" presStyleIdx="1" presStyleCnt="4"/>
      <dgm:spPr/>
    </dgm:pt>
    <dgm:pt modelId="{34C4E9E8-C454-4737-8456-C9986CB31FAA}" type="pres">
      <dgm:prSet presAssocID="{0AD03DB8-A550-435F-8680-EE6AEE4AB11D}" presName="horz1" presStyleCnt="0"/>
      <dgm:spPr/>
    </dgm:pt>
    <dgm:pt modelId="{FE77DE7D-CC76-475E-8876-C9827FADC1F4}" type="pres">
      <dgm:prSet presAssocID="{0AD03DB8-A550-435F-8680-EE6AEE4AB11D}" presName="tx1" presStyleLbl="revTx" presStyleIdx="1" presStyleCnt="4"/>
      <dgm:spPr/>
    </dgm:pt>
    <dgm:pt modelId="{5D9CD8B9-CEB5-40A4-863D-E5CD8D3548A5}" type="pres">
      <dgm:prSet presAssocID="{0AD03DB8-A550-435F-8680-EE6AEE4AB11D}" presName="vert1" presStyleCnt="0"/>
      <dgm:spPr/>
    </dgm:pt>
    <dgm:pt modelId="{7EA305F9-5E62-45EF-85AC-526E642682AE}" type="pres">
      <dgm:prSet presAssocID="{37CF1C87-7F77-41A4-85A2-C8FBC9BFF9C1}" presName="thickLine" presStyleLbl="alignNode1" presStyleIdx="2" presStyleCnt="4"/>
      <dgm:spPr/>
    </dgm:pt>
    <dgm:pt modelId="{CE20B124-42A3-4FEB-B7A8-DB0BE18CAB26}" type="pres">
      <dgm:prSet presAssocID="{37CF1C87-7F77-41A4-85A2-C8FBC9BFF9C1}" presName="horz1" presStyleCnt="0"/>
      <dgm:spPr/>
    </dgm:pt>
    <dgm:pt modelId="{48D56D80-6F1A-4A8E-BD52-C9045E3F347B}" type="pres">
      <dgm:prSet presAssocID="{37CF1C87-7F77-41A4-85A2-C8FBC9BFF9C1}" presName="tx1" presStyleLbl="revTx" presStyleIdx="2" presStyleCnt="4"/>
      <dgm:spPr/>
    </dgm:pt>
    <dgm:pt modelId="{E8DDCB5E-123B-4E44-9113-756647189EF5}" type="pres">
      <dgm:prSet presAssocID="{37CF1C87-7F77-41A4-85A2-C8FBC9BFF9C1}" presName="vert1" presStyleCnt="0"/>
      <dgm:spPr/>
    </dgm:pt>
    <dgm:pt modelId="{15F3F32B-76B4-43E4-B2BE-C1BEF55DB3BC}" type="pres">
      <dgm:prSet presAssocID="{CCF29F76-9380-4BFB-8031-7A2DA9FC4FFF}" presName="thickLine" presStyleLbl="alignNode1" presStyleIdx="3" presStyleCnt="4"/>
      <dgm:spPr/>
    </dgm:pt>
    <dgm:pt modelId="{A4C48BB1-6AF9-4704-B334-A703153817F0}" type="pres">
      <dgm:prSet presAssocID="{CCF29F76-9380-4BFB-8031-7A2DA9FC4FFF}" presName="horz1" presStyleCnt="0"/>
      <dgm:spPr/>
    </dgm:pt>
    <dgm:pt modelId="{7DE39093-5DAE-4190-82E2-F6C2B7D4494C}" type="pres">
      <dgm:prSet presAssocID="{CCF29F76-9380-4BFB-8031-7A2DA9FC4FFF}" presName="tx1" presStyleLbl="revTx" presStyleIdx="3" presStyleCnt="4"/>
      <dgm:spPr/>
    </dgm:pt>
    <dgm:pt modelId="{EC021323-F0A9-4EC1-9F92-81D53A14A7CE}" type="pres">
      <dgm:prSet presAssocID="{CCF29F76-9380-4BFB-8031-7A2DA9FC4FFF}" presName="vert1" presStyleCnt="0"/>
      <dgm:spPr/>
    </dgm:pt>
  </dgm:ptLst>
  <dgm:cxnLst>
    <dgm:cxn modelId="{942A0334-8EF3-4EDD-A9BE-1729DDF60242}" type="presOf" srcId="{584C0729-9C09-49CE-AB31-BBD9944DFD22}" destId="{BA97140C-C087-4587-862D-46571A7BFF5D}" srcOrd="0" destOrd="0" presId="urn:microsoft.com/office/officeart/2008/layout/LinedList"/>
    <dgm:cxn modelId="{11620C3F-532A-4246-A1AF-EA751A011FFC}" type="presOf" srcId="{0CC44DCF-50EE-484B-A5DA-47A1A8613D7F}" destId="{F751EA84-5141-422C-BB49-7E96F6117DA2}" srcOrd="0" destOrd="0" presId="urn:microsoft.com/office/officeart/2008/layout/LinedList"/>
    <dgm:cxn modelId="{8F5C5565-C14C-47AF-A92F-4C14E664EFBE}" srcId="{584C0729-9C09-49CE-AB31-BBD9944DFD22}" destId="{37CF1C87-7F77-41A4-85A2-C8FBC9BFF9C1}" srcOrd="2" destOrd="0" parTransId="{D98BD48B-3D99-48C4-9EF0-5B6752243C93}" sibTransId="{FBE6E20E-0CB4-4345-BFB4-741B8ACBB96B}"/>
    <dgm:cxn modelId="{0DA0C646-A2EB-4D90-87A9-2C1A4F9A1BE4}" type="presOf" srcId="{CCF29F76-9380-4BFB-8031-7A2DA9FC4FFF}" destId="{7DE39093-5DAE-4190-82E2-F6C2B7D4494C}" srcOrd="0" destOrd="0" presId="urn:microsoft.com/office/officeart/2008/layout/LinedList"/>
    <dgm:cxn modelId="{A4A02869-CF35-4596-AA2F-B3973EDEE62A}" type="presOf" srcId="{37CF1C87-7F77-41A4-85A2-C8FBC9BFF9C1}" destId="{48D56D80-6F1A-4A8E-BD52-C9045E3F347B}" srcOrd="0" destOrd="0" presId="urn:microsoft.com/office/officeart/2008/layout/LinedList"/>
    <dgm:cxn modelId="{416F9193-EB02-420D-BE96-F60D07EB0823}" srcId="{584C0729-9C09-49CE-AB31-BBD9944DFD22}" destId="{CCF29F76-9380-4BFB-8031-7A2DA9FC4FFF}" srcOrd="3" destOrd="0" parTransId="{FE8A30F2-4C0F-4338-923B-697548A4AF42}" sibTransId="{4E959EB7-4C27-4565-ABE7-467C3868F3F0}"/>
    <dgm:cxn modelId="{64C0F8A1-B3CF-40C1-9F22-F4A325CA48BA}" srcId="{584C0729-9C09-49CE-AB31-BBD9944DFD22}" destId="{0CC44DCF-50EE-484B-A5DA-47A1A8613D7F}" srcOrd="0" destOrd="0" parTransId="{DD75C834-EBFA-4B41-B009-E657016C7FBB}" sibTransId="{1366B1A1-51D9-412D-AD69-18CCA75F1A3D}"/>
    <dgm:cxn modelId="{2485F3BB-C816-4035-8E0C-881E5C2BF5F8}" srcId="{584C0729-9C09-49CE-AB31-BBD9944DFD22}" destId="{0AD03DB8-A550-435F-8680-EE6AEE4AB11D}" srcOrd="1" destOrd="0" parTransId="{8413AED7-E3E1-4A3D-ABBB-01D6CE7D819A}" sibTransId="{ADCDF54C-397F-464B-B5BB-FF8112A7E479}"/>
    <dgm:cxn modelId="{82272EC1-837D-47D6-AD37-AC18DA116FA6}" type="presOf" srcId="{0AD03DB8-A550-435F-8680-EE6AEE4AB11D}" destId="{FE77DE7D-CC76-475E-8876-C9827FADC1F4}" srcOrd="0" destOrd="0" presId="urn:microsoft.com/office/officeart/2008/layout/LinedList"/>
    <dgm:cxn modelId="{E563B11F-52D4-4F13-9BB3-0A1D39BD25C9}" type="presParOf" srcId="{BA97140C-C087-4587-862D-46571A7BFF5D}" destId="{295926B9-0C1B-435F-AAE9-854026BCC8D0}" srcOrd="0" destOrd="0" presId="urn:microsoft.com/office/officeart/2008/layout/LinedList"/>
    <dgm:cxn modelId="{9234C44C-5F5A-4AF0-B674-46D89C7705C5}" type="presParOf" srcId="{BA97140C-C087-4587-862D-46571A7BFF5D}" destId="{50F88928-80E7-414D-A693-991F12DDF9AF}" srcOrd="1" destOrd="0" presId="urn:microsoft.com/office/officeart/2008/layout/LinedList"/>
    <dgm:cxn modelId="{D76E0FC9-A115-4602-8AF2-2B84F4E124E3}" type="presParOf" srcId="{50F88928-80E7-414D-A693-991F12DDF9AF}" destId="{F751EA84-5141-422C-BB49-7E96F6117DA2}" srcOrd="0" destOrd="0" presId="urn:microsoft.com/office/officeart/2008/layout/LinedList"/>
    <dgm:cxn modelId="{BE8A8129-EEFD-4725-A9DC-025A271BBB1B}" type="presParOf" srcId="{50F88928-80E7-414D-A693-991F12DDF9AF}" destId="{B8DF7672-CB04-4435-91A4-5CDB2E06F7A7}" srcOrd="1" destOrd="0" presId="urn:microsoft.com/office/officeart/2008/layout/LinedList"/>
    <dgm:cxn modelId="{B9B57463-368D-468C-AAFD-4B0B3BC3A375}" type="presParOf" srcId="{BA97140C-C087-4587-862D-46571A7BFF5D}" destId="{1F80ADAC-4472-4622-A589-8F3C4F76CC86}" srcOrd="2" destOrd="0" presId="urn:microsoft.com/office/officeart/2008/layout/LinedList"/>
    <dgm:cxn modelId="{F10B742D-AE96-484E-8320-DF15D555343E}" type="presParOf" srcId="{BA97140C-C087-4587-862D-46571A7BFF5D}" destId="{34C4E9E8-C454-4737-8456-C9986CB31FAA}" srcOrd="3" destOrd="0" presId="urn:microsoft.com/office/officeart/2008/layout/LinedList"/>
    <dgm:cxn modelId="{CFFD8864-CDA9-4A10-8ED4-F44242F707CA}" type="presParOf" srcId="{34C4E9E8-C454-4737-8456-C9986CB31FAA}" destId="{FE77DE7D-CC76-475E-8876-C9827FADC1F4}" srcOrd="0" destOrd="0" presId="urn:microsoft.com/office/officeart/2008/layout/LinedList"/>
    <dgm:cxn modelId="{5AE81940-0E4C-4274-AB1C-94827AC0EF32}" type="presParOf" srcId="{34C4E9E8-C454-4737-8456-C9986CB31FAA}" destId="{5D9CD8B9-CEB5-40A4-863D-E5CD8D3548A5}" srcOrd="1" destOrd="0" presId="urn:microsoft.com/office/officeart/2008/layout/LinedList"/>
    <dgm:cxn modelId="{385C12FD-9056-423B-A11D-15D778389E60}" type="presParOf" srcId="{BA97140C-C087-4587-862D-46571A7BFF5D}" destId="{7EA305F9-5E62-45EF-85AC-526E642682AE}" srcOrd="4" destOrd="0" presId="urn:microsoft.com/office/officeart/2008/layout/LinedList"/>
    <dgm:cxn modelId="{7249E47A-F3CF-470F-BB49-9089A6BBE274}" type="presParOf" srcId="{BA97140C-C087-4587-862D-46571A7BFF5D}" destId="{CE20B124-42A3-4FEB-B7A8-DB0BE18CAB26}" srcOrd="5" destOrd="0" presId="urn:microsoft.com/office/officeart/2008/layout/LinedList"/>
    <dgm:cxn modelId="{4DB37D49-BD39-488C-8C80-82B8F1C15CAB}" type="presParOf" srcId="{CE20B124-42A3-4FEB-B7A8-DB0BE18CAB26}" destId="{48D56D80-6F1A-4A8E-BD52-C9045E3F347B}" srcOrd="0" destOrd="0" presId="urn:microsoft.com/office/officeart/2008/layout/LinedList"/>
    <dgm:cxn modelId="{E889C0C0-956A-4716-A252-5654B8E1461C}" type="presParOf" srcId="{CE20B124-42A3-4FEB-B7A8-DB0BE18CAB26}" destId="{E8DDCB5E-123B-4E44-9113-756647189EF5}" srcOrd="1" destOrd="0" presId="urn:microsoft.com/office/officeart/2008/layout/LinedList"/>
    <dgm:cxn modelId="{6D5A789F-37C5-4283-ACCB-B8A0EEBDB65F}" type="presParOf" srcId="{BA97140C-C087-4587-862D-46571A7BFF5D}" destId="{15F3F32B-76B4-43E4-B2BE-C1BEF55DB3BC}" srcOrd="6" destOrd="0" presId="urn:microsoft.com/office/officeart/2008/layout/LinedList"/>
    <dgm:cxn modelId="{ABF3A973-9033-42B9-BFD6-3D8254080DED}" type="presParOf" srcId="{BA97140C-C087-4587-862D-46571A7BFF5D}" destId="{A4C48BB1-6AF9-4704-B334-A703153817F0}" srcOrd="7" destOrd="0" presId="urn:microsoft.com/office/officeart/2008/layout/LinedList"/>
    <dgm:cxn modelId="{FFF9A577-5821-405E-8BB8-2A5B01E6AAD1}" type="presParOf" srcId="{A4C48BB1-6AF9-4704-B334-A703153817F0}" destId="{7DE39093-5DAE-4190-82E2-F6C2B7D4494C}" srcOrd="0" destOrd="0" presId="urn:microsoft.com/office/officeart/2008/layout/LinedList"/>
    <dgm:cxn modelId="{3E2CC8B8-19C4-4A5A-94D8-1D98688EC0B2}" type="presParOf" srcId="{A4C48BB1-6AF9-4704-B334-A703153817F0}" destId="{EC021323-F0A9-4EC1-9F92-81D53A14A7C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719FBE-7E6A-4DA5-95A9-B3D9E0175EAC}"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BCC871D2-5E94-41BB-8966-8F59DDB977D8}">
      <dgm:prSet/>
      <dgm:spPr/>
      <dgm:t>
        <a:bodyPr/>
        <a:lstStyle/>
        <a:p>
          <a:r>
            <a:rPr lang="en-US" dirty="0"/>
            <a:t>Tool : </a:t>
          </a:r>
          <a:r>
            <a:rPr lang="en-US" dirty="0" err="1"/>
            <a:t>Python,Power</a:t>
          </a:r>
          <a:r>
            <a:rPr lang="en-US" dirty="0"/>
            <a:t> Bi</a:t>
          </a:r>
        </a:p>
      </dgm:t>
    </dgm:pt>
    <dgm:pt modelId="{6A4F293A-6741-4686-96F3-6149660FCB69}" type="parTrans" cxnId="{D91164E8-D4B7-4A44-8976-4A129ACE4B95}">
      <dgm:prSet/>
      <dgm:spPr/>
      <dgm:t>
        <a:bodyPr/>
        <a:lstStyle/>
        <a:p>
          <a:endParaRPr lang="en-US"/>
        </a:p>
      </dgm:t>
    </dgm:pt>
    <dgm:pt modelId="{EE46A9CD-389B-4CE4-934E-A0AC2C63B4A6}" type="sibTrans" cxnId="{D91164E8-D4B7-4A44-8976-4A129ACE4B95}">
      <dgm:prSet/>
      <dgm:spPr/>
      <dgm:t>
        <a:bodyPr/>
        <a:lstStyle/>
        <a:p>
          <a:endParaRPr lang="en-US"/>
        </a:p>
      </dgm:t>
    </dgm:pt>
    <dgm:pt modelId="{DC6F4AB5-8FF4-47A6-AA9F-AC38E7DDCBE6}">
      <dgm:prSet/>
      <dgm:spPr/>
      <dgm:t>
        <a:bodyPr/>
        <a:lstStyle/>
        <a:p>
          <a:r>
            <a:rPr lang="en-US" dirty="0"/>
            <a:t>Data pre-processing </a:t>
          </a:r>
          <a:br>
            <a:rPr lang="en-US" dirty="0"/>
          </a:br>
          <a:endParaRPr lang="en-US" dirty="0"/>
        </a:p>
      </dgm:t>
    </dgm:pt>
    <dgm:pt modelId="{4085201A-26EA-4758-8C5E-1632DF069986}" type="parTrans" cxnId="{8F9E55FA-D98B-469B-8E41-12CE66D6DD2E}">
      <dgm:prSet/>
      <dgm:spPr/>
      <dgm:t>
        <a:bodyPr/>
        <a:lstStyle/>
        <a:p>
          <a:endParaRPr lang="en-US"/>
        </a:p>
      </dgm:t>
    </dgm:pt>
    <dgm:pt modelId="{8DC47DEF-D198-4F4F-BC3A-4DE8CED1F669}" type="sibTrans" cxnId="{8F9E55FA-D98B-469B-8E41-12CE66D6DD2E}">
      <dgm:prSet/>
      <dgm:spPr/>
      <dgm:t>
        <a:bodyPr/>
        <a:lstStyle/>
        <a:p>
          <a:endParaRPr lang="en-US"/>
        </a:p>
      </dgm:t>
    </dgm:pt>
    <dgm:pt modelId="{5ED2EEC2-8BCF-4473-AC1F-718B457BBBAC}">
      <dgm:prSet/>
      <dgm:spPr/>
      <dgm:t>
        <a:bodyPr/>
        <a:lstStyle/>
        <a:p>
          <a:r>
            <a:rPr lang="en-US" dirty="0"/>
            <a:t>Models : Linear </a:t>
          </a:r>
          <a:r>
            <a:rPr lang="en-US" dirty="0" err="1"/>
            <a:t>Regression,SVM</a:t>
          </a:r>
          <a:br>
            <a:rPr lang="en-US" dirty="0"/>
          </a:br>
          <a:endParaRPr lang="en-US" dirty="0"/>
        </a:p>
      </dgm:t>
    </dgm:pt>
    <dgm:pt modelId="{F80AED3A-8F27-4B58-A388-DA542149A233}" type="parTrans" cxnId="{27EC7530-6D3F-486A-A8E1-DB525D48017C}">
      <dgm:prSet/>
      <dgm:spPr/>
      <dgm:t>
        <a:bodyPr/>
        <a:lstStyle/>
        <a:p>
          <a:endParaRPr lang="en-US"/>
        </a:p>
      </dgm:t>
    </dgm:pt>
    <dgm:pt modelId="{46EFA9B8-2F63-4089-B109-BBC04CEB1F4F}" type="sibTrans" cxnId="{27EC7530-6D3F-486A-A8E1-DB525D48017C}">
      <dgm:prSet/>
      <dgm:spPr/>
      <dgm:t>
        <a:bodyPr/>
        <a:lstStyle/>
        <a:p>
          <a:endParaRPr lang="en-US"/>
        </a:p>
      </dgm:t>
    </dgm:pt>
    <dgm:pt modelId="{9C4D52FE-E499-4FD3-822C-A0FF377F1346}" type="pres">
      <dgm:prSet presAssocID="{F7719FBE-7E6A-4DA5-95A9-B3D9E0175EAC}" presName="linear" presStyleCnt="0">
        <dgm:presLayoutVars>
          <dgm:dir/>
          <dgm:animLvl val="lvl"/>
          <dgm:resizeHandles val="exact"/>
        </dgm:presLayoutVars>
      </dgm:prSet>
      <dgm:spPr/>
    </dgm:pt>
    <dgm:pt modelId="{EAF360FA-38E6-4A87-BA96-A57CF68EBC7A}" type="pres">
      <dgm:prSet presAssocID="{BCC871D2-5E94-41BB-8966-8F59DDB977D8}" presName="parentLin" presStyleCnt="0"/>
      <dgm:spPr/>
    </dgm:pt>
    <dgm:pt modelId="{BC878F1F-8B8F-44C6-AE35-602B0DEA1B6E}" type="pres">
      <dgm:prSet presAssocID="{BCC871D2-5E94-41BB-8966-8F59DDB977D8}" presName="parentLeftMargin" presStyleLbl="node1" presStyleIdx="0" presStyleCnt="3"/>
      <dgm:spPr/>
    </dgm:pt>
    <dgm:pt modelId="{53F58287-D9E2-4F5C-B3BD-AFDD77D40F15}" type="pres">
      <dgm:prSet presAssocID="{BCC871D2-5E94-41BB-8966-8F59DDB977D8}" presName="parentText" presStyleLbl="node1" presStyleIdx="0" presStyleCnt="3">
        <dgm:presLayoutVars>
          <dgm:chMax val="0"/>
          <dgm:bulletEnabled val="1"/>
        </dgm:presLayoutVars>
      </dgm:prSet>
      <dgm:spPr/>
    </dgm:pt>
    <dgm:pt modelId="{66C73131-400B-46B8-B003-B90DAA0587BA}" type="pres">
      <dgm:prSet presAssocID="{BCC871D2-5E94-41BB-8966-8F59DDB977D8}" presName="negativeSpace" presStyleCnt="0"/>
      <dgm:spPr/>
    </dgm:pt>
    <dgm:pt modelId="{07F1C3D2-72EC-4E18-963D-4CE60E298EB6}" type="pres">
      <dgm:prSet presAssocID="{BCC871D2-5E94-41BB-8966-8F59DDB977D8}" presName="childText" presStyleLbl="conFgAcc1" presStyleIdx="0" presStyleCnt="3">
        <dgm:presLayoutVars>
          <dgm:bulletEnabled val="1"/>
        </dgm:presLayoutVars>
      </dgm:prSet>
      <dgm:spPr/>
    </dgm:pt>
    <dgm:pt modelId="{F5B09A1C-08C1-4258-AAE9-632B96D7B85B}" type="pres">
      <dgm:prSet presAssocID="{EE46A9CD-389B-4CE4-934E-A0AC2C63B4A6}" presName="spaceBetweenRectangles" presStyleCnt="0"/>
      <dgm:spPr/>
    </dgm:pt>
    <dgm:pt modelId="{6102B36D-4E8E-4213-A64B-746828498D5B}" type="pres">
      <dgm:prSet presAssocID="{DC6F4AB5-8FF4-47A6-AA9F-AC38E7DDCBE6}" presName="parentLin" presStyleCnt="0"/>
      <dgm:spPr/>
    </dgm:pt>
    <dgm:pt modelId="{DD526F88-A71C-49DC-A968-86E981F46DB7}" type="pres">
      <dgm:prSet presAssocID="{DC6F4AB5-8FF4-47A6-AA9F-AC38E7DDCBE6}" presName="parentLeftMargin" presStyleLbl="node1" presStyleIdx="0" presStyleCnt="3"/>
      <dgm:spPr/>
    </dgm:pt>
    <dgm:pt modelId="{2778C456-280A-415B-A684-383D389A68BE}" type="pres">
      <dgm:prSet presAssocID="{DC6F4AB5-8FF4-47A6-AA9F-AC38E7DDCBE6}" presName="parentText" presStyleLbl="node1" presStyleIdx="1" presStyleCnt="3" custLinFactNeighborX="11495">
        <dgm:presLayoutVars>
          <dgm:chMax val="0"/>
          <dgm:bulletEnabled val="1"/>
        </dgm:presLayoutVars>
      </dgm:prSet>
      <dgm:spPr/>
    </dgm:pt>
    <dgm:pt modelId="{03672E38-B204-49E4-BC6D-5F297D04D4BE}" type="pres">
      <dgm:prSet presAssocID="{DC6F4AB5-8FF4-47A6-AA9F-AC38E7DDCBE6}" presName="negativeSpace" presStyleCnt="0"/>
      <dgm:spPr/>
    </dgm:pt>
    <dgm:pt modelId="{91848413-1BD7-4A3F-A3A8-59302FE17032}" type="pres">
      <dgm:prSet presAssocID="{DC6F4AB5-8FF4-47A6-AA9F-AC38E7DDCBE6}" presName="childText" presStyleLbl="conFgAcc1" presStyleIdx="1" presStyleCnt="3" custLinFactY="-100000" custLinFactNeighborX="-21572" custLinFactNeighborY="-128533">
        <dgm:presLayoutVars>
          <dgm:bulletEnabled val="1"/>
        </dgm:presLayoutVars>
      </dgm:prSet>
      <dgm:spPr/>
    </dgm:pt>
    <dgm:pt modelId="{6FC9952D-77DA-4490-B577-D12768053A3D}" type="pres">
      <dgm:prSet presAssocID="{8DC47DEF-D198-4F4F-BC3A-4DE8CED1F669}" presName="spaceBetweenRectangles" presStyleCnt="0"/>
      <dgm:spPr/>
    </dgm:pt>
    <dgm:pt modelId="{B5D826FD-34E1-4701-A2B7-60B8B2E1AD58}" type="pres">
      <dgm:prSet presAssocID="{5ED2EEC2-8BCF-4473-AC1F-718B457BBBAC}" presName="parentLin" presStyleCnt="0"/>
      <dgm:spPr/>
    </dgm:pt>
    <dgm:pt modelId="{1EF27ADA-4679-494A-9299-E8FE3209EBD6}" type="pres">
      <dgm:prSet presAssocID="{5ED2EEC2-8BCF-4473-AC1F-718B457BBBAC}" presName="parentLeftMargin" presStyleLbl="node1" presStyleIdx="1" presStyleCnt="3"/>
      <dgm:spPr/>
    </dgm:pt>
    <dgm:pt modelId="{372D0C26-07B0-4FA7-999C-3F4E260620F2}" type="pres">
      <dgm:prSet presAssocID="{5ED2EEC2-8BCF-4473-AC1F-718B457BBBAC}" presName="parentText" presStyleLbl="node1" presStyleIdx="2" presStyleCnt="3">
        <dgm:presLayoutVars>
          <dgm:chMax val="0"/>
          <dgm:bulletEnabled val="1"/>
        </dgm:presLayoutVars>
      </dgm:prSet>
      <dgm:spPr/>
    </dgm:pt>
    <dgm:pt modelId="{4D88AEBF-2125-4BBD-81A3-FD895C6F0FA3}" type="pres">
      <dgm:prSet presAssocID="{5ED2EEC2-8BCF-4473-AC1F-718B457BBBAC}" presName="negativeSpace" presStyleCnt="0"/>
      <dgm:spPr/>
    </dgm:pt>
    <dgm:pt modelId="{55A40AAB-E571-4AC1-927A-466063D5BBEA}" type="pres">
      <dgm:prSet presAssocID="{5ED2EEC2-8BCF-4473-AC1F-718B457BBBAC}" presName="childText" presStyleLbl="conFgAcc1" presStyleIdx="2" presStyleCnt="3">
        <dgm:presLayoutVars>
          <dgm:bulletEnabled val="1"/>
        </dgm:presLayoutVars>
      </dgm:prSet>
      <dgm:spPr/>
    </dgm:pt>
  </dgm:ptLst>
  <dgm:cxnLst>
    <dgm:cxn modelId="{E6EA3410-60E1-46C9-B957-6D6B5DBF686D}" type="presOf" srcId="{5ED2EEC2-8BCF-4473-AC1F-718B457BBBAC}" destId="{1EF27ADA-4679-494A-9299-E8FE3209EBD6}" srcOrd="0" destOrd="0" presId="urn:microsoft.com/office/officeart/2005/8/layout/list1"/>
    <dgm:cxn modelId="{0C1B9212-2AF9-4E63-B27D-767A64ABFD91}" type="presOf" srcId="{BCC871D2-5E94-41BB-8966-8F59DDB977D8}" destId="{BC878F1F-8B8F-44C6-AE35-602B0DEA1B6E}" srcOrd="0" destOrd="0" presId="urn:microsoft.com/office/officeart/2005/8/layout/list1"/>
    <dgm:cxn modelId="{27EC7530-6D3F-486A-A8E1-DB525D48017C}" srcId="{F7719FBE-7E6A-4DA5-95A9-B3D9E0175EAC}" destId="{5ED2EEC2-8BCF-4473-AC1F-718B457BBBAC}" srcOrd="2" destOrd="0" parTransId="{F80AED3A-8F27-4B58-A388-DA542149A233}" sibTransId="{46EFA9B8-2F63-4089-B109-BBC04CEB1F4F}"/>
    <dgm:cxn modelId="{29D0816C-7183-436A-99A0-C332688CD90D}" type="presOf" srcId="{5ED2EEC2-8BCF-4473-AC1F-718B457BBBAC}" destId="{372D0C26-07B0-4FA7-999C-3F4E260620F2}" srcOrd="1" destOrd="0" presId="urn:microsoft.com/office/officeart/2005/8/layout/list1"/>
    <dgm:cxn modelId="{9D384795-C0C6-4D84-B552-973808077FC3}" type="presOf" srcId="{DC6F4AB5-8FF4-47A6-AA9F-AC38E7DDCBE6}" destId="{2778C456-280A-415B-A684-383D389A68BE}" srcOrd="1" destOrd="0" presId="urn:microsoft.com/office/officeart/2005/8/layout/list1"/>
    <dgm:cxn modelId="{76CC5D99-A7D9-4769-A41C-449AFBC2545A}" type="presOf" srcId="{F7719FBE-7E6A-4DA5-95A9-B3D9E0175EAC}" destId="{9C4D52FE-E499-4FD3-822C-A0FF377F1346}" srcOrd="0" destOrd="0" presId="urn:microsoft.com/office/officeart/2005/8/layout/list1"/>
    <dgm:cxn modelId="{7F09FEC4-6422-4B3B-8EA0-90804D3B071D}" type="presOf" srcId="{BCC871D2-5E94-41BB-8966-8F59DDB977D8}" destId="{53F58287-D9E2-4F5C-B3BD-AFDD77D40F15}" srcOrd="1" destOrd="0" presId="urn:microsoft.com/office/officeart/2005/8/layout/list1"/>
    <dgm:cxn modelId="{D91164E8-D4B7-4A44-8976-4A129ACE4B95}" srcId="{F7719FBE-7E6A-4DA5-95A9-B3D9E0175EAC}" destId="{BCC871D2-5E94-41BB-8966-8F59DDB977D8}" srcOrd="0" destOrd="0" parTransId="{6A4F293A-6741-4686-96F3-6149660FCB69}" sibTransId="{EE46A9CD-389B-4CE4-934E-A0AC2C63B4A6}"/>
    <dgm:cxn modelId="{8F9E55FA-D98B-469B-8E41-12CE66D6DD2E}" srcId="{F7719FBE-7E6A-4DA5-95A9-B3D9E0175EAC}" destId="{DC6F4AB5-8FF4-47A6-AA9F-AC38E7DDCBE6}" srcOrd="1" destOrd="0" parTransId="{4085201A-26EA-4758-8C5E-1632DF069986}" sibTransId="{8DC47DEF-D198-4F4F-BC3A-4DE8CED1F669}"/>
    <dgm:cxn modelId="{98E4B4FF-B26F-4F93-A5F5-FD47DA077B66}" type="presOf" srcId="{DC6F4AB5-8FF4-47A6-AA9F-AC38E7DDCBE6}" destId="{DD526F88-A71C-49DC-A968-86E981F46DB7}" srcOrd="0" destOrd="0" presId="urn:microsoft.com/office/officeart/2005/8/layout/list1"/>
    <dgm:cxn modelId="{6426BD33-A5A5-4EF8-B387-1DB071ADA780}" type="presParOf" srcId="{9C4D52FE-E499-4FD3-822C-A0FF377F1346}" destId="{EAF360FA-38E6-4A87-BA96-A57CF68EBC7A}" srcOrd="0" destOrd="0" presId="urn:microsoft.com/office/officeart/2005/8/layout/list1"/>
    <dgm:cxn modelId="{61DA415D-FA22-4D61-A60A-1EB9655AA362}" type="presParOf" srcId="{EAF360FA-38E6-4A87-BA96-A57CF68EBC7A}" destId="{BC878F1F-8B8F-44C6-AE35-602B0DEA1B6E}" srcOrd="0" destOrd="0" presId="urn:microsoft.com/office/officeart/2005/8/layout/list1"/>
    <dgm:cxn modelId="{323932C3-601E-46E2-BD5E-FBB4405AF426}" type="presParOf" srcId="{EAF360FA-38E6-4A87-BA96-A57CF68EBC7A}" destId="{53F58287-D9E2-4F5C-B3BD-AFDD77D40F15}" srcOrd="1" destOrd="0" presId="urn:microsoft.com/office/officeart/2005/8/layout/list1"/>
    <dgm:cxn modelId="{082FA7F9-EF6E-4D0A-8F84-24695211B919}" type="presParOf" srcId="{9C4D52FE-E499-4FD3-822C-A0FF377F1346}" destId="{66C73131-400B-46B8-B003-B90DAA0587BA}" srcOrd="1" destOrd="0" presId="urn:microsoft.com/office/officeart/2005/8/layout/list1"/>
    <dgm:cxn modelId="{C1026890-5C50-4D36-9899-54DC43162A5F}" type="presParOf" srcId="{9C4D52FE-E499-4FD3-822C-A0FF377F1346}" destId="{07F1C3D2-72EC-4E18-963D-4CE60E298EB6}" srcOrd="2" destOrd="0" presId="urn:microsoft.com/office/officeart/2005/8/layout/list1"/>
    <dgm:cxn modelId="{BC68611E-FC9E-402E-A9BE-83168609DA32}" type="presParOf" srcId="{9C4D52FE-E499-4FD3-822C-A0FF377F1346}" destId="{F5B09A1C-08C1-4258-AAE9-632B96D7B85B}" srcOrd="3" destOrd="0" presId="urn:microsoft.com/office/officeart/2005/8/layout/list1"/>
    <dgm:cxn modelId="{2F0865F8-2EDC-432C-96C7-0CCBA799D5A2}" type="presParOf" srcId="{9C4D52FE-E499-4FD3-822C-A0FF377F1346}" destId="{6102B36D-4E8E-4213-A64B-746828498D5B}" srcOrd="4" destOrd="0" presId="urn:microsoft.com/office/officeart/2005/8/layout/list1"/>
    <dgm:cxn modelId="{E30428D9-9676-4735-82BF-6605064E4F7E}" type="presParOf" srcId="{6102B36D-4E8E-4213-A64B-746828498D5B}" destId="{DD526F88-A71C-49DC-A968-86E981F46DB7}" srcOrd="0" destOrd="0" presId="urn:microsoft.com/office/officeart/2005/8/layout/list1"/>
    <dgm:cxn modelId="{209C2B5A-5A6B-4B46-870C-DEF574D8C858}" type="presParOf" srcId="{6102B36D-4E8E-4213-A64B-746828498D5B}" destId="{2778C456-280A-415B-A684-383D389A68BE}" srcOrd="1" destOrd="0" presId="urn:microsoft.com/office/officeart/2005/8/layout/list1"/>
    <dgm:cxn modelId="{D9068292-30C4-4740-9BF0-94348ADE556E}" type="presParOf" srcId="{9C4D52FE-E499-4FD3-822C-A0FF377F1346}" destId="{03672E38-B204-49E4-BC6D-5F297D04D4BE}" srcOrd="5" destOrd="0" presId="urn:microsoft.com/office/officeart/2005/8/layout/list1"/>
    <dgm:cxn modelId="{8BCE4AAC-09DC-4F60-B68C-1F8C1A6EA790}" type="presParOf" srcId="{9C4D52FE-E499-4FD3-822C-A0FF377F1346}" destId="{91848413-1BD7-4A3F-A3A8-59302FE17032}" srcOrd="6" destOrd="0" presId="urn:microsoft.com/office/officeart/2005/8/layout/list1"/>
    <dgm:cxn modelId="{97D306C2-FA83-4198-9C49-5C4666AF4844}" type="presParOf" srcId="{9C4D52FE-E499-4FD3-822C-A0FF377F1346}" destId="{6FC9952D-77DA-4490-B577-D12768053A3D}" srcOrd="7" destOrd="0" presId="urn:microsoft.com/office/officeart/2005/8/layout/list1"/>
    <dgm:cxn modelId="{03E5F636-2A9D-4D8B-9C1F-D6E81CA34715}" type="presParOf" srcId="{9C4D52FE-E499-4FD3-822C-A0FF377F1346}" destId="{B5D826FD-34E1-4701-A2B7-60B8B2E1AD58}" srcOrd="8" destOrd="0" presId="urn:microsoft.com/office/officeart/2005/8/layout/list1"/>
    <dgm:cxn modelId="{04C234F1-383F-470B-B131-671484DA3CDC}" type="presParOf" srcId="{B5D826FD-34E1-4701-A2B7-60B8B2E1AD58}" destId="{1EF27ADA-4679-494A-9299-E8FE3209EBD6}" srcOrd="0" destOrd="0" presId="urn:microsoft.com/office/officeart/2005/8/layout/list1"/>
    <dgm:cxn modelId="{F2A91AAF-78E2-4F1B-B2A7-BF5F594085FD}" type="presParOf" srcId="{B5D826FD-34E1-4701-A2B7-60B8B2E1AD58}" destId="{372D0C26-07B0-4FA7-999C-3F4E260620F2}" srcOrd="1" destOrd="0" presId="urn:microsoft.com/office/officeart/2005/8/layout/list1"/>
    <dgm:cxn modelId="{8319FD5C-D05E-4250-A0C3-A4A274FB57D1}" type="presParOf" srcId="{9C4D52FE-E499-4FD3-822C-A0FF377F1346}" destId="{4D88AEBF-2125-4BBD-81A3-FD895C6F0FA3}" srcOrd="9" destOrd="0" presId="urn:microsoft.com/office/officeart/2005/8/layout/list1"/>
    <dgm:cxn modelId="{66628048-342A-4205-AE64-2E9B02A29151}" type="presParOf" srcId="{9C4D52FE-E499-4FD3-822C-A0FF377F1346}" destId="{55A40AAB-E571-4AC1-927A-466063D5BBE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926B9-0C1B-435F-AAE9-854026BCC8D0}">
      <dsp:nvSpPr>
        <dsp:cNvPr id="0" name=""/>
        <dsp:cNvSpPr/>
      </dsp:nvSpPr>
      <dsp:spPr>
        <a:xfrm>
          <a:off x="0" y="0"/>
          <a:ext cx="53292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751EA84-5141-422C-BB49-7E96F6117DA2}">
      <dsp:nvSpPr>
        <dsp:cNvPr id="0" name=""/>
        <dsp:cNvSpPr/>
      </dsp:nvSpPr>
      <dsp:spPr>
        <a:xfrm>
          <a:off x="0" y="0"/>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a:t>Shrinking mountain glaciers due to pollution</a:t>
          </a:r>
          <a:endParaRPr lang="en-US" sz="2100" kern="1200"/>
        </a:p>
      </dsp:txBody>
      <dsp:txXfrm>
        <a:off x="0" y="0"/>
        <a:ext cx="5329236" cy="1014412"/>
      </dsp:txXfrm>
    </dsp:sp>
    <dsp:sp modelId="{1F80ADAC-4472-4622-A589-8F3C4F76CC86}">
      <dsp:nvSpPr>
        <dsp:cNvPr id="0" name=""/>
        <dsp:cNvSpPr/>
      </dsp:nvSpPr>
      <dsp:spPr>
        <a:xfrm>
          <a:off x="0" y="1014412"/>
          <a:ext cx="5329236"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E77DE7D-CC76-475E-8876-C9827FADC1F4}">
      <dsp:nvSpPr>
        <dsp:cNvPr id="0" name=""/>
        <dsp:cNvSpPr/>
      </dsp:nvSpPr>
      <dsp:spPr>
        <a:xfrm>
          <a:off x="0" y="1014412"/>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a:t>Emission of green House gases</a:t>
          </a:r>
          <a:endParaRPr lang="en-US" sz="2100" kern="1200"/>
        </a:p>
      </dsp:txBody>
      <dsp:txXfrm>
        <a:off x="0" y="1014412"/>
        <a:ext cx="5329236" cy="1014412"/>
      </dsp:txXfrm>
    </dsp:sp>
    <dsp:sp modelId="{7EA305F9-5E62-45EF-85AC-526E642682AE}">
      <dsp:nvSpPr>
        <dsp:cNvPr id="0" name=""/>
        <dsp:cNvSpPr/>
      </dsp:nvSpPr>
      <dsp:spPr>
        <a:xfrm>
          <a:off x="0" y="2028824"/>
          <a:ext cx="5329236"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8D56D80-6F1A-4A8E-BD52-C9045E3F347B}">
      <dsp:nvSpPr>
        <dsp:cNvPr id="0" name=""/>
        <dsp:cNvSpPr/>
      </dsp:nvSpPr>
      <dsp:spPr>
        <a:xfrm>
          <a:off x="0" y="2028825"/>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a:t>Deforestation or forest clearance</a:t>
          </a:r>
          <a:endParaRPr lang="en-US" sz="2100" kern="1200"/>
        </a:p>
      </dsp:txBody>
      <dsp:txXfrm>
        <a:off x="0" y="2028825"/>
        <a:ext cx="5329236" cy="1014412"/>
      </dsp:txXfrm>
    </dsp:sp>
    <dsp:sp modelId="{15F3F32B-76B4-43E4-B2BE-C1BEF55DB3BC}">
      <dsp:nvSpPr>
        <dsp:cNvPr id="0" name=""/>
        <dsp:cNvSpPr/>
      </dsp:nvSpPr>
      <dsp:spPr>
        <a:xfrm>
          <a:off x="0" y="3043237"/>
          <a:ext cx="5329236"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DE39093-5DAE-4190-82E2-F6C2B7D4494C}">
      <dsp:nvSpPr>
        <dsp:cNvPr id="0" name=""/>
        <dsp:cNvSpPr/>
      </dsp:nvSpPr>
      <dsp:spPr>
        <a:xfrm>
          <a:off x="0" y="3043237"/>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0" i="0" kern="1200"/>
            <a:t>Production of excess amount of  nitrous oxide emissions by fertilizers containing nitrogen     </a:t>
          </a:r>
          <a:endParaRPr lang="en-US" sz="2100" kern="1200"/>
        </a:p>
      </dsp:txBody>
      <dsp:txXfrm>
        <a:off x="0" y="3043237"/>
        <a:ext cx="5329236" cy="1014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1C3D2-72EC-4E18-963D-4CE60E298EB6}">
      <dsp:nvSpPr>
        <dsp:cNvPr id="0" name=""/>
        <dsp:cNvSpPr/>
      </dsp:nvSpPr>
      <dsp:spPr>
        <a:xfrm>
          <a:off x="0" y="1462459"/>
          <a:ext cx="6666833" cy="630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3F58287-D9E2-4F5C-B3BD-AFDD77D40F15}">
      <dsp:nvSpPr>
        <dsp:cNvPr id="0" name=""/>
        <dsp:cNvSpPr/>
      </dsp:nvSpPr>
      <dsp:spPr>
        <a:xfrm>
          <a:off x="333341" y="1093459"/>
          <a:ext cx="4666783" cy="7380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111250">
            <a:lnSpc>
              <a:spcPct val="90000"/>
            </a:lnSpc>
            <a:spcBef>
              <a:spcPct val="0"/>
            </a:spcBef>
            <a:spcAft>
              <a:spcPct val="35000"/>
            </a:spcAft>
            <a:buNone/>
          </a:pPr>
          <a:r>
            <a:rPr lang="en-US" sz="2500" kern="1200" dirty="0"/>
            <a:t>Tool : </a:t>
          </a:r>
          <a:r>
            <a:rPr lang="en-US" sz="2500" kern="1200" dirty="0" err="1"/>
            <a:t>Python,Power</a:t>
          </a:r>
          <a:r>
            <a:rPr lang="en-US" sz="2500" kern="1200" dirty="0"/>
            <a:t> Bi</a:t>
          </a:r>
        </a:p>
      </dsp:txBody>
      <dsp:txXfrm>
        <a:off x="369367" y="1129485"/>
        <a:ext cx="4594731" cy="665948"/>
      </dsp:txXfrm>
    </dsp:sp>
    <dsp:sp modelId="{91848413-1BD7-4A3F-A3A8-59302FE17032}">
      <dsp:nvSpPr>
        <dsp:cNvPr id="0" name=""/>
        <dsp:cNvSpPr/>
      </dsp:nvSpPr>
      <dsp:spPr>
        <a:xfrm>
          <a:off x="0" y="1792940"/>
          <a:ext cx="6666833" cy="6300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778C456-280A-415B-A684-383D389A68BE}">
      <dsp:nvSpPr>
        <dsp:cNvPr id="0" name=""/>
        <dsp:cNvSpPr/>
      </dsp:nvSpPr>
      <dsp:spPr>
        <a:xfrm>
          <a:off x="371659" y="2227460"/>
          <a:ext cx="4666783" cy="7380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111250">
            <a:lnSpc>
              <a:spcPct val="90000"/>
            </a:lnSpc>
            <a:spcBef>
              <a:spcPct val="0"/>
            </a:spcBef>
            <a:spcAft>
              <a:spcPct val="35000"/>
            </a:spcAft>
            <a:buNone/>
          </a:pPr>
          <a:r>
            <a:rPr lang="en-US" sz="2500" kern="1200" dirty="0"/>
            <a:t>Data pre-processing </a:t>
          </a:r>
          <a:br>
            <a:rPr lang="en-US" sz="2500" kern="1200" dirty="0"/>
          </a:br>
          <a:endParaRPr lang="en-US" sz="2500" kern="1200" dirty="0"/>
        </a:p>
      </dsp:txBody>
      <dsp:txXfrm>
        <a:off x="407685" y="2263486"/>
        <a:ext cx="4594731" cy="665948"/>
      </dsp:txXfrm>
    </dsp:sp>
    <dsp:sp modelId="{55A40AAB-E571-4AC1-927A-466063D5BBEA}">
      <dsp:nvSpPr>
        <dsp:cNvPr id="0" name=""/>
        <dsp:cNvSpPr/>
      </dsp:nvSpPr>
      <dsp:spPr>
        <a:xfrm>
          <a:off x="0" y="3730460"/>
          <a:ext cx="6666833" cy="6300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72D0C26-07B0-4FA7-999C-3F4E260620F2}">
      <dsp:nvSpPr>
        <dsp:cNvPr id="0" name=""/>
        <dsp:cNvSpPr/>
      </dsp:nvSpPr>
      <dsp:spPr>
        <a:xfrm>
          <a:off x="333341" y="3361460"/>
          <a:ext cx="4666783" cy="73800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111250">
            <a:lnSpc>
              <a:spcPct val="90000"/>
            </a:lnSpc>
            <a:spcBef>
              <a:spcPct val="0"/>
            </a:spcBef>
            <a:spcAft>
              <a:spcPct val="35000"/>
            </a:spcAft>
            <a:buNone/>
          </a:pPr>
          <a:r>
            <a:rPr lang="en-US" sz="2500" kern="1200" dirty="0"/>
            <a:t>Models : Linear </a:t>
          </a:r>
          <a:r>
            <a:rPr lang="en-US" sz="2500" kern="1200" dirty="0" err="1"/>
            <a:t>Regression,SVM</a:t>
          </a:r>
          <a:br>
            <a:rPr lang="en-US" sz="2500" kern="1200" dirty="0"/>
          </a:br>
          <a:endParaRPr lang="en-US" sz="2500" kern="1200" dirty="0"/>
        </a:p>
      </dsp:txBody>
      <dsp:txXfrm>
        <a:off x="369367" y="3397486"/>
        <a:ext cx="4594731" cy="66594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B50D-6B85-C49A-664E-D27D52FF8B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98FBF5-987C-D762-6C00-737F6285E6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61A702-0CE7-FDD8-C04A-A2FF534A05B6}"/>
              </a:ext>
            </a:extLst>
          </p:cNvPr>
          <p:cNvSpPr>
            <a:spLocks noGrp="1"/>
          </p:cNvSpPr>
          <p:nvPr>
            <p:ph type="dt" sz="half" idx="10"/>
          </p:nvPr>
        </p:nvSpPr>
        <p:spPr/>
        <p:txBody>
          <a:bodyPr/>
          <a:lstStyle/>
          <a:p>
            <a:fld id="{3F23A994-7134-462D-94EB-563084262266}" type="datetimeFigureOut">
              <a:rPr lang="en-IN" smtClean="0"/>
              <a:t>27-03-2024</a:t>
            </a:fld>
            <a:endParaRPr lang="en-IN"/>
          </a:p>
        </p:txBody>
      </p:sp>
      <p:sp>
        <p:nvSpPr>
          <p:cNvPr id="5" name="Footer Placeholder 4">
            <a:extLst>
              <a:ext uri="{FF2B5EF4-FFF2-40B4-BE49-F238E27FC236}">
                <a16:creationId xmlns:a16="http://schemas.microsoft.com/office/drawing/2014/main" id="{F0FB2533-6D93-63C2-C051-1039FEF15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BB6785-8F14-4516-8891-3DDCDECC890D}"/>
              </a:ext>
            </a:extLst>
          </p:cNvPr>
          <p:cNvSpPr>
            <a:spLocks noGrp="1"/>
          </p:cNvSpPr>
          <p:nvPr>
            <p:ph type="sldNum" sz="quarter" idx="12"/>
          </p:nvPr>
        </p:nvSpPr>
        <p:spPr/>
        <p:txBody>
          <a:bodyPr/>
          <a:lstStyle/>
          <a:p>
            <a:fld id="{EFC725A1-E0FA-413C-84E9-530480D5B10C}" type="slidenum">
              <a:rPr lang="en-IN" smtClean="0"/>
              <a:t>‹#›</a:t>
            </a:fld>
            <a:endParaRPr lang="en-IN"/>
          </a:p>
        </p:txBody>
      </p:sp>
    </p:spTree>
    <p:extLst>
      <p:ext uri="{BB962C8B-B14F-4D97-AF65-F5344CB8AC3E}">
        <p14:creationId xmlns:p14="http://schemas.microsoft.com/office/powerpoint/2010/main" val="55374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7863-7CF0-4DC2-D5D4-685658D1E1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C0184A-D6FA-2DD1-F363-868A0DD0BF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374DD3-1C3B-5C10-2EE7-C7C145AA89A8}"/>
              </a:ext>
            </a:extLst>
          </p:cNvPr>
          <p:cNvSpPr>
            <a:spLocks noGrp="1"/>
          </p:cNvSpPr>
          <p:nvPr>
            <p:ph type="dt" sz="half" idx="10"/>
          </p:nvPr>
        </p:nvSpPr>
        <p:spPr/>
        <p:txBody>
          <a:bodyPr/>
          <a:lstStyle/>
          <a:p>
            <a:fld id="{3F23A994-7134-462D-94EB-563084262266}" type="datetimeFigureOut">
              <a:rPr lang="en-IN" smtClean="0"/>
              <a:t>27-03-2024</a:t>
            </a:fld>
            <a:endParaRPr lang="en-IN"/>
          </a:p>
        </p:txBody>
      </p:sp>
      <p:sp>
        <p:nvSpPr>
          <p:cNvPr id="5" name="Footer Placeholder 4">
            <a:extLst>
              <a:ext uri="{FF2B5EF4-FFF2-40B4-BE49-F238E27FC236}">
                <a16:creationId xmlns:a16="http://schemas.microsoft.com/office/drawing/2014/main" id="{305252A6-6A9C-A09D-9B41-949302A7E7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CA4453-A035-0938-0247-6A6B59779C5F}"/>
              </a:ext>
            </a:extLst>
          </p:cNvPr>
          <p:cNvSpPr>
            <a:spLocks noGrp="1"/>
          </p:cNvSpPr>
          <p:nvPr>
            <p:ph type="sldNum" sz="quarter" idx="12"/>
          </p:nvPr>
        </p:nvSpPr>
        <p:spPr/>
        <p:txBody>
          <a:bodyPr/>
          <a:lstStyle/>
          <a:p>
            <a:fld id="{EFC725A1-E0FA-413C-84E9-530480D5B10C}" type="slidenum">
              <a:rPr lang="en-IN" smtClean="0"/>
              <a:t>‹#›</a:t>
            </a:fld>
            <a:endParaRPr lang="en-IN"/>
          </a:p>
        </p:txBody>
      </p:sp>
    </p:spTree>
    <p:extLst>
      <p:ext uri="{BB962C8B-B14F-4D97-AF65-F5344CB8AC3E}">
        <p14:creationId xmlns:p14="http://schemas.microsoft.com/office/powerpoint/2010/main" val="316536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9C51E-1E09-99CE-5B67-4E91396746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150577-AD5C-30E3-DD1E-29CBAAF1F0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805DE8-C204-A16F-5913-10B2E8840991}"/>
              </a:ext>
            </a:extLst>
          </p:cNvPr>
          <p:cNvSpPr>
            <a:spLocks noGrp="1"/>
          </p:cNvSpPr>
          <p:nvPr>
            <p:ph type="dt" sz="half" idx="10"/>
          </p:nvPr>
        </p:nvSpPr>
        <p:spPr/>
        <p:txBody>
          <a:bodyPr/>
          <a:lstStyle/>
          <a:p>
            <a:fld id="{3F23A994-7134-462D-94EB-563084262266}" type="datetimeFigureOut">
              <a:rPr lang="en-IN" smtClean="0"/>
              <a:t>27-03-2024</a:t>
            </a:fld>
            <a:endParaRPr lang="en-IN"/>
          </a:p>
        </p:txBody>
      </p:sp>
      <p:sp>
        <p:nvSpPr>
          <p:cNvPr id="5" name="Footer Placeholder 4">
            <a:extLst>
              <a:ext uri="{FF2B5EF4-FFF2-40B4-BE49-F238E27FC236}">
                <a16:creationId xmlns:a16="http://schemas.microsoft.com/office/drawing/2014/main" id="{F7697CC3-9A75-C69A-26E6-142DD7A092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621C01-07EE-19F1-C150-07E1488906C3}"/>
              </a:ext>
            </a:extLst>
          </p:cNvPr>
          <p:cNvSpPr>
            <a:spLocks noGrp="1"/>
          </p:cNvSpPr>
          <p:nvPr>
            <p:ph type="sldNum" sz="quarter" idx="12"/>
          </p:nvPr>
        </p:nvSpPr>
        <p:spPr/>
        <p:txBody>
          <a:bodyPr/>
          <a:lstStyle/>
          <a:p>
            <a:fld id="{EFC725A1-E0FA-413C-84E9-530480D5B10C}" type="slidenum">
              <a:rPr lang="en-IN" smtClean="0"/>
              <a:t>‹#›</a:t>
            </a:fld>
            <a:endParaRPr lang="en-IN"/>
          </a:p>
        </p:txBody>
      </p:sp>
    </p:spTree>
    <p:extLst>
      <p:ext uri="{BB962C8B-B14F-4D97-AF65-F5344CB8AC3E}">
        <p14:creationId xmlns:p14="http://schemas.microsoft.com/office/powerpoint/2010/main" val="293525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4660-E483-8F23-D3EA-26C6D9FB77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CCB712-8A4F-AA39-7ACF-E6D9FD533E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45CE80-9217-6FA9-F625-B34637B78FFB}"/>
              </a:ext>
            </a:extLst>
          </p:cNvPr>
          <p:cNvSpPr>
            <a:spLocks noGrp="1"/>
          </p:cNvSpPr>
          <p:nvPr>
            <p:ph type="dt" sz="half" idx="10"/>
          </p:nvPr>
        </p:nvSpPr>
        <p:spPr/>
        <p:txBody>
          <a:bodyPr/>
          <a:lstStyle/>
          <a:p>
            <a:fld id="{3F23A994-7134-462D-94EB-563084262266}" type="datetimeFigureOut">
              <a:rPr lang="en-IN" smtClean="0"/>
              <a:t>27-03-2024</a:t>
            </a:fld>
            <a:endParaRPr lang="en-IN"/>
          </a:p>
        </p:txBody>
      </p:sp>
      <p:sp>
        <p:nvSpPr>
          <p:cNvPr id="5" name="Footer Placeholder 4">
            <a:extLst>
              <a:ext uri="{FF2B5EF4-FFF2-40B4-BE49-F238E27FC236}">
                <a16:creationId xmlns:a16="http://schemas.microsoft.com/office/drawing/2014/main" id="{9D6318DD-03BC-DC1A-BC8D-1B2B36CE53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98F455-7328-E94F-4BCC-9A4D986A275C}"/>
              </a:ext>
            </a:extLst>
          </p:cNvPr>
          <p:cNvSpPr>
            <a:spLocks noGrp="1"/>
          </p:cNvSpPr>
          <p:nvPr>
            <p:ph type="sldNum" sz="quarter" idx="12"/>
          </p:nvPr>
        </p:nvSpPr>
        <p:spPr/>
        <p:txBody>
          <a:bodyPr/>
          <a:lstStyle/>
          <a:p>
            <a:fld id="{EFC725A1-E0FA-413C-84E9-530480D5B10C}" type="slidenum">
              <a:rPr lang="en-IN" smtClean="0"/>
              <a:t>‹#›</a:t>
            </a:fld>
            <a:endParaRPr lang="en-IN"/>
          </a:p>
        </p:txBody>
      </p:sp>
    </p:spTree>
    <p:extLst>
      <p:ext uri="{BB962C8B-B14F-4D97-AF65-F5344CB8AC3E}">
        <p14:creationId xmlns:p14="http://schemas.microsoft.com/office/powerpoint/2010/main" val="415391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F9A8-EB6C-A74F-0E63-B36A6D9EDD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5CFA63-46FD-757D-0C30-147F99F613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585F66-40BF-3785-627F-9687FE9283A1}"/>
              </a:ext>
            </a:extLst>
          </p:cNvPr>
          <p:cNvSpPr>
            <a:spLocks noGrp="1"/>
          </p:cNvSpPr>
          <p:nvPr>
            <p:ph type="dt" sz="half" idx="10"/>
          </p:nvPr>
        </p:nvSpPr>
        <p:spPr/>
        <p:txBody>
          <a:bodyPr/>
          <a:lstStyle/>
          <a:p>
            <a:fld id="{3F23A994-7134-462D-94EB-563084262266}" type="datetimeFigureOut">
              <a:rPr lang="en-IN" smtClean="0"/>
              <a:t>27-03-2024</a:t>
            </a:fld>
            <a:endParaRPr lang="en-IN"/>
          </a:p>
        </p:txBody>
      </p:sp>
      <p:sp>
        <p:nvSpPr>
          <p:cNvPr id="5" name="Footer Placeholder 4">
            <a:extLst>
              <a:ext uri="{FF2B5EF4-FFF2-40B4-BE49-F238E27FC236}">
                <a16:creationId xmlns:a16="http://schemas.microsoft.com/office/drawing/2014/main" id="{C02F3AC9-3540-5764-D96C-F64A5AEE9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99038F-2C94-BB74-D7E8-1E97141A2726}"/>
              </a:ext>
            </a:extLst>
          </p:cNvPr>
          <p:cNvSpPr>
            <a:spLocks noGrp="1"/>
          </p:cNvSpPr>
          <p:nvPr>
            <p:ph type="sldNum" sz="quarter" idx="12"/>
          </p:nvPr>
        </p:nvSpPr>
        <p:spPr/>
        <p:txBody>
          <a:bodyPr/>
          <a:lstStyle/>
          <a:p>
            <a:fld id="{EFC725A1-E0FA-413C-84E9-530480D5B10C}" type="slidenum">
              <a:rPr lang="en-IN" smtClean="0"/>
              <a:t>‹#›</a:t>
            </a:fld>
            <a:endParaRPr lang="en-IN"/>
          </a:p>
        </p:txBody>
      </p:sp>
    </p:spTree>
    <p:extLst>
      <p:ext uri="{BB962C8B-B14F-4D97-AF65-F5344CB8AC3E}">
        <p14:creationId xmlns:p14="http://schemas.microsoft.com/office/powerpoint/2010/main" val="235495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D54C-877E-D203-A6AD-75FF8878FD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28FB64-CA17-E385-4527-9A1CBCF2F4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06D400-C09D-A9C5-5ACC-D3E8F2F85E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563C5C-0176-5BD6-2A5F-E5C254303E79}"/>
              </a:ext>
            </a:extLst>
          </p:cNvPr>
          <p:cNvSpPr>
            <a:spLocks noGrp="1"/>
          </p:cNvSpPr>
          <p:nvPr>
            <p:ph type="dt" sz="half" idx="10"/>
          </p:nvPr>
        </p:nvSpPr>
        <p:spPr/>
        <p:txBody>
          <a:bodyPr/>
          <a:lstStyle/>
          <a:p>
            <a:fld id="{3F23A994-7134-462D-94EB-563084262266}" type="datetimeFigureOut">
              <a:rPr lang="en-IN" smtClean="0"/>
              <a:t>27-03-2024</a:t>
            </a:fld>
            <a:endParaRPr lang="en-IN"/>
          </a:p>
        </p:txBody>
      </p:sp>
      <p:sp>
        <p:nvSpPr>
          <p:cNvPr id="6" name="Footer Placeholder 5">
            <a:extLst>
              <a:ext uri="{FF2B5EF4-FFF2-40B4-BE49-F238E27FC236}">
                <a16:creationId xmlns:a16="http://schemas.microsoft.com/office/drawing/2014/main" id="{6A0FC703-65B6-7235-B9A5-F3A0F5AA91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F3FD30-9DFC-ACB4-4AC6-C15D2EC7B6DD}"/>
              </a:ext>
            </a:extLst>
          </p:cNvPr>
          <p:cNvSpPr>
            <a:spLocks noGrp="1"/>
          </p:cNvSpPr>
          <p:nvPr>
            <p:ph type="sldNum" sz="quarter" idx="12"/>
          </p:nvPr>
        </p:nvSpPr>
        <p:spPr/>
        <p:txBody>
          <a:bodyPr/>
          <a:lstStyle/>
          <a:p>
            <a:fld id="{EFC725A1-E0FA-413C-84E9-530480D5B10C}" type="slidenum">
              <a:rPr lang="en-IN" smtClean="0"/>
              <a:t>‹#›</a:t>
            </a:fld>
            <a:endParaRPr lang="en-IN"/>
          </a:p>
        </p:txBody>
      </p:sp>
    </p:spTree>
    <p:extLst>
      <p:ext uri="{BB962C8B-B14F-4D97-AF65-F5344CB8AC3E}">
        <p14:creationId xmlns:p14="http://schemas.microsoft.com/office/powerpoint/2010/main" val="355362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6B976-9E50-18EE-F598-F82BE4CF0C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FC1E32-1E69-764B-52C8-753E7266D1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023D4C-D2D7-882B-1E45-AD66D6147E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36EA6E-C67F-D346-D694-823EF4A6EB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118F1B-7FFD-2417-9A80-11AF1E7410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CFE5E9-4B28-4E9E-02DD-8D4C4B4519CC}"/>
              </a:ext>
            </a:extLst>
          </p:cNvPr>
          <p:cNvSpPr>
            <a:spLocks noGrp="1"/>
          </p:cNvSpPr>
          <p:nvPr>
            <p:ph type="dt" sz="half" idx="10"/>
          </p:nvPr>
        </p:nvSpPr>
        <p:spPr/>
        <p:txBody>
          <a:bodyPr/>
          <a:lstStyle/>
          <a:p>
            <a:fld id="{3F23A994-7134-462D-94EB-563084262266}" type="datetimeFigureOut">
              <a:rPr lang="en-IN" smtClean="0"/>
              <a:t>27-03-2024</a:t>
            </a:fld>
            <a:endParaRPr lang="en-IN"/>
          </a:p>
        </p:txBody>
      </p:sp>
      <p:sp>
        <p:nvSpPr>
          <p:cNvPr id="8" name="Footer Placeholder 7">
            <a:extLst>
              <a:ext uri="{FF2B5EF4-FFF2-40B4-BE49-F238E27FC236}">
                <a16:creationId xmlns:a16="http://schemas.microsoft.com/office/drawing/2014/main" id="{ECAF0909-6D73-BF90-627C-0796885426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6C7D19-654B-B23E-26F8-9AD8A8CBAF01}"/>
              </a:ext>
            </a:extLst>
          </p:cNvPr>
          <p:cNvSpPr>
            <a:spLocks noGrp="1"/>
          </p:cNvSpPr>
          <p:nvPr>
            <p:ph type="sldNum" sz="quarter" idx="12"/>
          </p:nvPr>
        </p:nvSpPr>
        <p:spPr/>
        <p:txBody>
          <a:bodyPr/>
          <a:lstStyle/>
          <a:p>
            <a:fld id="{EFC725A1-E0FA-413C-84E9-530480D5B10C}" type="slidenum">
              <a:rPr lang="en-IN" smtClean="0"/>
              <a:t>‹#›</a:t>
            </a:fld>
            <a:endParaRPr lang="en-IN"/>
          </a:p>
        </p:txBody>
      </p:sp>
    </p:spTree>
    <p:extLst>
      <p:ext uri="{BB962C8B-B14F-4D97-AF65-F5344CB8AC3E}">
        <p14:creationId xmlns:p14="http://schemas.microsoft.com/office/powerpoint/2010/main" val="242272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6B32-BA58-0BBF-148C-5821131DB7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917622-D2DA-9D02-FDE4-5C3191020736}"/>
              </a:ext>
            </a:extLst>
          </p:cNvPr>
          <p:cNvSpPr>
            <a:spLocks noGrp="1"/>
          </p:cNvSpPr>
          <p:nvPr>
            <p:ph type="dt" sz="half" idx="10"/>
          </p:nvPr>
        </p:nvSpPr>
        <p:spPr/>
        <p:txBody>
          <a:bodyPr/>
          <a:lstStyle/>
          <a:p>
            <a:fld id="{3F23A994-7134-462D-94EB-563084262266}" type="datetimeFigureOut">
              <a:rPr lang="en-IN" smtClean="0"/>
              <a:t>27-03-2024</a:t>
            </a:fld>
            <a:endParaRPr lang="en-IN"/>
          </a:p>
        </p:txBody>
      </p:sp>
      <p:sp>
        <p:nvSpPr>
          <p:cNvPr id="4" name="Footer Placeholder 3">
            <a:extLst>
              <a:ext uri="{FF2B5EF4-FFF2-40B4-BE49-F238E27FC236}">
                <a16:creationId xmlns:a16="http://schemas.microsoft.com/office/drawing/2014/main" id="{4FFAE7DB-15F0-5C8F-F48E-E2F1502374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522156-E57E-C5FD-0741-801923F2F98D}"/>
              </a:ext>
            </a:extLst>
          </p:cNvPr>
          <p:cNvSpPr>
            <a:spLocks noGrp="1"/>
          </p:cNvSpPr>
          <p:nvPr>
            <p:ph type="sldNum" sz="quarter" idx="12"/>
          </p:nvPr>
        </p:nvSpPr>
        <p:spPr/>
        <p:txBody>
          <a:bodyPr/>
          <a:lstStyle/>
          <a:p>
            <a:fld id="{EFC725A1-E0FA-413C-84E9-530480D5B10C}" type="slidenum">
              <a:rPr lang="en-IN" smtClean="0"/>
              <a:t>‹#›</a:t>
            </a:fld>
            <a:endParaRPr lang="en-IN"/>
          </a:p>
        </p:txBody>
      </p:sp>
    </p:spTree>
    <p:extLst>
      <p:ext uri="{BB962C8B-B14F-4D97-AF65-F5344CB8AC3E}">
        <p14:creationId xmlns:p14="http://schemas.microsoft.com/office/powerpoint/2010/main" val="2198767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CB2F9E-7278-CBB0-AC59-1474FEF286F2}"/>
              </a:ext>
            </a:extLst>
          </p:cNvPr>
          <p:cNvSpPr>
            <a:spLocks noGrp="1"/>
          </p:cNvSpPr>
          <p:nvPr>
            <p:ph type="dt" sz="half" idx="10"/>
          </p:nvPr>
        </p:nvSpPr>
        <p:spPr/>
        <p:txBody>
          <a:bodyPr/>
          <a:lstStyle/>
          <a:p>
            <a:fld id="{3F23A994-7134-462D-94EB-563084262266}" type="datetimeFigureOut">
              <a:rPr lang="en-IN" smtClean="0"/>
              <a:t>27-03-2024</a:t>
            </a:fld>
            <a:endParaRPr lang="en-IN"/>
          </a:p>
        </p:txBody>
      </p:sp>
      <p:sp>
        <p:nvSpPr>
          <p:cNvPr id="3" name="Footer Placeholder 2">
            <a:extLst>
              <a:ext uri="{FF2B5EF4-FFF2-40B4-BE49-F238E27FC236}">
                <a16:creationId xmlns:a16="http://schemas.microsoft.com/office/drawing/2014/main" id="{B6B26BE6-EE05-4C72-594F-31DDEDE13D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B14BA9-9E4B-C779-067D-875F98EF49F1}"/>
              </a:ext>
            </a:extLst>
          </p:cNvPr>
          <p:cNvSpPr>
            <a:spLocks noGrp="1"/>
          </p:cNvSpPr>
          <p:nvPr>
            <p:ph type="sldNum" sz="quarter" idx="12"/>
          </p:nvPr>
        </p:nvSpPr>
        <p:spPr/>
        <p:txBody>
          <a:bodyPr/>
          <a:lstStyle/>
          <a:p>
            <a:fld id="{EFC725A1-E0FA-413C-84E9-530480D5B10C}" type="slidenum">
              <a:rPr lang="en-IN" smtClean="0"/>
              <a:t>‹#›</a:t>
            </a:fld>
            <a:endParaRPr lang="en-IN"/>
          </a:p>
        </p:txBody>
      </p:sp>
    </p:spTree>
    <p:extLst>
      <p:ext uri="{BB962C8B-B14F-4D97-AF65-F5344CB8AC3E}">
        <p14:creationId xmlns:p14="http://schemas.microsoft.com/office/powerpoint/2010/main" val="3267360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5831-B18C-C5EF-CC6F-EDD0AB107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5DD181-75EF-0166-6B65-C588018656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477BB8-F494-0D6D-DAB2-2C6F87D70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05638-F5CB-1AFC-57B6-41F1F11745C3}"/>
              </a:ext>
            </a:extLst>
          </p:cNvPr>
          <p:cNvSpPr>
            <a:spLocks noGrp="1"/>
          </p:cNvSpPr>
          <p:nvPr>
            <p:ph type="dt" sz="half" idx="10"/>
          </p:nvPr>
        </p:nvSpPr>
        <p:spPr/>
        <p:txBody>
          <a:bodyPr/>
          <a:lstStyle/>
          <a:p>
            <a:fld id="{3F23A994-7134-462D-94EB-563084262266}" type="datetimeFigureOut">
              <a:rPr lang="en-IN" smtClean="0"/>
              <a:t>27-03-2024</a:t>
            </a:fld>
            <a:endParaRPr lang="en-IN"/>
          </a:p>
        </p:txBody>
      </p:sp>
      <p:sp>
        <p:nvSpPr>
          <p:cNvPr id="6" name="Footer Placeholder 5">
            <a:extLst>
              <a:ext uri="{FF2B5EF4-FFF2-40B4-BE49-F238E27FC236}">
                <a16:creationId xmlns:a16="http://schemas.microsoft.com/office/drawing/2014/main" id="{98A97431-F8B0-D21E-4129-407E90D985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7C451E-0313-04AD-D8C9-AE3C33C8B9CE}"/>
              </a:ext>
            </a:extLst>
          </p:cNvPr>
          <p:cNvSpPr>
            <a:spLocks noGrp="1"/>
          </p:cNvSpPr>
          <p:nvPr>
            <p:ph type="sldNum" sz="quarter" idx="12"/>
          </p:nvPr>
        </p:nvSpPr>
        <p:spPr/>
        <p:txBody>
          <a:bodyPr/>
          <a:lstStyle/>
          <a:p>
            <a:fld id="{EFC725A1-E0FA-413C-84E9-530480D5B10C}" type="slidenum">
              <a:rPr lang="en-IN" smtClean="0"/>
              <a:t>‹#›</a:t>
            </a:fld>
            <a:endParaRPr lang="en-IN"/>
          </a:p>
        </p:txBody>
      </p:sp>
    </p:spTree>
    <p:extLst>
      <p:ext uri="{BB962C8B-B14F-4D97-AF65-F5344CB8AC3E}">
        <p14:creationId xmlns:p14="http://schemas.microsoft.com/office/powerpoint/2010/main" val="181058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EFD-519F-F2BE-0923-598FD6F8F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8CBC0E-06D0-DBD6-6C4C-502953139C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5A82E0-DD32-C470-0213-254944AE3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D8AC04-4F37-38CA-2D1F-C316333F0A0F}"/>
              </a:ext>
            </a:extLst>
          </p:cNvPr>
          <p:cNvSpPr>
            <a:spLocks noGrp="1"/>
          </p:cNvSpPr>
          <p:nvPr>
            <p:ph type="dt" sz="half" idx="10"/>
          </p:nvPr>
        </p:nvSpPr>
        <p:spPr/>
        <p:txBody>
          <a:bodyPr/>
          <a:lstStyle/>
          <a:p>
            <a:fld id="{3F23A994-7134-462D-94EB-563084262266}" type="datetimeFigureOut">
              <a:rPr lang="en-IN" smtClean="0"/>
              <a:t>27-03-2024</a:t>
            </a:fld>
            <a:endParaRPr lang="en-IN"/>
          </a:p>
        </p:txBody>
      </p:sp>
      <p:sp>
        <p:nvSpPr>
          <p:cNvPr id="6" name="Footer Placeholder 5">
            <a:extLst>
              <a:ext uri="{FF2B5EF4-FFF2-40B4-BE49-F238E27FC236}">
                <a16:creationId xmlns:a16="http://schemas.microsoft.com/office/drawing/2014/main" id="{7E17E34D-DCE9-CCC1-3976-315773E44E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4817EA-1E11-1F6A-E94B-33B120F2AEB8}"/>
              </a:ext>
            </a:extLst>
          </p:cNvPr>
          <p:cNvSpPr>
            <a:spLocks noGrp="1"/>
          </p:cNvSpPr>
          <p:nvPr>
            <p:ph type="sldNum" sz="quarter" idx="12"/>
          </p:nvPr>
        </p:nvSpPr>
        <p:spPr/>
        <p:txBody>
          <a:bodyPr/>
          <a:lstStyle/>
          <a:p>
            <a:fld id="{EFC725A1-E0FA-413C-84E9-530480D5B10C}" type="slidenum">
              <a:rPr lang="en-IN" smtClean="0"/>
              <a:t>‹#›</a:t>
            </a:fld>
            <a:endParaRPr lang="en-IN"/>
          </a:p>
        </p:txBody>
      </p:sp>
    </p:spTree>
    <p:extLst>
      <p:ext uri="{BB962C8B-B14F-4D97-AF65-F5344CB8AC3E}">
        <p14:creationId xmlns:p14="http://schemas.microsoft.com/office/powerpoint/2010/main" val="199096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9D146B-7E2C-D59B-5D9C-66DE85571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DDAD63-974B-07AF-A035-4B24ADB6E9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729F08-373F-6169-18DC-0A9613E815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23A994-7134-462D-94EB-563084262266}" type="datetimeFigureOut">
              <a:rPr lang="en-IN" smtClean="0"/>
              <a:t>27-03-2024</a:t>
            </a:fld>
            <a:endParaRPr lang="en-IN"/>
          </a:p>
        </p:txBody>
      </p:sp>
      <p:sp>
        <p:nvSpPr>
          <p:cNvPr id="5" name="Footer Placeholder 4">
            <a:extLst>
              <a:ext uri="{FF2B5EF4-FFF2-40B4-BE49-F238E27FC236}">
                <a16:creationId xmlns:a16="http://schemas.microsoft.com/office/drawing/2014/main" id="{8CA6F7B8-48B1-6864-48FD-7953A1BE1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F2CD74-8A9F-3DDF-48AE-2029B40286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725A1-E0FA-413C-84E9-530480D5B10C}" type="slidenum">
              <a:rPr lang="en-IN" smtClean="0"/>
              <a:t>‹#›</a:t>
            </a:fld>
            <a:endParaRPr lang="en-IN"/>
          </a:p>
        </p:txBody>
      </p:sp>
    </p:spTree>
    <p:extLst>
      <p:ext uri="{BB962C8B-B14F-4D97-AF65-F5344CB8AC3E}">
        <p14:creationId xmlns:p14="http://schemas.microsoft.com/office/powerpoint/2010/main" val="1468164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EBFA4C8-C301-60A7-C96E-E85360F5D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laceHolder 2">
            <a:extLst>
              <a:ext uri="{FF2B5EF4-FFF2-40B4-BE49-F238E27FC236}">
                <a16:creationId xmlns:a16="http://schemas.microsoft.com/office/drawing/2014/main" id="{934FF444-41B1-F983-C496-FBE0F88D972F}"/>
              </a:ext>
            </a:extLst>
          </p:cNvPr>
          <p:cNvSpPr txBox="1">
            <a:spLocks/>
          </p:cNvSpPr>
          <p:nvPr/>
        </p:nvSpPr>
        <p:spPr>
          <a:xfrm>
            <a:off x="1955602" y="368381"/>
            <a:ext cx="8703932" cy="116168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tabLst>
                <a:tab pos="0" algn="l"/>
              </a:tabLst>
            </a:pPr>
            <a:r>
              <a:rPr lang="en-US" sz="3400" kern="1200" spc="-1" dirty="0">
                <a:solidFill>
                  <a:schemeClr val="tx1"/>
                </a:solidFill>
                <a:latin typeface="+mj-lt"/>
                <a:ea typeface="+mj-ea"/>
                <a:cs typeface="+mj-cs"/>
              </a:rPr>
              <a:t>                                Review-2 on </a:t>
            </a:r>
          </a:p>
          <a:p>
            <a:pPr algn="l">
              <a:spcAft>
                <a:spcPts val="600"/>
              </a:spcAft>
              <a:tabLst>
                <a:tab pos="0" algn="l"/>
              </a:tabLst>
            </a:pPr>
            <a:r>
              <a:rPr lang="en-US" sz="3400" kern="1200" dirty="0">
                <a:solidFill>
                  <a:schemeClr val="tx1"/>
                </a:solidFill>
                <a:latin typeface="+mj-lt"/>
                <a:ea typeface="+mj-ea"/>
                <a:cs typeface="+mj-cs"/>
              </a:rPr>
              <a:t>                     </a:t>
            </a:r>
            <a:r>
              <a:rPr lang="en-US" sz="3400" b="1" kern="1200" dirty="0">
                <a:solidFill>
                  <a:schemeClr val="tx1"/>
                </a:solidFill>
                <a:latin typeface="+mj-lt"/>
                <a:ea typeface="+mj-ea"/>
                <a:cs typeface="+mj-cs"/>
              </a:rPr>
              <a:t>CLIMATE CHANGE ANALYSIS</a:t>
            </a:r>
            <a:endParaRPr lang="en-US" sz="3400" b="1" kern="1200" spc="-1" dirty="0">
              <a:solidFill>
                <a:schemeClr val="tx1"/>
              </a:solidFill>
              <a:latin typeface="+mj-lt"/>
              <a:ea typeface="+mj-ea"/>
              <a:cs typeface="+mj-cs"/>
            </a:endParaRPr>
          </a:p>
        </p:txBody>
      </p:sp>
      <p:sp>
        <p:nvSpPr>
          <p:cNvPr id="8" name="TextBox 7">
            <a:extLst>
              <a:ext uri="{FF2B5EF4-FFF2-40B4-BE49-F238E27FC236}">
                <a16:creationId xmlns:a16="http://schemas.microsoft.com/office/drawing/2014/main" id="{4FF262CE-F976-4D23-9265-A5C2B4A368BB}"/>
              </a:ext>
            </a:extLst>
          </p:cNvPr>
          <p:cNvSpPr txBox="1"/>
          <p:nvPr/>
        </p:nvSpPr>
        <p:spPr>
          <a:xfrm>
            <a:off x="160867" y="2217760"/>
            <a:ext cx="11599333" cy="4450215"/>
          </a:xfrm>
          <a:prstGeom prst="rect">
            <a:avLst/>
          </a:prstGeom>
        </p:spPr>
        <p:txBody>
          <a:bodyPr vert="horz" lIns="91440" tIns="45720" rIns="91440" bIns="45720" rtlCol="0" anchor="ctr">
            <a:normAutofit/>
          </a:bodyPr>
          <a:lstStyle/>
          <a:p>
            <a:pPr marL="685800" lvl="2">
              <a:lnSpc>
                <a:spcPct val="90000"/>
              </a:lnSpc>
            </a:pPr>
            <a:r>
              <a:rPr lang="en-US" sz="2000" b="1" dirty="0"/>
              <a:t>                    		        </a:t>
            </a:r>
            <a:r>
              <a:rPr lang="en-US" sz="2000" dirty="0"/>
              <a:t>C Koushik Reddy                   (2010030027) </a:t>
            </a:r>
          </a:p>
          <a:p>
            <a:pPr marL="685800" lvl="2">
              <a:lnSpc>
                <a:spcPct val="90000"/>
              </a:lnSpc>
            </a:pPr>
            <a:r>
              <a:rPr lang="en-US" sz="2000" dirty="0"/>
              <a:t>                    		        D Chaitanya                            (2010030045)</a:t>
            </a:r>
          </a:p>
          <a:p>
            <a:pPr marL="685800" lvl="2">
              <a:lnSpc>
                <a:spcPct val="90000"/>
              </a:lnSpc>
            </a:pPr>
            <a:r>
              <a:rPr lang="en-US" sz="2000" dirty="0"/>
              <a:t>                    		        TSS Subramanyam                (2010030167)</a:t>
            </a:r>
          </a:p>
          <a:p>
            <a:pPr marL="685800" lvl="2">
              <a:lnSpc>
                <a:spcPct val="90000"/>
              </a:lnSpc>
            </a:pPr>
            <a:r>
              <a:rPr lang="en-US" sz="2000" dirty="0"/>
              <a:t>                    		        PS </a:t>
            </a:r>
            <a:r>
              <a:rPr lang="en-US" sz="2000" dirty="0" err="1"/>
              <a:t>Yeshwanth</a:t>
            </a:r>
            <a:r>
              <a:rPr lang="en-US" sz="2000" dirty="0"/>
              <a:t>                        (2010030122)</a:t>
            </a:r>
          </a:p>
          <a:p>
            <a:pPr marL="228600" lvl="1">
              <a:lnSpc>
                <a:spcPct val="90000"/>
              </a:lnSpc>
            </a:pPr>
            <a:endParaRPr lang="en-US" sz="2000" b="0" strike="noStrike" spc="-1" dirty="0"/>
          </a:p>
          <a:p>
            <a:pPr marL="18360">
              <a:lnSpc>
                <a:spcPct val="90000"/>
              </a:lnSpc>
              <a:spcBef>
                <a:spcPts val="1001"/>
              </a:spcBef>
              <a:tabLst>
                <a:tab pos="0" algn="l"/>
              </a:tabLst>
            </a:pPr>
            <a:r>
              <a:rPr lang="en-US" sz="2000" b="0" strike="noStrike" spc="-1" dirty="0"/>
              <a:t>                                       		                     Under the Guidance of</a:t>
            </a:r>
          </a:p>
          <a:p>
            <a:pPr marL="18360">
              <a:lnSpc>
                <a:spcPct val="90000"/>
              </a:lnSpc>
              <a:spcBef>
                <a:spcPts val="1001"/>
              </a:spcBef>
              <a:tabLst>
                <a:tab pos="0" algn="l"/>
              </a:tabLst>
            </a:pPr>
            <a:r>
              <a:rPr lang="en-US" sz="2000" b="1" dirty="0"/>
              <a:t>                                           		                         MR Vijay Kumar</a:t>
            </a:r>
            <a:r>
              <a:rPr lang="en-US" sz="2000" dirty="0"/>
              <a:t> </a:t>
            </a:r>
          </a:p>
          <a:p>
            <a:pPr marL="18360">
              <a:lnSpc>
                <a:spcPct val="90000"/>
              </a:lnSpc>
              <a:spcBef>
                <a:spcPts val="1001"/>
              </a:spcBef>
              <a:tabLst>
                <a:tab pos="0" algn="l"/>
              </a:tabLst>
            </a:pPr>
            <a:r>
              <a:rPr lang="en-US" sz="2000" spc="-1" dirty="0"/>
              <a:t>                                         		                       	Professor</a:t>
            </a:r>
          </a:p>
          <a:p>
            <a:pPr marL="246960" indent="-228600">
              <a:lnSpc>
                <a:spcPct val="90000"/>
              </a:lnSpc>
              <a:spcBef>
                <a:spcPts val="1001"/>
              </a:spcBef>
              <a:buFont typeface="Arial" panose="020B0604020202020204" pitchFamily="34" charset="0"/>
              <a:buChar char="•"/>
              <a:tabLst>
                <a:tab pos="0" algn="l"/>
              </a:tabLst>
            </a:pPr>
            <a:endParaRPr lang="en-US" sz="2000" b="0" strike="noStrike" spc="-1" dirty="0"/>
          </a:p>
          <a:p>
            <a:pPr marL="18360">
              <a:lnSpc>
                <a:spcPct val="90000"/>
              </a:lnSpc>
              <a:spcBef>
                <a:spcPts val="1001"/>
              </a:spcBef>
              <a:tabLst>
                <a:tab pos="0" algn="l"/>
              </a:tabLst>
            </a:pPr>
            <a:r>
              <a:rPr lang="en-US" sz="2000" b="0" strike="noStrike" spc="-1" dirty="0"/>
              <a:t>		           </a:t>
            </a:r>
            <a:r>
              <a:rPr lang="en-US" sz="2800" b="0" strike="noStrike" spc="-1" dirty="0"/>
              <a:t>Computer Science and Engineering Department </a:t>
            </a:r>
          </a:p>
          <a:p>
            <a:pPr marL="18360">
              <a:lnSpc>
                <a:spcPct val="90000"/>
              </a:lnSpc>
              <a:spcBef>
                <a:spcPts val="1001"/>
              </a:spcBef>
              <a:tabLst>
                <a:tab pos="0" algn="l"/>
              </a:tabLst>
            </a:pPr>
            <a:r>
              <a:rPr lang="en-US" sz="2800" b="0" strike="noStrike" spc="-1" dirty="0"/>
              <a:t>		       KL Hyderabad Off Campus, Aziz Nagar ,Hyderabad</a:t>
            </a:r>
          </a:p>
        </p:txBody>
      </p:sp>
      <p:pic>
        <p:nvPicPr>
          <p:cNvPr id="2" name="Picture 1" descr="KL Deemed to be University Hyderabad – KLH Main Website">
            <a:extLst>
              <a:ext uri="{FF2B5EF4-FFF2-40B4-BE49-F238E27FC236}">
                <a16:creationId xmlns:a16="http://schemas.microsoft.com/office/drawing/2014/main" id="{8B3DCADA-7E28-3B0B-34E8-503559391F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49376" y="190024"/>
            <a:ext cx="1214202" cy="528376"/>
          </a:xfrm>
          <a:prstGeom prst="rect">
            <a:avLst/>
          </a:prstGeom>
          <a:noFill/>
          <a:ln>
            <a:noFill/>
          </a:ln>
        </p:spPr>
      </p:pic>
    </p:spTree>
    <p:extLst>
      <p:ext uri="{BB962C8B-B14F-4D97-AF65-F5344CB8AC3E}">
        <p14:creationId xmlns:p14="http://schemas.microsoft.com/office/powerpoint/2010/main" val="3462113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2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CE23108-80CB-9388-1201-D3AC1F2FCE78}"/>
              </a:ext>
            </a:extLst>
          </p:cNvPr>
          <p:cNvSpPr txBox="1"/>
          <p:nvPr/>
        </p:nvSpPr>
        <p:spPr>
          <a:xfrm>
            <a:off x="1043631" y="809898"/>
            <a:ext cx="9942716" cy="1416835"/>
          </a:xfrm>
          <a:prstGeom prst="rect">
            <a:avLst/>
          </a:prstGeom>
        </p:spPr>
        <p:txBody>
          <a:bodyPr vert="horz" lIns="91440" tIns="45720" rIns="91440" bIns="45720" rtlCol="0" anchor="ctr">
            <a:normAutofit/>
          </a:bodyPr>
          <a:lstStyle/>
          <a:p>
            <a:pPr>
              <a:lnSpc>
                <a:spcPct val="90000"/>
              </a:lnSpc>
              <a:spcBef>
                <a:spcPct val="0"/>
              </a:spcBef>
              <a:spcAft>
                <a:spcPts val="534"/>
              </a:spcAft>
              <a:tabLst>
                <a:tab pos="0" algn="l"/>
              </a:tabLst>
            </a:pPr>
            <a:r>
              <a:rPr lang="en-US" sz="4800" kern="1200" spc="-1" dirty="0">
                <a:solidFill>
                  <a:schemeClr val="tx1"/>
                </a:solidFill>
                <a:latin typeface="+mj-lt"/>
                <a:ea typeface="+mj-ea"/>
                <a:cs typeface="+mj-cs"/>
              </a:rPr>
              <a:t>REFERENCES</a:t>
            </a:r>
          </a:p>
        </p:txBody>
      </p:sp>
      <p:sp>
        <p:nvSpPr>
          <p:cNvPr id="3" name="TextBox 2">
            <a:extLst>
              <a:ext uri="{FF2B5EF4-FFF2-40B4-BE49-F238E27FC236}">
                <a16:creationId xmlns:a16="http://schemas.microsoft.com/office/drawing/2014/main" id="{C14726D0-390B-1C80-84E2-2A91D7F3C1C9}"/>
              </a:ext>
            </a:extLst>
          </p:cNvPr>
          <p:cNvSpPr txBox="1"/>
          <p:nvPr/>
        </p:nvSpPr>
        <p:spPr>
          <a:xfrm>
            <a:off x="1043631" y="2640450"/>
            <a:ext cx="6839514" cy="3903815"/>
          </a:xfrm>
          <a:prstGeom prst="rect">
            <a:avLst/>
          </a:prstGeom>
        </p:spPr>
        <p:txBody>
          <a:bodyPr vert="horz" lIns="91440" tIns="45720" rIns="91440" bIns="45720" rtlCol="0" anchor="ctr">
            <a:normAutofit fontScale="77500" lnSpcReduction="20000"/>
          </a:bodyPr>
          <a:lstStyle/>
          <a:p>
            <a:pPr>
              <a:lnSpc>
                <a:spcPct val="90000"/>
              </a:lnSpc>
              <a:spcAft>
                <a:spcPts val="600"/>
              </a:spcAft>
            </a:pPr>
            <a:r>
              <a:rPr lang="en-US" sz="2000" b="1" dirty="0"/>
              <a:t>[1] </a:t>
            </a:r>
            <a:r>
              <a:rPr lang="en-US" dirty="0"/>
              <a:t>Bhattacharya, Amitav. "Global climate change and its impact on  agriculture.“</a:t>
            </a:r>
          </a:p>
          <a:p>
            <a:pPr>
              <a:lnSpc>
                <a:spcPct val="90000"/>
              </a:lnSpc>
              <a:spcAft>
                <a:spcPts val="600"/>
              </a:spcAft>
            </a:pPr>
            <a:r>
              <a:rPr lang="en-US" dirty="0"/>
              <a:t>        Changing climate and resource use efficiency in plants (2019): 1-50.</a:t>
            </a:r>
            <a:r>
              <a:rPr lang="en-US" sz="1500" b="1" dirty="0"/>
              <a:t> </a:t>
            </a:r>
            <a:endParaRPr lang="en-US" sz="1500" dirty="0"/>
          </a:p>
          <a:p>
            <a:pPr>
              <a:lnSpc>
                <a:spcPct val="90000"/>
              </a:lnSpc>
              <a:spcAft>
                <a:spcPts val="600"/>
              </a:spcAft>
            </a:pPr>
            <a:r>
              <a:rPr lang="en-US" sz="2000" b="1" dirty="0"/>
              <a:t>[2] </a:t>
            </a:r>
            <a:r>
              <a:rPr lang="en-US" dirty="0"/>
              <a:t>Galappaththi, Eranga K., Stephanie T. Ichien, Amanda A. Hyman, Charlotte J.    </a:t>
            </a:r>
          </a:p>
          <a:p>
            <a:pPr>
              <a:lnSpc>
                <a:spcPct val="90000"/>
              </a:lnSpc>
              <a:spcAft>
                <a:spcPts val="600"/>
              </a:spcAft>
            </a:pPr>
            <a:r>
              <a:rPr lang="en-US" dirty="0"/>
              <a:t>       Aubrac, and James D. Ford. "Climate change adaptation in aquaculture.“</a:t>
            </a:r>
          </a:p>
          <a:p>
            <a:pPr>
              <a:lnSpc>
                <a:spcPct val="90000"/>
              </a:lnSpc>
              <a:spcAft>
                <a:spcPts val="600"/>
              </a:spcAft>
            </a:pPr>
            <a:r>
              <a:rPr lang="en-US" dirty="0"/>
              <a:t>       Reviews in aquaculture 12, no. 4 (2020): 2160-2176.</a:t>
            </a:r>
            <a:endParaRPr lang="en-US" sz="1500" dirty="0"/>
          </a:p>
          <a:p>
            <a:pPr>
              <a:lnSpc>
                <a:spcPct val="90000"/>
              </a:lnSpc>
              <a:spcAft>
                <a:spcPts val="600"/>
              </a:spcAft>
            </a:pPr>
            <a:r>
              <a:rPr lang="en-US" sz="2000" b="1" dirty="0"/>
              <a:t>[3] </a:t>
            </a:r>
            <a:r>
              <a:rPr lang="en-US" dirty="0"/>
              <a:t>Abbas, Shujaat. "Climate change and major crop production.“</a:t>
            </a:r>
          </a:p>
          <a:p>
            <a:pPr>
              <a:lnSpc>
                <a:spcPct val="90000"/>
              </a:lnSpc>
              <a:spcAft>
                <a:spcPts val="600"/>
              </a:spcAft>
            </a:pPr>
            <a:r>
              <a:rPr lang="en-US" dirty="0"/>
              <a:t>       Environmental Science and Pollution Research 29, no. 4 (2022): 5406-5414.</a:t>
            </a:r>
          </a:p>
          <a:p>
            <a:pPr>
              <a:lnSpc>
                <a:spcPct val="90000"/>
              </a:lnSpc>
              <a:spcAft>
                <a:spcPts val="600"/>
              </a:spcAft>
            </a:pPr>
            <a:r>
              <a:rPr lang="en-US" sz="2000" b="1" dirty="0"/>
              <a:t>[4] </a:t>
            </a:r>
            <a:r>
              <a:rPr lang="en-US" dirty="0">
                <a:solidFill>
                  <a:srgbClr val="222222"/>
                </a:solidFill>
                <a:effectLst/>
              </a:rPr>
              <a:t>Yeganeh, Armin </a:t>
            </a:r>
            <a:r>
              <a:rPr lang="en-US" dirty="0" err="1">
                <a:solidFill>
                  <a:srgbClr val="222222"/>
                </a:solidFill>
                <a:effectLst/>
              </a:rPr>
              <a:t>Jeddi</a:t>
            </a:r>
            <a:r>
              <a:rPr lang="en-US" dirty="0">
                <a:solidFill>
                  <a:srgbClr val="222222"/>
                </a:solidFill>
                <a:effectLst/>
              </a:rPr>
              <a:t>, Andrew P. McCoy, and Todd Schenk. "Determinants of climate   </a:t>
            </a:r>
          </a:p>
          <a:p>
            <a:pPr>
              <a:lnSpc>
                <a:spcPct val="90000"/>
              </a:lnSpc>
              <a:spcAft>
                <a:spcPts val="600"/>
              </a:spcAft>
            </a:pPr>
            <a:r>
              <a:rPr lang="en-US" dirty="0">
                <a:solidFill>
                  <a:srgbClr val="222222"/>
                </a:solidFill>
              </a:rPr>
              <a:t>       </a:t>
            </a:r>
            <a:r>
              <a:rPr lang="en-US" dirty="0">
                <a:solidFill>
                  <a:srgbClr val="222222"/>
                </a:solidFill>
                <a:effectLst/>
              </a:rPr>
              <a:t>change policy adoption: A meta-analysis." Urban Climate 31 (2020): 100547.</a:t>
            </a:r>
            <a:r>
              <a:rPr lang="en-US" dirty="0"/>
              <a:t>.</a:t>
            </a:r>
          </a:p>
          <a:p>
            <a:pPr>
              <a:lnSpc>
                <a:spcPct val="90000"/>
              </a:lnSpc>
              <a:spcAft>
                <a:spcPts val="600"/>
              </a:spcAft>
            </a:pPr>
            <a:r>
              <a:rPr lang="en-US" sz="2000" b="1" dirty="0"/>
              <a:t>[5] </a:t>
            </a:r>
            <a:r>
              <a:rPr lang="en-US" b="0" dirty="0">
                <a:solidFill>
                  <a:srgbClr val="222222"/>
                </a:solidFill>
                <a:effectLst/>
              </a:rPr>
              <a:t>Fu, Hui-Zhen, and Ludo Waltman. "A large-scale bibliometric analysis of global </a:t>
            </a:r>
          </a:p>
          <a:p>
            <a:pPr>
              <a:lnSpc>
                <a:spcPct val="90000"/>
              </a:lnSpc>
              <a:spcAft>
                <a:spcPts val="600"/>
              </a:spcAft>
            </a:pPr>
            <a:r>
              <a:rPr lang="en-US" b="0" dirty="0">
                <a:solidFill>
                  <a:srgbClr val="222222"/>
                </a:solidFill>
                <a:effectLst/>
              </a:rPr>
              <a:t>       climate   change </a:t>
            </a:r>
            <a:r>
              <a:rPr lang="en-US" dirty="0">
                <a:solidFill>
                  <a:srgbClr val="222222"/>
                </a:solidFill>
              </a:rPr>
              <a:t> </a:t>
            </a:r>
            <a:r>
              <a:rPr lang="en-US" b="0" dirty="0">
                <a:solidFill>
                  <a:srgbClr val="222222"/>
                </a:solidFill>
                <a:effectLst/>
              </a:rPr>
              <a:t>research between 2001 and 2018." Climatic Change 170, no. 3-4 </a:t>
            </a:r>
          </a:p>
          <a:p>
            <a:pPr>
              <a:lnSpc>
                <a:spcPct val="90000"/>
              </a:lnSpc>
              <a:spcAft>
                <a:spcPts val="600"/>
              </a:spcAft>
            </a:pPr>
            <a:r>
              <a:rPr lang="en-US" dirty="0">
                <a:solidFill>
                  <a:srgbClr val="222222"/>
                </a:solidFill>
              </a:rPr>
              <a:t>        </a:t>
            </a:r>
            <a:r>
              <a:rPr lang="en-US" b="0" dirty="0">
                <a:solidFill>
                  <a:srgbClr val="222222"/>
                </a:solidFill>
                <a:effectLst/>
              </a:rPr>
              <a:t>(2022): 36</a:t>
            </a:r>
            <a:r>
              <a:rPr lang="en-US" b="0" dirty="0">
                <a:solidFill>
                  <a:srgbClr val="222222"/>
                </a:solidFill>
                <a:effectLst/>
                <a:latin typeface="Arial" panose="020B0604020202020204" pitchFamily="34" charset="0"/>
              </a:rPr>
              <a:t>.</a:t>
            </a:r>
          </a:p>
          <a:p>
            <a:pPr>
              <a:lnSpc>
                <a:spcPct val="90000"/>
              </a:lnSpc>
              <a:spcAft>
                <a:spcPts val="600"/>
              </a:spcAft>
            </a:pPr>
            <a:r>
              <a:rPr lang="en-US" sz="2000" b="1" dirty="0"/>
              <a:t>[6] </a:t>
            </a:r>
            <a:r>
              <a:rPr lang="en-IN" sz="1700" b="0" dirty="0">
                <a:solidFill>
                  <a:srgbClr val="222222"/>
                </a:solidFill>
                <a:effectLst/>
              </a:rPr>
              <a:t>Bhardwaj, Mandeep, Pushp Kumar, Siddharth Kumar, Vishal </a:t>
            </a:r>
            <a:r>
              <a:rPr lang="en-IN" sz="1700" b="0" dirty="0" err="1">
                <a:solidFill>
                  <a:srgbClr val="222222"/>
                </a:solidFill>
                <a:effectLst/>
              </a:rPr>
              <a:t>Dagar</a:t>
            </a:r>
            <a:r>
              <a:rPr lang="en-IN" sz="1700" b="0" dirty="0">
                <a:solidFill>
                  <a:srgbClr val="222222"/>
                </a:solidFill>
                <a:effectLst/>
              </a:rPr>
              <a:t>, and Ashish Kumar. "A  </a:t>
            </a:r>
          </a:p>
          <a:p>
            <a:pPr>
              <a:lnSpc>
                <a:spcPct val="90000"/>
              </a:lnSpc>
              <a:spcAft>
                <a:spcPts val="600"/>
              </a:spcAft>
            </a:pPr>
            <a:r>
              <a:rPr lang="en-IN" sz="1700" dirty="0">
                <a:solidFill>
                  <a:srgbClr val="222222"/>
                </a:solidFill>
              </a:rPr>
              <a:t>        </a:t>
            </a:r>
            <a:r>
              <a:rPr lang="en-IN" sz="1700" b="0" dirty="0">
                <a:solidFill>
                  <a:srgbClr val="222222"/>
                </a:solidFill>
                <a:effectLst/>
              </a:rPr>
              <a:t>district-level analysis for measuring the effects of climate change on production of agricultural</a:t>
            </a:r>
          </a:p>
          <a:p>
            <a:pPr>
              <a:lnSpc>
                <a:spcPct val="90000"/>
              </a:lnSpc>
              <a:spcAft>
                <a:spcPts val="600"/>
              </a:spcAft>
            </a:pPr>
            <a:r>
              <a:rPr lang="en-IN" sz="1700" dirty="0">
                <a:solidFill>
                  <a:srgbClr val="222222"/>
                </a:solidFill>
              </a:rPr>
              <a:t>        </a:t>
            </a:r>
            <a:r>
              <a:rPr lang="en-IN" sz="1700" b="0" dirty="0">
                <a:solidFill>
                  <a:srgbClr val="222222"/>
                </a:solidFill>
                <a:effectLst/>
              </a:rPr>
              <a:t>crops, </a:t>
            </a:r>
            <a:r>
              <a:rPr lang="en-IN" sz="1700" b="0" dirty="0" err="1">
                <a:solidFill>
                  <a:srgbClr val="222222"/>
                </a:solidFill>
                <a:effectLst/>
              </a:rPr>
              <a:t>ie</a:t>
            </a:r>
            <a:r>
              <a:rPr lang="en-IN" sz="1700" b="0" dirty="0">
                <a:solidFill>
                  <a:srgbClr val="222222"/>
                </a:solidFill>
                <a:effectLst/>
              </a:rPr>
              <a:t>, wheat and paddy: evidence from India." Environmental Science and Pollution   </a:t>
            </a:r>
          </a:p>
          <a:p>
            <a:pPr>
              <a:lnSpc>
                <a:spcPct val="90000"/>
              </a:lnSpc>
              <a:spcAft>
                <a:spcPts val="600"/>
              </a:spcAft>
            </a:pPr>
            <a:r>
              <a:rPr lang="en-IN" sz="1700" b="0" dirty="0">
                <a:solidFill>
                  <a:srgbClr val="222222"/>
                </a:solidFill>
                <a:effectLst/>
              </a:rPr>
              <a:t>        Research 29, no. 21 (2022): 31861-31885.</a:t>
            </a:r>
            <a:r>
              <a:rPr lang="en-US" sz="1700" dirty="0"/>
              <a:t>.</a:t>
            </a:r>
          </a:p>
        </p:txBody>
      </p:sp>
      <p:cxnSp>
        <p:nvCxnSpPr>
          <p:cNvPr id="34" name="Straight Connector 3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85A89D4-4385-7BA4-7AE1-6BC372099181}"/>
              </a:ext>
            </a:extLst>
          </p:cNvPr>
          <p:cNvPicPr>
            <a:picLocks noChangeAspect="1"/>
          </p:cNvPicPr>
          <p:nvPr/>
        </p:nvPicPr>
        <p:blipFill>
          <a:blip r:embed="rId2"/>
          <a:stretch>
            <a:fillRect/>
          </a:stretch>
        </p:blipFill>
        <p:spPr>
          <a:xfrm>
            <a:off x="10829377" y="59162"/>
            <a:ext cx="1213209" cy="579170"/>
          </a:xfrm>
          <a:prstGeom prst="rect">
            <a:avLst/>
          </a:prstGeom>
        </p:spPr>
      </p:pic>
    </p:spTree>
    <p:extLst>
      <p:ext uri="{BB962C8B-B14F-4D97-AF65-F5344CB8AC3E}">
        <p14:creationId xmlns:p14="http://schemas.microsoft.com/office/powerpoint/2010/main" val="4036252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331A30-1D55-D7BA-F1C7-387407F27D7A}"/>
              </a:ext>
            </a:extLst>
          </p:cNvPr>
          <p:cNvSpPr>
            <a:spLocks noGrp="1"/>
          </p:cNvSpPr>
          <p:nvPr>
            <p:ph type="title"/>
          </p:nvPr>
        </p:nvSpPr>
        <p:spPr>
          <a:xfrm>
            <a:off x="2413003" y="3453631"/>
            <a:ext cx="6612464" cy="1672117"/>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Thank Q</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8B398A4F-0C36-3D58-66B3-68A760645359}"/>
              </a:ext>
            </a:extLst>
          </p:cNvPr>
          <p:cNvPicPr>
            <a:picLocks noChangeAspect="1"/>
          </p:cNvPicPr>
          <p:nvPr/>
        </p:nvPicPr>
        <p:blipFill>
          <a:blip r:embed="rId2"/>
          <a:stretch>
            <a:fillRect/>
          </a:stretch>
        </p:blipFill>
        <p:spPr>
          <a:xfrm>
            <a:off x="4611199" y="1103475"/>
            <a:ext cx="2088748" cy="2088748"/>
          </a:xfrm>
          <a:prstGeom prst="rect">
            <a:avLst/>
          </a:prstGeom>
        </p:spPr>
      </p:pic>
    </p:spTree>
    <p:extLst>
      <p:ext uri="{BB962C8B-B14F-4D97-AF65-F5344CB8AC3E}">
        <p14:creationId xmlns:p14="http://schemas.microsoft.com/office/powerpoint/2010/main" val="504558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laceHolder 1">
            <a:extLst>
              <a:ext uri="{FF2B5EF4-FFF2-40B4-BE49-F238E27FC236}">
                <a16:creationId xmlns:a16="http://schemas.microsoft.com/office/drawing/2014/main" id="{9352B396-7AC9-8924-631A-85447D7764E3}"/>
              </a:ext>
            </a:extLst>
          </p:cNvPr>
          <p:cNvSpPr txBox="1">
            <a:spLocks/>
          </p:cNvSpPr>
          <p:nvPr/>
        </p:nvSpPr>
        <p:spPr>
          <a:xfrm>
            <a:off x="808638" y="386930"/>
            <a:ext cx="9236700" cy="11889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tabLst>
                <a:tab pos="0" algn="l"/>
              </a:tabLst>
            </a:pPr>
            <a:r>
              <a:rPr lang="en-US" sz="5400" kern="1200" spc="-1" dirty="0">
                <a:solidFill>
                  <a:schemeClr val="tx1"/>
                </a:solidFill>
                <a:latin typeface="+mj-lt"/>
                <a:ea typeface="+mj-ea"/>
                <a:cs typeface="+mj-cs"/>
              </a:rPr>
              <a:t>Overview</a:t>
            </a:r>
          </a:p>
        </p:txBody>
      </p:sp>
      <p:grpSp>
        <p:nvGrpSpPr>
          <p:cNvPr id="11"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6"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aceHolder 2">
            <a:extLst>
              <a:ext uri="{FF2B5EF4-FFF2-40B4-BE49-F238E27FC236}">
                <a16:creationId xmlns:a16="http://schemas.microsoft.com/office/drawing/2014/main" id="{621C081F-32C0-2D13-6DD1-061656A67BEC}"/>
              </a:ext>
            </a:extLst>
          </p:cNvPr>
          <p:cNvSpPr txBox="1">
            <a:spLocks/>
          </p:cNvSpPr>
          <p:nvPr/>
        </p:nvSpPr>
        <p:spPr>
          <a:xfrm>
            <a:off x="793660" y="2599509"/>
            <a:ext cx="10143668" cy="34355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Clr>
                <a:srgbClr val="000000"/>
              </a:buClr>
            </a:pPr>
            <a:r>
              <a:rPr lang="en-US" sz="2400" spc="-1" dirty="0"/>
              <a:t>Introduction</a:t>
            </a:r>
          </a:p>
          <a:p>
            <a:pPr>
              <a:spcBef>
                <a:spcPts val="1001"/>
              </a:spcBef>
              <a:buClr>
                <a:srgbClr val="000000"/>
              </a:buClr>
            </a:pPr>
            <a:r>
              <a:rPr lang="en-US" sz="2400" b="0" strike="noStrike" spc="-1" dirty="0">
                <a:solidFill>
                  <a:srgbClr val="000000"/>
                </a:solidFill>
                <a:latin typeface="Times New Roman"/>
              </a:rPr>
              <a:t>Objectives of the Project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Proposed Methodology/Architecture/Algorithm/Technique/</a:t>
            </a:r>
            <a:r>
              <a:rPr lang="en-US" sz="2400" b="0" strike="noStrike" spc="-1" dirty="0" err="1">
                <a:solidFill>
                  <a:srgbClr val="000000"/>
                </a:solidFill>
                <a:latin typeface="Times New Roman"/>
              </a:rPr>
              <a:t>etc</a:t>
            </a:r>
            <a:endParaRPr lang="en-US" sz="2400" b="0" strike="noStrike" spc="-1" dirty="0">
              <a:solidFill>
                <a:srgbClr val="000000"/>
              </a:solidFill>
              <a:latin typeface="Times New Roman"/>
            </a:endParaRPr>
          </a:p>
          <a:p>
            <a:pPr marL="228600" indent="-228600">
              <a:lnSpc>
                <a:spcPct val="90000"/>
              </a:lnSpc>
              <a:spcBef>
                <a:spcPts val="1001"/>
              </a:spcBef>
              <a:buClr>
                <a:srgbClr val="000000"/>
              </a:buClr>
              <a:buFont typeface="Arial"/>
              <a:buChar char="•"/>
            </a:pPr>
            <a:r>
              <a:rPr lang="en-US" sz="2400" spc="-1" dirty="0">
                <a:solidFill>
                  <a:srgbClr val="000000"/>
                </a:solidFill>
                <a:latin typeface="Times New Roman"/>
              </a:rPr>
              <a:t>Implementation Details</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Results</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References</a:t>
            </a:r>
            <a:endParaRPr lang="en-IN" sz="2400" b="0" strike="noStrike" spc="-1" dirty="0">
              <a:solidFill>
                <a:srgbClr val="000000"/>
              </a:solidFill>
              <a:latin typeface="Arial"/>
            </a:endParaRPr>
          </a:p>
          <a:p>
            <a:pPr>
              <a:spcBef>
                <a:spcPts val="1001"/>
              </a:spcBef>
              <a:buClr>
                <a:srgbClr val="000000"/>
              </a:buClr>
            </a:pPr>
            <a:endParaRPr lang="en-US" sz="2400" spc="-1" dirty="0"/>
          </a:p>
        </p:txBody>
      </p:sp>
      <p:pic>
        <p:nvPicPr>
          <p:cNvPr id="4" name="Picture 3" descr="KL Deemed to be University Hyderabad – KLH Main Website">
            <a:extLst>
              <a:ext uri="{FF2B5EF4-FFF2-40B4-BE49-F238E27FC236}">
                <a16:creationId xmlns:a16="http://schemas.microsoft.com/office/drawing/2014/main" id="{D370C4E6-260F-087D-33CB-A380B72462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76261" y="242888"/>
            <a:ext cx="1214202" cy="528376"/>
          </a:xfrm>
          <a:prstGeom prst="rect">
            <a:avLst/>
          </a:prstGeom>
          <a:noFill/>
          <a:ln>
            <a:noFill/>
          </a:ln>
        </p:spPr>
      </p:pic>
    </p:spTree>
    <p:extLst>
      <p:ext uri="{BB962C8B-B14F-4D97-AF65-F5344CB8AC3E}">
        <p14:creationId xmlns:p14="http://schemas.microsoft.com/office/powerpoint/2010/main" val="1962964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29847B3F-6CF9-4D28-5148-81C7D2942D58}"/>
              </a:ext>
            </a:extLst>
          </p:cNvPr>
          <p:cNvSpPr txBox="1">
            <a:spLocks/>
          </p:cNvSpPr>
          <p:nvPr/>
        </p:nvSpPr>
        <p:spPr>
          <a:xfrm>
            <a:off x="5868557" y="1138036"/>
            <a:ext cx="5444382" cy="140247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b="1"/>
              <a:t>INTRODUCTION</a:t>
            </a:r>
          </a:p>
        </p:txBody>
      </p:sp>
      <p:pic>
        <p:nvPicPr>
          <p:cNvPr id="4" name="Picture 3" descr="A planet with a bright light&#10;&#10;Description automatically generated with medium confidence">
            <a:extLst>
              <a:ext uri="{FF2B5EF4-FFF2-40B4-BE49-F238E27FC236}">
                <a16:creationId xmlns:a16="http://schemas.microsoft.com/office/drawing/2014/main" id="{74DA4FEC-0F92-D903-F2CE-692A061B66DF}"/>
              </a:ext>
            </a:extLst>
          </p:cNvPr>
          <p:cNvPicPr>
            <a:picLocks noChangeAspect="1"/>
          </p:cNvPicPr>
          <p:nvPr/>
        </p:nvPicPr>
        <p:blipFill rotWithShape="1">
          <a:blip r:embed="rId2">
            <a:extLst>
              <a:ext uri="{28A0092B-C50C-407E-A947-70E740481C1C}">
                <a14:useLocalDpi xmlns:a14="http://schemas.microsoft.com/office/drawing/2010/main" val="0"/>
              </a:ext>
            </a:extLst>
          </a:blip>
          <a:srcRect l="17541" r="40208"/>
          <a:stretch/>
        </p:blipFill>
        <p:spPr>
          <a:xfrm>
            <a:off x="-1" y="10"/>
            <a:ext cx="5151179" cy="6857990"/>
          </a:xfrm>
          <a:prstGeom prst="rect">
            <a:avLst/>
          </a:prstGeom>
          <a:noFill/>
        </p:spPr>
      </p:pic>
      <p:cxnSp>
        <p:nvCxnSpPr>
          <p:cNvPr id="23" name="Straight Connector 2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1">
            <a:extLst>
              <a:ext uri="{FF2B5EF4-FFF2-40B4-BE49-F238E27FC236}">
                <a16:creationId xmlns:a16="http://schemas.microsoft.com/office/drawing/2014/main" id="{766D2069-BD62-7AF3-5939-B4CF894D805B}"/>
              </a:ext>
            </a:extLst>
          </p:cNvPr>
          <p:cNvSpPr txBox="1">
            <a:spLocks/>
          </p:cNvSpPr>
          <p:nvPr/>
        </p:nvSpPr>
        <p:spPr>
          <a:xfrm>
            <a:off x="5868557" y="2551176"/>
            <a:ext cx="5444382" cy="35912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dirty="0"/>
              <a:t>Global environmental change is more extreme than at any other time in recorded history. Its local realities increasingly uproot large numbers of people. Global climate change is increasingly accepted by both the scientific community and the general public as a reality that must be addressed in both policy and practice. The recent reports from the Intergovernmental Panel on Climate Change affirm that human-induced factors are responsible for generating significant increases in temperatures around the world. The environmental degradation of local ecosystems compounded by the local effects of global climate change can result in the loss of sufficient resources and other ecosystem services.</a:t>
            </a:r>
          </a:p>
        </p:txBody>
      </p:sp>
      <p:pic>
        <p:nvPicPr>
          <p:cNvPr id="6" name="Picture 5" descr="KL Deemed to be University Hyderabad – KLH Main Website">
            <a:extLst>
              <a:ext uri="{FF2B5EF4-FFF2-40B4-BE49-F238E27FC236}">
                <a16:creationId xmlns:a16="http://schemas.microsoft.com/office/drawing/2014/main" id="{906528EA-661D-864C-67DA-C058F2477A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7499" y="111973"/>
            <a:ext cx="1214202" cy="575451"/>
          </a:xfrm>
          <a:prstGeom prst="rect">
            <a:avLst/>
          </a:prstGeom>
          <a:noFill/>
          <a:ln>
            <a:noFill/>
          </a:ln>
        </p:spPr>
      </p:pic>
    </p:spTree>
    <p:extLst>
      <p:ext uri="{BB962C8B-B14F-4D97-AF65-F5344CB8AC3E}">
        <p14:creationId xmlns:p14="http://schemas.microsoft.com/office/powerpoint/2010/main" val="284985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Problem Statement</a:t>
            </a:r>
          </a:p>
        </p:txBody>
      </p:sp>
      <p:sp>
        <p:nvSpPr>
          <p:cNvPr id="51"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indent="0">
              <a:spcBef>
                <a:spcPts val="1001"/>
              </a:spcBef>
              <a:buNone/>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Air pollution will directly impact on </a:t>
            </a:r>
            <a:r>
              <a:rPr lang="en-US" sz="2400" b="0" strike="noStrike" spc="-1" dirty="0" err="1">
                <a:solidFill>
                  <a:srgbClr val="000000"/>
                </a:solidFill>
                <a:latin typeface="Times New Roman" panose="02020603050405020304" pitchFamily="18" charset="0"/>
                <a:cs typeface="Times New Roman" panose="02020603050405020304" pitchFamily="18" charset="0"/>
              </a:rPr>
              <a:t>humans.Also</a:t>
            </a:r>
            <a:r>
              <a:rPr lang="en-US" sz="2400" b="0" strike="noStrike" spc="-1" dirty="0">
                <a:solidFill>
                  <a:srgbClr val="000000"/>
                </a:solidFill>
                <a:latin typeface="Times New Roman" panose="02020603050405020304" pitchFamily="18" charset="0"/>
                <a:cs typeface="Times New Roman" panose="02020603050405020304" pitchFamily="18" charset="0"/>
              </a:rPr>
              <a:t> long term exposure to</a:t>
            </a:r>
          </a:p>
          <a:p>
            <a:pPr indent="0">
              <a:spcBef>
                <a:spcPts val="1001"/>
              </a:spcBef>
              <a:buNone/>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particular air </a:t>
            </a:r>
            <a:r>
              <a:rPr lang="en-US" sz="2400" b="0" strike="noStrike" spc="-1" dirty="0" err="1">
                <a:solidFill>
                  <a:srgbClr val="000000"/>
                </a:solidFill>
                <a:latin typeface="Times New Roman" panose="02020603050405020304" pitchFamily="18" charset="0"/>
                <a:cs typeface="Times New Roman" panose="02020603050405020304" pitchFamily="18" charset="0"/>
              </a:rPr>
              <a:t>polluntants</a:t>
            </a:r>
            <a:r>
              <a:rPr lang="en-US" sz="2400" b="0" strike="noStrike" spc="-1" dirty="0">
                <a:solidFill>
                  <a:srgbClr val="000000"/>
                </a:solidFill>
                <a:latin typeface="Times New Roman" panose="02020603050405020304" pitchFamily="18" charset="0"/>
                <a:cs typeface="Times New Roman" panose="02020603050405020304" pitchFamily="18" charset="0"/>
              </a:rPr>
              <a:t> may also cause cancer.</a:t>
            </a:r>
          </a:p>
          <a:p>
            <a:pPr marL="571500" indent="-342900">
              <a:spcBef>
                <a:spcPts val="1001"/>
              </a:spcBef>
              <a:tabLst>
                <a:tab pos="0" algn="l"/>
              </a:tabLst>
            </a:pP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indent="0">
              <a:spcBef>
                <a:spcPts val="1001"/>
              </a:spcBef>
              <a:buNone/>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Also because of air pollution there will be adverse effects on climate change</a:t>
            </a:r>
          </a:p>
          <a:p>
            <a:pPr indent="0">
              <a:spcBef>
                <a:spcPts val="1001"/>
              </a:spcBef>
              <a:buNone/>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Visibility and </a:t>
            </a:r>
            <a:r>
              <a:rPr lang="en-US" sz="2400" b="0" strike="noStrike" spc="-1" dirty="0" err="1">
                <a:solidFill>
                  <a:srgbClr val="000000"/>
                </a:solidFill>
                <a:latin typeface="Times New Roman" panose="02020603050405020304" pitchFamily="18" charset="0"/>
                <a:cs typeface="Times New Roman" panose="02020603050405020304" pitchFamily="18" charset="0"/>
              </a:rPr>
              <a:t>Aesthetics,Social</a:t>
            </a:r>
            <a:r>
              <a:rPr lang="en-US" sz="2400" b="0" strike="noStrike" spc="-1" dirty="0">
                <a:solidFill>
                  <a:srgbClr val="000000"/>
                </a:solidFill>
                <a:latin typeface="Times New Roman" panose="02020603050405020304" pitchFamily="18" charset="0"/>
                <a:cs typeface="Times New Roman" panose="02020603050405020304" pitchFamily="18" charset="0"/>
              </a:rPr>
              <a:t> and Economic </a:t>
            </a:r>
            <a:r>
              <a:rPr lang="en-US" sz="2400" b="0" strike="noStrike" spc="-1" dirty="0" err="1">
                <a:solidFill>
                  <a:srgbClr val="000000"/>
                </a:solidFill>
                <a:latin typeface="Times New Roman" panose="02020603050405020304" pitchFamily="18" charset="0"/>
                <a:cs typeface="Times New Roman" panose="02020603050405020304" pitchFamily="18" charset="0"/>
              </a:rPr>
              <a:t>Implications,Regulatory</a:t>
            </a:r>
            <a:r>
              <a:rPr lang="en-US" sz="2400" b="0" strike="noStrike" spc="-1" dirty="0">
                <a:solidFill>
                  <a:srgbClr val="000000"/>
                </a:solidFill>
                <a:latin typeface="Times New Roman" panose="02020603050405020304" pitchFamily="18" charset="0"/>
                <a:cs typeface="Times New Roman" panose="02020603050405020304" pitchFamily="18" charset="0"/>
              </a:rPr>
              <a:t> Compliance and Policy </a:t>
            </a:r>
            <a:r>
              <a:rPr lang="en-US" sz="2400" b="0" strike="noStrike" spc="-1" dirty="0" err="1">
                <a:solidFill>
                  <a:srgbClr val="000000"/>
                </a:solidFill>
                <a:latin typeface="Times New Roman" panose="02020603050405020304" pitchFamily="18" charset="0"/>
                <a:cs typeface="Times New Roman" panose="02020603050405020304" pitchFamily="18" charset="0"/>
              </a:rPr>
              <a:t>Development:Environmental</a:t>
            </a:r>
            <a:r>
              <a:rPr lang="en-US" sz="2400" b="0" strike="noStrike" spc="-1" dirty="0">
                <a:solidFill>
                  <a:srgbClr val="000000"/>
                </a:solidFill>
                <a:latin typeface="Times New Roman" panose="02020603050405020304" pitchFamily="18" charset="0"/>
                <a:cs typeface="Times New Roman" panose="02020603050405020304" pitchFamily="18" charset="0"/>
              </a:rPr>
              <a:t> Impact. </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close-up of a wave of dots&#10;&#10;Description automatically generated">
            <a:extLst>
              <a:ext uri="{FF2B5EF4-FFF2-40B4-BE49-F238E27FC236}">
                <a16:creationId xmlns:a16="http://schemas.microsoft.com/office/drawing/2014/main" id="{8FBC6112-3F9A-B9EB-F2A1-90652AD6D1FC}"/>
              </a:ext>
            </a:extLst>
          </p:cNvPr>
          <p:cNvPicPr>
            <a:picLocks noChangeAspect="1"/>
          </p:cNvPicPr>
          <p:nvPr/>
        </p:nvPicPr>
        <p:blipFill rotWithShape="1">
          <a:blip r:embed="rId2"/>
          <a:srcRect l="11226" r="20537" b="-1"/>
          <a:stretch/>
        </p:blipFill>
        <p:spPr>
          <a:xfrm>
            <a:off x="20" y="-16923"/>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1EEBF423-15B5-CE94-3779-22FEB0C1A036}"/>
              </a:ext>
            </a:extLst>
          </p:cNvPr>
          <p:cNvSpPr>
            <a:spLocks noGrp="1"/>
          </p:cNvSpPr>
          <p:nvPr>
            <p:ph type="title" idx="4294967295"/>
          </p:nvPr>
        </p:nvSpPr>
        <p:spPr>
          <a:xfrm>
            <a:off x="481014" y="327026"/>
            <a:ext cx="4164011" cy="2611437"/>
          </a:xfrm>
        </p:spPr>
        <p:txBody>
          <a:bodyPr vert="horz" lIns="91440" tIns="45720" rIns="91440" bIns="45720" rtlCol="0" anchor="ctr">
            <a:normAutofit/>
          </a:bodyPr>
          <a:lstStyle/>
          <a:p>
            <a:r>
              <a:rPr lang="en-US" sz="3600" dirty="0"/>
              <a:t>CAUSES</a:t>
            </a:r>
          </a:p>
        </p:txBody>
      </p:sp>
      <p:pic>
        <p:nvPicPr>
          <p:cNvPr id="3" name="Picture 2" descr="KL Deemed to be University Hyderabad – KLH Main Website">
            <a:extLst>
              <a:ext uri="{FF2B5EF4-FFF2-40B4-BE49-F238E27FC236}">
                <a16:creationId xmlns:a16="http://schemas.microsoft.com/office/drawing/2014/main" id="{6815F1A1-25F2-12EC-A72A-FAE45CE0F6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7499" y="105586"/>
            <a:ext cx="1214202" cy="575451"/>
          </a:xfrm>
          <a:prstGeom prst="rect">
            <a:avLst/>
          </a:prstGeom>
          <a:noFill/>
          <a:ln>
            <a:noFill/>
          </a:ln>
        </p:spPr>
      </p:pic>
      <p:graphicFrame>
        <p:nvGraphicFramePr>
          <p:cNvPr id="6" name="TextBox 3">
            <a:extLst>
              <a:ext uri="{FF2B5EF4-FFF2-40B4-BE49-F238E27FC236}">
                <a16:creationId xmlns:a16="http://schemas.microsoft.com/office/drawing/2014/main" id="{3EFA65CF-1483-4A0F-3755-EC831A2F6EB7}"/>
              </a:ext>
            </a:extLst>
          </p:cNvPr>
          <p:cNvGraphicFramePr/>
          <p:nvPr>
            <p:extLst>
              <p:ext uri="{D42A27DB-BD31-4B8C-83A1-F6EECF244321}">
                <p14:modId xmlns:p14="http://schemas.microsoft.com/office/powerpoint/2010/main" val="1454724400"/>
              </p:ext>
            </p:extLst>
          </p:nvPr>
        </p:nvGraphicFramePr>
        <p:xfrm>
          <a:off x="6381750" y="2119313"/>
          <a:ext cx="5329236" cy="4057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2238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Literature Review</a:t>
            </a:r>
          </a:p>
        </p:txBody>
      </p:sp>
      <p:graphicFrame>
        <p:nvGraphicFramePr>
          <p:cNvPr id="2" name="Table 2">
            <a:extLst>
              <a:ext uri="{FF2B5EF4-FFF2-40B4-BE49-F238E27FC236}">
                <a16:creationId xmlns:a16="http://schemas.microsoft.com/office/drawing/2014/main" id="{913B3322-6193-DFED-BEB0-849F0408BF11}"/>
              </a:ext>
            </a:extLst>
          </p:cNvPr>
          <p:cNvGraphicFramePr>
            <a:graphicFrameLocks noGrp="1"/>
          </p:cNvGraphicFramePr>
          <p:nvPr/>
        </p:nvGraphicFramePr>
        <p:xfrm>
          <a:off x="637468" y="1573826"/>
          <a:ext cx="10916464" cy="3404246"/>
        </p:xfrm>
        <a:graphic>
          <a:graphicData uri="http://schemas.openxmlformats.org/drawingml/2006/table">
            <a:tbl>
              <a:tblPr firstRow="1" bandRow="1">
                <a:tableStyleId>{5C22544A-7EE6-4342-B048-85BDC9FD1C3A}</a:tableStyleId>
              </a:tblPr>
              <a:tblGrid>
                <a:gridCol w="573319">
                  <a:extLst>
                    <a:ext uri="{9D8B030D-6E8A-4147-A177-3AD203B41FA5}">
                      <a16:colId xmlns:a16="http://schemas.microsoft.com/office/drawing/2014/main" val="1848777460"/>
                    </a:ext>
                  </a:extLst>
                </a:gridCol>
                <a:gridCol w="4043262">
                  <a:extLst>
                    <a:ext uri="{9D8B030D-6E8A-4147-A177-3AD203B41FA5}">
                      <a16:colId xmlns:a16="http://schemas.microsoft.com/office/drawing/2014/main" val="1662290702"/>
                    </a:ext>
                  </a:extLst>
                </a:gridCol>
                <a:gridCol w="2322928">
                  <a:extLst>
                    <a:ext uri="{9D8B030D-6E8A-4147-A177-3AD203B41FA5}">
                      <a16:colId xmlns:a16="http://schemas.microsoft.com/office/drawing/2014/main" val="1769705317"/>
                    </a:ext>
                  </a:extLst>
                </a:gridCol>
                <a:gridCol w="3976955">
                  <a:extLst>
                    <a:ext uri="{9D8B030D-6E8A-4147-A177-3AD203B41FA5}">
                      <a16:colId xmlns:a16="http://schemas.microsoft.com/office/drawing/2014/main" val="1876196882"/>
                    </a:ext>
                  </a:extLst>
                </a:gridCol>
              </a:tblGrid>
              <a:tr h="443820">
                <a:tc>
                  <a:txBody>
                    <a:bodyPr/>
                    <a:lstStyle/>
                    <a:p>
                      <a:r>
                        <a:rPr lang="en-US" sz="1400"/>
                        <a:t>S.no</a:t>
                      </a:r>
                      <a:endParaRPr lang="en-IN" sz="1400"/>
                    </a:p>
                  </a:txBody>
                  <a:tcPr marL="73157" marR="73157" marT="36579" marB="36579"/>
                </a:tc>
                <a:tc>
                  <a:txBody>
                    <a:bodyPr/>
                    <a:lstStyle/>
                    <a:p>
                      <a:pPr algn="ctr"/>
                      <a:r>
                        <a:rPr lang="en-US" sz="2200" dirty="0"/>
                        <a:t>Title</a:t>
                      </a:r>
                      <a:endParaRPr lang="en-IN" sz="2200" dirty="0"/>
                    </a:p>
                  </a:txBody>
                  <a:tcPr marL="73157" marR="73157" marT="36579" marB="36579"/>
                </a:tc>
                <a:tc>
                  <a:txBody>
                    <a:bodyPr/>
                    <a:lstStyle/>
                    <a:p>
                      <a:pPr algn="ctr"/>
                      <a:r>
                        <a:rPr lang="en-US" sz="2200"/>
                        <a:t>Author</a:t>
                      </a:r>
                      <a:endParaRPr lang="en-IN" sz="2200"/>
                    </a:p>
                  </a:txBody>
                  <a:tcPr marL="73157" marR="73157" marT="36579" marB="36579"/>
                </a:tc>
                <a:tc>
                  <a:txBody>
                    <a:bodyPr/>
                    <a:lstStyle/>
                    <a:p>
                      <a:pPr algn="ctr"/>
                      <a:r>
                        <a:rPr lang="en-US" sz="2200"/>
                        <a:t>Description</a:t>
                      </a:r>
                      <a:endParaRPr lang="en-IN" sz="2200"/>
                    </a:p>
                  </a:txBody>
                  <a:tcPr marL="73157" marR="73157" marT="36579" marB="36579"/>
                </a:tc>
                <a:extLst>
                  <a:ext uri="{0D108BD9-81ED-4DB2-BD59-A6C34878D82A}">
                    <a16:rowId xmlns:a16="http://schemas.microsoft.com/office/drawing/2014/main" val="3711251986"/>
                  </a:ext>
                </a:extLst>
              </a:tr>
              <a:tr h="1394863">
                <a:tc>
                  <a:txBody>
                    <a:bodyPr/>
                    <a:lstStyle/>
                    <a:p>
                      <a:r>
                        <a:rPr lang="en-US" sz="1400"/>
                        <a:t>1</a:t>
                      </a:r>
                      <a:endParaRPr lang="en-IN" sz="1400"/>
                    </a:p>
                  </a:txBody>
                  <a:tcPr marL="73157" marR="73157" marT="36579" marB="36579"/>
                </a:tc>
                <a:tc>
                  <a:txBody>
                    <a:bodyPr/>
                    <a:lstStyle/>
                    <a:p>
                      <a:r>
                        <a:rPr lang="en-US" sz="1400" b="1" dirty="0"/>
                        <a:t>Forecasts the daily AQI</a:t>
                      </a:r>
                      <a:endParaRPr lang="en-IN" sz="1400" b="1" dirty="0"/>
                    </a:p>
                  </a:txBody>
                  <a:tcPr marL="73157" marR="73157" marT="36579" marB="36579"/>
                </a:tc>
                <a:tc>
                  <a:txBody>
                    <a:bodyPr/>
                    <a:lstStyle/>
                    <a:p>
                      <a:r>
                        <a:rPr lang="en-US" sz="1400" dirty="0" err="1"/>
                        <a:t>Anikender</a:t>
                      </a:r>
                      <a:r>
                        <a:rPr lang="en-US" sz="1400" dirty="0"/>
                        <a:t> Kumar, </a:t>
                      </a:r>
                      <a:r>
                        <a:rPr lang="en-US" sz="1400" dirty="0" err="1"/>
                        <a:t>PramilaGoyal</a:t>
                      </a:r>
                      <a:endParaRPr lang="en-IN" sz="1400" dirty="0"/>
                    </a:p>
                  </a:txBody>
                  <a:tcPr marL="73157" marR="73157" marT="36579" marB="36579"/>
                </a:tc>
                <a:tc>
                  <a:txBody>
                    <a:bodyPr/>
                    <a:lstStyle/>
                    <a:p>
                      <a:r>
                        <a:rPr lang="en-US" sz="1100" dirty="0"/>
                        <a:t>presented the study that forecasts the daily AQI value for the city Delhi, India using previous record of AQI and meteorological parameters with the help of Principal Component Regression (PCR) and Multiple Linear Regression Techniques. They perform the prediction of daily AQI of the year 2006 using previous records of the year 2000-2005 and different equations.</a:t>
                      </a:r>
                      <a:br>
                        <a:rPr lang="en-US" sz="1400" dirty="0"/>
                      </a:br>
                      <a:endParaRPr lang="en-IN" sz="1400" dirty="0"/>
                    </a:p>
                  </a:txBody>
                  <a:tcPr marL="73157" marR="73157" marT="36579" marB="36579"/>
                </a:tc>
                <a:extLst>
                  <a:ext uri="{0D108BD9-81ED-4DB2-BD59-A6C34878D82A}">
                    <a16:rowId xmlns:a16="http://schemas.microsoft.com/office/drawing/2014/main" val="2916573765"/>
                  </a:ext>
                </a:extLst>
              </a:tr>
              <a:tr h="1565563">
                <a:tc>
                  <a:txBody>
                    <a:bodyPr/>
                    <a:lstStyle/>
                    <a:p>
                      <a:r>
                        <a:rPr lang="en-US" sz="1400"/>
                        <a:t>2</a:t>
                      </a:r>
                      <a:endParaRPr lang="en-IN" sz="1400"/>
                    </a:p>
                  </a:txBody>
                  <a:tcPr marL="73157" marR="73157" marT="36579" marB="36579"/>
                </a:tc>
                <a:tc>
                  <a:txBody>
                    <a:bodyPr/>
                    <a:lstStyle/>
                    <a:p>
                      <a:r>
                        <a:rPr lang="en-US" sz="1400" b="1" i="0" kern="1200" dirty="0">
                          <a:solidFill>
                            <a:schemeClr val="dk1"/>
                          </a:solidFill>
                          <a:effectLst/>
                          <a:latin typeface="+mn-lt"/>
                          <a:ea typeface="+mn-ea"/>
                          <a:cs typeface="+mn-cs"/>
                        </a:rPr>
                        <a:t>AIR Quality </a:t>
                      </a:r>
                      <a:endParaRPr lang="en-IN" sz="1400" dirty="0"/>
                    </a:p>
                  </a:txBody>
                  <a:tcPr marL="73157" marR="73157" marT="36579" marB="36579"/>
                </a:tc>
                <a:tc>
                  <a:txBody>
                    <a:bodyPr/>
                    <a:lstStyle/>
                    <a:p>
                      <a:r>
                        <a:rPr lang="en-US" sz="1400" dirty="0" err="1"/>
                        <a:t>Huixiang</a:t>
                      </a:r>
                      <a:r>
                        <a:rPr lang="en-US" sz="1400" dirty="0"/>
                        <a:t> Liu</a:t>
                      </a:r>
                      <a:endParaRPr lang="en-IN" sz="1400" dirty="0"/>
                    </a:p>
                  </a:txBody>
                  <a:tcPr marL="73157" marR="73157" marT="36579" marB="36579"/>
                </a:tc>
                <a:tc>
                  <a:txBody>
                    <a:bodyPr/>
                    <a:lstStyle/>
                    <a:p>
                      <a:r>
                        <a:rPr lang="en-US" sz="1100" dirty="0"/>
                        <a:t>They have taken two different cities Beijing and Italian city for the study purpose. They have forecasted the Air Quality Index (AQI) for the city Beijing and predicting the concentration of </a:t>
                      </a:r>
                      <a:r>
                        <a:rPr lang="en-US" sz="1100" dirty="0" err="1"/>
                        <a:t>NOxin</a:t>
                      </a:r>
                      <a:r>
                        <a:rPr lang="en-US" sz="1100" dirty="0"/>
                        <a:t> an Italian City depending on two different publicly available datasets. </a:t>
                      </a:r>
                      <a:br>
                        <a:rPr lang="en-US" sz="1400" dirty="0"/>
                      </a:br>
                      <a:endParaRPr lang="en-IN" sz="1400" dirty="0"/>
                    </a:p>
                  </a:txBody>
                  <a:tcPr marL="73157" marR="73157" marT="36579" marB="36579"/>
                </a:tc>
                <a:extLst>
                  <a:ext uri="{0D108BD9-81ED-4DB2-BD59-A6C34878D82A}">
                    <a16:rowId xmlns:a16="http://schemas.microsoft.com/office/drawing/2014/main" val="246119392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DB234DD-23F0-8322-226F-22E2A807CDAC}"/>
              </a:ext>
            </a:extLst>
          </p:cNvPr>
          <p:cNvGraphicFramePr>
            <a:graphicFrameLocks noGrp="1"/>
          </p:cNvGraphicFramePr>
          <p:nvPr/>
        </p:nvGraphicFramePr>
        <p:xfrm>
          <a:off x="637768" y="2062097"/>
          <a:ext cx="10916464" cy="3404246"/>
        </p:xfrm>
        <a:graphic>
          <a:graphicData uri="http://schemas.openxmlformats.org/drawingml/2006/table">
            <a:tbl>
              <a:tblPr firstRow="1" bandRow="1">
                <a:tableStyleId>{5C22544A-7EE6-4342-B048-85BDC9FD1C3A}</a:tableStyleId>
              </a:tblPr>
              <a:tblGrid>
                <a:gridCol w="573319">
                  <a:extLst>
                    <a:ext uri="{9D8B030D-6E8A-4147-A177-3AD203B41FA5}">
                      <a16:colId xmlns:a16="http://schemas.microsoft.com/office/drawing/2014/main" val="1848777460"/>
                    </a:ext>
                  </a:extLst>
                </a:gridCol>
                <a:gridCol w="4043262">
                  <a:extLst>
                    <a:ext uri="{9D8B030D-6E8A-4147-A177-3AD203B41FA5}">
                      <a16:colId xmlns:a16="http://schemas.microsoft.com/office/drawing/2014/main" val="1662290702"/>
                    </a:ext>
                  </a:extLst>
                </a:gridCol>
                <a:gridCol w="2322928">
                  <a:extLst>
                    <a:ext uri="{9D8B030D-6E8A-4147-A177-3AD203B41FA5}">
                      <a16:colId xmlns:a16="http://schemas.microsoft.com/office/drawing/2014/main" val="1769705317"/>
                    </a:ext>
                  </a:extLst>
                </a:gridCol>
                <a:gridCol w="3976955">
                  <a:extLst>
                    <a:ext uri="{9D8B030D-6E8A-4147-A177-3AD203B41FA5}">
                      <a16:colId xmlns:a16="http://schemas.microsoft.com/office/drawing/2014/main" val="1876196882"/>
                    </a:ext>
                  </a:extLst>
                </a:gridCol>
              </a:tblGrid>
              <a:tr h="443820">
                <a:tc>
                  <a:txBody>
                    <a:bodyPr/>
                    <a:lstStyle/>
                    <a:p>
                      <a:r>
                        <a:rPr lang="en-US" sz="1400"/>
                        <a:t>S.no</a:t>
                      </a:r>
                      <a:endParaRPr lang="en-IN" sz="1400"/>
                    </a:p>
                  </a:txBody>
                  <a:tcPr marL="73157" marR="73157" marT="36579" marB="36579"/>
                </a:tc>
                <a:tc>
                  <a:txBody>
                    <a:bodyPr/>
                    <a:lstStyle/>
                    <a:p>
                      <a:pPr algn="ctr"/>
                      <a:r>
                        <a:rPr lang="en-US" sz="2200" dirty="0"/>
                        <a:t>Title</a:t>
                      </a:r>
                      <a:endParaRPr lang="en-IN" sz="2200" dirty="0"/>
                    </a:p>
                  </a:txBody>
                  <a:tcPr marL="73157" marR="73157" marT="36579" marB="36579"/>
                </a:tc>
                <a:tc>
                  <a:txBody>
                    <a:bodyPr/>
                    <a:lstStyle/>
                    <a:p>
                      <a:pPr algn="ctr"/>
                      <a:r>
                        <a:rPr lang="en-US" sz="2200"/>
                        <a:t>Author</a:t>
                      </a:r>
                      <a:endParaRPr lang="en-IN" sz="2200"/>
                    </a:p>
                  </a:txBody>
                  <a:tcPr marL="73157" marR="73157" marT="36579" marB="36579"/>
                </a:tc>
                <a:tc>
                  <a:txBody>
                    <a:bodyPr/>
                    <a:lstStyle/>
                    <a:p>
                      <a:pPr algn="ctr"/>
                      <a:r>
                        <a:rPr lang="en-US" sz="2200"/>
                        <a:t>Description</a:t>
                      </a:r>
                      <a:endParaRPr lang="en-IN" sz="2200"/>
                    </a:p>
                  </a:txBody>
                  <a:tcPr marL="73157" marR="73157" marT="36579" marB="36579"/>
                </a:tc>
                <a:extLst>
                  <a:ext uri="{0D108BD9-81ED-4DB2-BD59-A6C34878D82A}">
                    <a16:rowId xmlns:a16="http://schemas.microsoft.com/office/drawing/2014/main" val="3711251986"/>
                  </a:ext>
                </a:extLst>
              </a:tr>
              <a:tr h="1394863">
                <a:tc>
                  <a:txBody>
                    <a:bodyPr/>
                    <a:lstStyle/>
                    <a:p>
                      <a:r>
                        <a:rPr lang="en-US" sz="1400"/>
                        <a:t>1</a:t>
                      </a:r>
                      <a:endParaRPr lang="en-IN" sz="1400"/>
                    </a:p>
                  </a:txBody>
                  <a:tcPr marL="73157" marR="73157" marT="36579" marB="36579"/>
                </a:tc>
                <a:tc>
                  <a:txBody>
                    <a:bodyPr/>
                    <a:lstStyle/>
                    <a:p>
                      <a:r>
                        <a:rPr lang="en-US" sz="1400" b="1" dirty="0"/>
                        <a:t>Forecasts the hourly concentration AQI</a:t>
                      </a:r>
                      <a:endParaRPr lang="en-IN" sz="1400" b="1" dirty="0"/>
                    </a:p>
                  </a:txBody>
                  <a:tcPr marL="73157" marR="73157" marT="36579" marB="36579"/>
                </a:tc>
                <a:tc>
                  <a:txBody>
                    <a:bodyPr/>
                    <a:lstStyle/>
                    <a:p>
                      <a:r>
                        <a:rPr lang="en-US" sz="1400" dirty="0" err="1"/>
                        <a:t>HeidarMaleki</a:t>
                      </a:r>
                      <a:r>
                        <a:rPr lang="en-US" sz="1400" dirty="0"/>
                        <a:t> </a:t>
                      </a:r>
                      <a:endParaRPr lang="en-IN" sz="1400" dirty="0"/>
                    </a:p>
                  </a:txBody>
                  <a:tcPr marL="73157" marR="73157" marT="36579" marB="36579"/>
                </a:tc>
                <a:tc>
                  <a:txBody>
                    <a:bodyPr/>
                    <a:lstStyle/>
                    <a:p>
                      <a:r>
                        <a:rPr lang="en-US" sz="1100" dirty="0"/>
                        <a:t>predicted the hourly concentration values for the ambient air pollutants NO2, SO2, PM10, PM2.5, CO and O3 for the stations </a:t>
                      </a:r>
                      <a:r>
                        <a:rPr lang="en-US" sz="1100" dirty="0" err="1"/>
                        <a:t>Naderi</a:t>
                      </a:r>
                      <a:r>
                        <a:rPr lang="en-US" sz="1100" dirty="0"/>
                        <a:t>, </a:t>
                      </a:r>
                      <a:r>
                        <a:rPr lang="en-US" sz="1100" dirty="0" err="1"/>
                        <a:t>Havashenasi</a:t>
                      </a:r>
                      <a:r>
                        <a:rPr lang="en-US" sz="1100" dirty="0"/>
                        <a:t>, </a:t>
                      </a:r>
                      <a:r>
                        <a:rPr lang="en-US" sz="1100" dirty="0" err="1"/>
                        <a:t>MohiteZist</a:t>
                      </a:r>
                      <a:r>
                        <a:rPr lang="en-US" sz="1100" dirty="0"/>
                        <a:t> and </a:t>
                      </a:r>
                      <a:r>
                        <a:rPr lang="en-US" sz="1100" dirty="0" err="1"/>
                        <a:t>Behdasht</a:t>
                      </a:r>
                      <a:r>
                        <a:rPr lang="en-US" sz="1100" dirty="0"/>
                        <a:t> in Ahvaz, Iran which is the most polluted city in the world. They have also calculated and predicted Air Quality Index (AQI) and Air Quality Health Index (AQHI) for the four air quality monitoring stations in Ahvaz mentioned above. </a:t>
                      </a:r>
                      <a:endParaRPr lang="en-IN" sz="1400" dirty="0"/>
                    </a:p>
                  </a:txBody>
                  <a:tcPr marL="73157" marR="73157" marT="36579" marB="36579"/>
                </a:tc>
                <a:extLst>
                  <a:ext uri="{0D108BD9-81ED-4DB2-BD59-A6C34878D82A}">
                    <a16:rowId xmlns:a16="http://schemas.microsoft.com/office/drawing/2014/main" val="2916573765"/>
                  </a:ext>
                </a:extLst>
              </a:tr>
              <a:tr h="1565563">
                <a:tc>
                  <a:txBody>
                    <a:bodyPr/>
                    <a:lstStyle/>
                    <a:p>
                      <a:r>
                        <a:rPr lang="en-US" sz="1400"/>
                        <a:t>2</a:t>
                      </a:r>
                      <a:endParaRPr lang="en-IN" sz="1400"/>
                    </a:p>
                  </a:txBody>
                  <a:tcPr marL="73157" marR="73157" marT="36579" marB="36579"/>
                </a:tc>
                <a:tc>
                  <a:txBody>
                    <a:bodyPr/>
                    <a:lstStyle/>
                    <a:p>
                      <a:r>
                        <a:rPr lang="en-US" sz="1400" b="1" dirty="0"/>
                        <a:t>Concentration Level in</a:t>
                      </a:r>
                      <a:r>
                        <a:rPr lang="en-US" sz="1400" dirty="0"/>
                        <a:t> </a:t>
                      </a:r>
                      <a:r>
                        <a:rPr lang="en-US" sz="1400" b="1" i="0" kern="1200" dirty="0">
                          <a:solidFill>
                            <a:schemeClr val="dk1"/>
                          </a:solidFill>
                          <a:effectLst/>
                          <a:latin typeface="+mn-lt"/>
                          <a:ea typeface="+mn-ea"/>
                          <a:cs typeface="+mn-cs"/>
                        </a:rPr>
                        <a:t>AIR</a:t>
                      </a:r>
                      <a:endParaRPr lang="en-IN" sz="1400" dirty="0"/>
                    </a:p>
                  </a:txBody>
                  <a:tcPr marL="73157" marR="73157" marT="36579" marB="36579"/>
                </a:tc>
                <a:tc>
                  <a:txBody>
                    <a:bodyPr/>
                    <a:lstStyle/>
                    <a:p>
                      <a:r>
                        <a:rPr lang="en-US" sz="1400" dirty="0"/>
                        <a:t>Aditya C R</a:t>
                      </a:r>
                      <a:endParaRPr lang="en-IN" sz="1400" dirty="0"/>
                    </a:p>
                  </a:txBody>
                  <a:tcPr marL="73157" marR="73157" marT="36579" marB="36579"/>
                </a:tc>
                <a:tc>
                  <a:txBody>
                    <a:bodyPr/>
                    <a:lstStyle/>
                    <a:p>
                      <a:r>
                        <a:rPr lang="en-US" sz="1100" dirty="0"/>
                        <a:t>Employed the machine algorithms to detect and forecast the PM2.5 concentration level on the basis of dataset containing atmospheric conditions in a specific city. They also predicted the PM2.5 concentration level for a particular date.</a:t>
                      </a:r>
                      <a:br>
                        <a:rPr lang="en-US" sz="1400" dirty="0"/>
                      </a:br>
                      <a:endParaRPr lang="en-IN" sz="1400" dirty="0"/>
                    </a:p>
                  </a:txBody>
                  <a:tcPr marL="73157" marR="73157" marT="36579" marB="36579"/>
                </a:tc>
                <a:extLst>
                  <a:ext uri="{0D108BD9-81ED-4DB2-BD59-A6C34878D82A}">
                    <a16:rowId xmlns:a16="http://schemas.microsoft.com/office/drawing/2014/main" val="2461193927"/>
                  </a:ext>
                </a:extLst>
              </a:tr>
            </a:tbl>
          </a:graphicData>
        </a:graphic>
      </p:graphicFrame>
      <p:sp>
        <p:nvSpPr>
          <p:cNvPr id="6" name="TextBox 5">
            <a:extLst>
              <a:ext uri="{FF2B5EF4-FFF2-40B4-BE49-F238E27FC236}">
                <a16:creationId xmlns:a16="http://schemas.microsoft.com/office/drawing/2014/main" id="{85C6E9AF-3B59-3C31-68BD-82E1803343DF}"/>
              </a:ext>
            </a:extLst>
          </p:cNvPr>
          <p:cNvSpPr txBox="1"/>
          <p:nvPr/>
        </p:nvSpPr>
        <p:spPr>
          <a:xfrm>
            <a:off x="3633186" y="778560"/>
            <a:ext cx="6094520" cy="707886"/>
          </a:xfrm>
          <a:prstGeom prst="rect">
            <a:avLst/>
          </a:prstGeom>
          <a:noFill/>
        </p:spPr>
        <p:txBody>
          <a:bodyPr wrap="square">
            <a:spAutoFit/>
          </a:bodyPr>
          <a:lstStyle/>
          <a:p>
            <a:r>
              <a:rPr lang="en-US" sz="4000" b="1" strike="noStrike" spc="-1" dirty="0">
                <a:solidFill>
                  <a:srgbClr val="000000"/>
                </a:solidFill>
                <a:latin typeface="Times New Roman"/>
              </a:rPr>
              <a:t>Literature Review</a:t>
            </a:r>
            <a:endParaRPr lang="en-US" sz="4000" dirty="0"/>
          </a:p>
        </p:txBody>
      </p:sp>
    </p:spTree>
    <p:extLst>
      <p:ext uri="{BB962C8B-B14F-4D97-AF65-F5344CB8AC3E}">
        <p14:creationId xmlns:p14="http://schemas.microsoft.com/office/powerpoint/2010/main" val="167553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C549BC-D75F-B1AB-22AC-61D5FA80960E}"/>
              </a:ext>
            </a:extLst>
          </p:cNvPr>
          <p:cNvSpPr txBox="1"/>
          <p:nvPr/>
        </p:nvSpPr>
        <p:spPr>
          <a:xfrm>
            <a:off x="586478" y="1683756"/>
            <a:ext cx="3115265" cy="2396359"/>
          </a:xfrm>
          <a:prstGeom prst="rect">
            <a:avLst/>
          </a:prstGeom>
        </p:spPr>
        <p:txBody>
          <a:bodyPr vert="horz" lIns="91440" tIns="45720" rIns="91440" bIns="45720" rtlCol="0" anchor="b">
            <a:normAutofit/>
          </a:bodyPr>
          <a:lstStyle/>
          <a:p>
            <a:pPr algn="r">
              <a:lnSpc>
                <a:spcPct val="90000"/>
              </a:lnSpc>
              <a:spcBef>
                <a:spcPct val="0"/>
              </a:spcBef>
              <a:spcAft>
                <a:spcPts val="534"/>
              </a:spcAft>
              <a:tabLst>
                <a:tab pos="0" algn="l"/>
              </a:tabLst>
            </a:pPr>
            <a:r>
              <a:rPr lang="en-US" sz="4000" kern="1200" spc="-1">
                <a:solidFill>
                  <a:srgbClr val="FFFFFF"/>
                </a:solidFill>
                <a:latin typeface="+mj-lt"/>
                <a:ea typeface="+mj-ea"/>
                <a:cs typeface="+mj-cs"/>
              </a:rPr>
              <a:t>Methodology</a:t>
            </a:r>
          </a:p>
        </p:txBody>
      </p:sp>
      <p:pic>
        <p:nvPicPr>
          <p:cNvPr id="2" name="Picture 1" descr="KL Deemed to be University Hyderabad – KLH Main Website">
            <a:extLst>
              <a:ext uri="{FF2B5EF4-FFF2-40B4-BE49-F238E27FC236}">
                <a16:creationId xmlns:a16="http://schemas.microsoft.com/office/drawing/2014/main" id="{C7E1DE1C-D184-E5D9-062B-4B1612D109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43521" y="228496"/>
            <a:ext cx="1119262" cy="530456"/>
          </a:xfrm>
          <a:prstGeom prst="rect">
            <a:avLst/>
          </a:prstGeom>
          <a:noFill/>
          <a:ln>
            <a:noFill/>
          </a:ln>
        </p:spPr>
      </p:pic>
      <p:graphicFrame>
        <p:nvGraphicFramePr>
          <p:cNvPr id="24" name="TextBox 3">
            <a:extLst>
              <a:ext uri="{FF2B5EF4-FFF2-40B4-BE49-F238E27FC236}">
                <a16:creationId xmlns:a16="http://schemas.microsoft.com/office/drawing/2014/main" id="{CE5D64C6-7DAE-1FD5-F9B5-A8880E9DD21F}"/>
              </a:ext>
            </a:extLst>
          </p:cNvPr>
          <p:cNvGraphicFramePr/>
          <p:nvPr>
            <p:extLst>
              <p:ext uri="{D42A27DB-BD31-4B8C-83A1-F6EECF244321}">
                <p14:modId xmlns:p14="http://schemas.microsoft.com/office/powerpoint/2010/main" val="413139235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673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523AF-666A-EADC-A211-FA5DE7BACE4F}"/>
              </a:ext>
            </a:extLst>
          </p:cNvPr>
          <p:cNvSpPr>
            <a:spLocks noGrp="1"/>
          </p:cNvSpPr>
          <p:nvPr>
            <p:ph type="title"/>
          </p:nvPr>
        </p:nvSpPr>
        <p:spPr>
          <a:xfrm>
            <a:off x="1245072" y="1289765"/>
            <a:ext cx="3651101" cy="4270963"/>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Project outcome</a:t>
            </a:r>
          </a:p>
        </p:txBody>
      </p:sp>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6" name="TextBox 4">
            <a:extLst>
              <a:ext uri="{FF2B5EF4-FFF2-40B4-BE49-F238E27FC236}">
                <a16:creationId xmlns:a16="http://schemas.microsoft.com/office/drawing/2014/main" id="{4797C397-9CA4-3A9F-F7F0-8CF0B8F4DF56}"/>
              </a:ext>
            </a:extLst>
          </p:cNvPr>
          <p:cNvSpPr txBox="1"/>
          <p:nvPr/>
        </p:nvSpPr>
        <p:spPr>
          <a:xfrm>
            <a:off x="6250285" y="1137822"/>
            <a:ext cx="4730040" cy="4574848"/>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solidFill>
                  <a:schemeClr val="tx1">
                    <a:alpha val="80000"/>
                  </a:schemeClr>
                </a:solidFill>
              </a:rPr>
              <a:t> It helps in keep track of the global temperature.</a:t>
            </a:r>
          </a:p>
          <a:p>
            <a:pPr marL="285750" indent="-228600">
              <a:lnSpc>
                <a:spcPct val="90000"/>
              </a:lnSpc>
              <a:spcAft>
                <a:spcPts val="600"/>
              </a:spcAft>
              <a:buFont typeface="Arial" panose="020B0604020202020204" pitchFamily="34" charset="0"/>
              <a:buChar char="•"/>
            </a:pPr>
            <a:endParaRPr lang="en-US" sz="2000" dirty="0">
              <a:solidFill>
                <a:schemeClr val="tx1">
                  <a:alpha val="80000"/>
                </a:schemeClr>
              </a:solidFill>
            </a:endParaRPr>
          </a:p>
          <a:p>
            <a:pPr marL="285750" indent="-228600">
              <a:lnSpc>
                <a:spcPct val="90000"/>
              </a:lnSpc>
              <a:spcAft>
                <a:spcPts val="600"/>
              </a:spcAft>
              <a:buFont typeface="Arial" panose="020B0604020202020204" pitchFamily="34" charset="0"/>
              <a:buChar char="•"/>
            </a:pPr>
            <a:r>
              <a:rPr lang="en-US" sz="2000" dirty="0">
                <a:solidFill>
                  <a:schemeClr val="tx1">
                    <a:alpha val="80000"/>
                  </a:schemeClr>
                </a:solidFill>
              </a:rPr>
              <a:t>These insights can help how temperature is causing global warming.</a:t>
            </a:r>
            <a:endParaRPr lang="en-US" sz="2000" b="0" i="0" dirty="0">
              <a:solidFill>
                <a:schemeClr val="tx1">
                  <a:alpha val="80000"/>
                </a:schemeClr>
              </a:solidFill>
              <a:effectLst/>
            </a:endParaRPr>
          </a:p>
          <a:p>
            <a:pPr marL="57150">
              <a:lnSpc>
                <a:spcPct val="90000"/>
              </a:lnSpc>
              <a:spcAft>
                <a:spcPts val="600"/>
              </a:spcAft>
            </a:pPr>
            <a:endParaRPr lang="en-US" sz="2000" b="0" i="0" dirty="0">
              <a:solidFill>
                <a:schemeClr val="tx1">
                  <a:alpha val="80000"/>
                </a:schemeClr>
              </a:solidFill>
              <a:effectLst/>
            </a:endParaRPr>
          </a:p>
          <a:p>
            <a:pPr marL="285750" indent="-228600">
              <a:lnSpc>
                <a:spcPct val="90000"/>
              </a:lnSpc>
              <a:spcAft>
                <a:spcPts val="600"/>
              </a:spcAft>
              <a:buFont typeface="Arial" panose="020B0604020202020204" pitchFamily="34" charset="0"/>
              <a:buChar char="•"/>
            </a:pPr>
            <a:r>
              <a:rPr lang="en-US" sz="2000" dirty="0">
                <a:solidFill>
                  <a:schemeClr val="tx1">
                    <a:alpha val="80000"/>
                  </a:schemeClr>
                </a:solidFill>
              </a:rPr>
              <a:t>This analysis helps in understanding the potential impacts on coastal regions and low-lying areas.</a:t>
            </a:r>
          </a:p>
          <a:p>
            <a:pPr marL="57150">
              <a:lnSpc>
                <a:spcPct val="90000"/>
              </a:lnSpc>
              <a:spcAft>
                <a:spcPts val="600"/>
              </a:spcAft>
            </a:pPr>
            <a:endParaRPr lang="en-US" sz="2000" dirty="0">
              <a:solidFill>
                <a:schemeClr val="tx1">
                  <a:alpha val="80000"/>
                </a:schemeClr>
              </a:solidFill>
            </a:endParaRPr>
          </a:p>
          <a:p>
            <a:pPr marL="285750" indent="-228600">
              <a:lnSpc>
                <a:spcPct val="90000"/>
              </a:lnSpc>
              <a:spcAft>
                <a:spcPts val="600"/>
              </a:spcAft>
              <a:buFont typeface="Arial" panose="020B0604020202020204" pitchFamily="34" charset="0"/>
              <a:buChar char="•"/>
            </a:pPr>
            <a:r>
              <a:rPr lang="en-US" sz="2000" b="0" i="0" dirty="0">
                <a:solidFill>
                  <a:schemeClr val="tx1">
                    <a:alpha val="80000"/>
                  </a:schemeClr>
                </a:solidFill>
                <a:effectLst/>
              </a:rPr>
              <a:t>It helps in assessing the risk and preparedness for unexpected disasters.</a:t>
            </a:r>
          </a:p>
          <a:p>
            <a:pPr marL="285750" indent="-228600">
              <a:lnSpc>
                <a:spcPct val="90000"/>
              </a:lnSpc>
              <a:spcAft>
                <a:spcPts val="600"/>
              </a:spcAft>
              <a:buFont typeface="Arial" panose="020B0604020202020204" pitchFamily="34" charset="0"/>
              <a:buChar char="•"/>
            </a:pPr>
            <a:endParaRPr lang="en-US" sz="2000" dirty="0">
              <a:solidFill>
                <a:schemeClr val="tx1">
                  <a:alpha val="80000"/>
                </a:schemeClr>
              </a:solidFill>
            </a:endParaRPr>
          </a:p>
          <a:p>
            <a:pPr>
              <a:lnSpc>
                <a:spcPct val="90000"/>
              </a:lnSpc>
              <a:spcAft>
                <a:spcPts val="600"/>
              </a:spcAft>
            </a:pPr>
            <a:endParaRPr lang="en-US" sz="2000" dirty="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2000" dirty="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2000" dirty="0">
              <a:solidFill>
                <a:schemeClr val="tx1">
                  <a:alpha val="80000"/>
                </a:schemeClr>
              </a:solidFill>
            </a:endParaRPr>
          </a:p>
        </p:txBody>
      </p:sp>
      <p:sp>
        <p:nvSpPr>
          <p:cNvPr id="4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48"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4" name="Picture 3" descr="KL Deemed to be University Hyderabad – KLH Main Website">
            <a:extLst>
              <a:ext uri="{FF2B5EF4-FFF2-40B4-BE49-F238E27FC236}">
                <a16:creationId xmlns:a16="http://schemas.microsoft.com/office/drawing/2014/main" id="{2DBF91A5-8953-F15C-2DA0-48DD054F62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97499" y="111973"/>
            <a:ext cx="1214202" cy="575451"/>
          </a:xfrm>
          <a:prstGeom prst="rect">
            <a:avLst/>
          </a:prstGeom>
          <a:noFill/>
          <a:ln>
            <a:noFill/>
          </a:ln>
        </p:spPr>
      </p:pic>
    </p:spTree>
    <p:extLst>
      <p:ext uri="{BB962C8B-B14F-4D97-AF65-F5344CB8AC3E}">
        <p14:creationId xmlns:p14="http://schemas.microsoft.com/office/powerpoint/2010/main" val="2277228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891</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Problem Statement</vt:lpstr>
      <vt:lpstr>CAUSES</vt:lpstr>
      <vt:lpstr>Literature Review</vt:lpstr>
      <vt:lpstr>PowerPoint Presentation</vt:lpstr>
      <vt:lpstr>PowerPoint Presentation</vt:lpstr>
      <vt:lpstr>Project outcome</vt:lpstr>
      <vt:lpstr>PowerPoint Presentation</vt:lpstr>
      <vt:lpstr>Thank 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karnati vamshi</dc:creator>
  <cp:lastModifiedBy>TSS Subramanyam</cp:lastModifiedBy>
  <cp:revision>12</cp:revision>
  <dcterms:created xsi:type="dcterms:W3CDTF">2023-08-04T10:26:03Z</dcterms:created>
  <dcterms:modified xsi:type="dcterms:W3CDTF">2024-03-27T08:01:02Z</dcterms:modified>
</cp:coreProperties>
</file>