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6" r:id="rId5"/>
    <p:sldId id="263" r:id="rId6"/>
    <p:sldId id="265" r:id="rId7"/>
    <p:sldId id="264" r:id="rId8"/>
    <p:sldId id="267" r:id="rId9"/>
    <p:sldId id="261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6BEF2B-E5F4-46F7-BC92-6B0077101CB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637B02-613F-45A3-8C6E-9AF0FD919154}">
      <dgm:prSet/>
      <dgm:spPr/>
      <dgm:t>
        <a:bodyPr/>
        <a:lstStyle/>
        <a:p>
          <a:r>
            <a:rPr lang="en-IN" dirty="0"/>
            <a:t>Harsha Vardhan – working on smart contracts</a:t>
          </a:r>
          <a:endParaRPr lang="en-US" dirty="0"/>
        </a:p>
      </dgm:t>
    </dgm:pt>
    <dgm:pt modelId="{7D69EC7E-5DB4-4281-9732-478190BDE5B8}" type="parTrans" cxnId="{470951C6-25EA-41B2-B410-4BFFBA861A60}">
      <dgm:prSet/>
      <dgm:spPr/>
      <dgm:t>
        <a:bodyPr/>
        <a:lstStyle/>
        <a:p>
          <a:endParaRPr lang="en-US"/>
        </a:p>
      </dgm:t>
    </dgm:pt>
    <dgm:pt modelId="{31E1BE0B-877C-40F1-B4C0-BDF3C0F8D816}" type="sibTrans" cxnId="{470951C6-25EA-41B2-B410-4BFFBA861A60}">
      <dgm:prSet/>
      <dgm:spPr/>
      <dgm:t>
        <a:bodyPr/>
        <a:lstStyle/>
        <a:p>
          <a:endParaRPr lang="en-US"/>
        </a:p>
      </dgm:t>
    </dgm:pt>
    <dgm:pt modelId="{4628CAF1-4D55-4396-AB8B-EFB22A74560C}">
      <dgm:prSet/>
      <dgm:spPr/>
      <dgm:t>
        <a:bodyPr/>
        <a:lstStyle/>
        <a:p>
          <a:r>
            <a:rPr lang="en-IN"/>
            <a:t>Varshith – working on network to connect blockchain and keys</a:t>
          </a:r>
          <a:endParaRPr lang="en-US"/>
        </a:p>
      </dgm:t>
    </dgm:pt>
    <dgm:pt modelId="{176C55B3-0596-4C52-99D5-DF1B7BF211D2}" type="parTrans" cxnId="{1DDDBE77-A601-4D19-AB98-6F683A07F7E8}">
      <dgm:prSet/>
      <dgm:spPr/>
      <dgm:t>
        <a:bodyPr/>
        <a:lstStyle/>
        <a:p>
          <a:endParaRPr lang="en-US"/>
        </a:p>
      </dgm:t>
    </dgm:pt>
    <dgm:pt modelId="{0E59E9DE-F559-4CDC-81D4-84392C74D5C1}" type="sibTrans" cxnId="{1DDDBE77-A601-4D19-AB98-6F683A07F7E8}">
      <dgm:prSet/>
      <dgm:spPr/>
      <dgm:t>
        <a:bodyPr/>
        <a:lstStyle/>
        <a:p>
          <a:endParaRPr lang="en-US"/>
        </a:p>
      </dgm:t>
    </dgm:pt>
    <dgm:pt modelId="{28802E38-220E-4C34-9975-7D7C806A4ADA}">
      <dgm:prSet/>
      <dgm:spPr/>
      <dgm:t>
        <a:bodyPr/>
        <a:lstStyle/>
        <a:p>
          <a:r>
            <a:rPr lang="en-IN"/>
            <a:t>Dileep – using brownie and implementing different framework and    metamask</a:t>
          </a:r>
          <a:endParaRPr lang="en-US"/>
        </a:p>
      </dgm:t>
    </dgm:pt>
    <dgm:pt modelId="{54D278CA-B42F-4C41-85B3-20E4D2CE15B7}" type="parTrans" cxnId="{5FB5D7DD-97F8-42C4-9465-B6ED36CDCBCF}">
      <dgm:prSet/>
      <dgm:spPr/>
      <dgm:t>
        <a:bodyPr/>
        <a:lstStyle/>
        <a:p>
          <a:endParaRPr lang="en-US"/>
        </a:p>
      </dgm:t>
    </dgm:pt>
    <dgm:pt modelId="{548D0CA1-B337-4794-8574-0908497F1846}" type="sibTrans" cxnId="{5FB5D7DD-97F8-42C4-9465-B6ED36CDCBCF}">
      <dgm:prSet/>
      <dgm:spPr/>
      <dgm:t>
        <a:bodyPr/>
        <a:lstStyle/>
        <a:p>
          <a:endParaRPr lang="en-US"/>
        </a:p>
      </dgm:t>
    </dgm:pt>
    <dgm:pt modelId="{2280B45B-1239-44B4-B73A-47EDB5946664}" type="pres">
      <dgm:prSet presAssocID="{E26BEF2B-E5F4-46F7-BC92-6B0077101CBB}" presName="linear" presStyleCnt="0">
        <dgm:presLayoutVars>
          <dgm:animLvl val="lvl"/>
          <dgm:resizeHandles val="exact"/>
        </dgm:presLayoutVars>
      </dgm:prSet>
      <dgm:spPr/>
    </dgm:pt>
    <dgm:pt modelId="{B5C2A632-2213-4716-BB01-46DADFC669F9}" type="pres">
      <dgm:prSet presAssocID="{51637B02-613F-45A3-8C6E-9AF0FD9191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73B226-6ACC-4628-AA50-7352DBF8707C}" type="pres">
      <dgm:prSet presAssocID="{31E1BE0B-877C-40F1-B4C0-BDF3C0F8D816}" presName="spacer" presStyleCnt="0"/>
      <dgm:spPr/>
    </dgm:pt>
    <dgm:pt modelId="{A8A5483E-91C5-462C-8393-43A6A3C9F63F}" type="pres">
      <dgm:prSet presAssocID="{4628CAF1-4D55-4396-AB8B-EFB22A74560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2854156-5F35-43AE-915A-067EF56C77CF}" type="pres">
      <dgm:prSet presAssocID="{0E59E9DE-F559-4CDC-81D4-84392C74D5C1}" presName="spacer" presStyleCnt="0"/>
      <dgm:spPr/>
    </dgm:pt>
    <dgm:pt modelId="{C01090FC-FA52-4D2D-8043-73D809187F71}" type="pres">
      <dgm:prSet presAssocID="{28802E38-220E-4C34-9975-7D7C806A4AD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74262-F8D3-48F3-8BBB-DED158744BB8}" type="presOf" srcId="{28802E38-220E-4C34-9975-7D7C806A4ADA}" destId="{C01090FC-FA52-4D2D-8043-73D809187F71}" srcOrd="0" destOrd="0" presId="urn:microsoft.com/office/officeart/2005/8/layout/vList2"/>
    <dgm:cxn modelId="{E3B9D762-631C-4496-BB01-1FB84D6E04CD}" type="presOf" srcId="{51637B02-613F-45A3-8C6E-9AF0FD919154}" destId="{B5C2A632-2213-4716-BB01-46DADFC669F9}" srcOrd="0" destOrd="0" presId="urn:microsoft.com/office/officeart/2005/8/layout/vList2"/>
    <dgm:cxn modelId="{1DDDBE77-A601-4D19-AB98-6F683A07F7E8}" srcId="{E26BEF2B-E5F4-46F7-BC92-6B0077101CBB}" destId="{4628CAF1-4D55-4396-AB8B-EFB22A74560C}" srcOrd="1" destOrd="0" parTransId="{176C55B3-0596-4C52-99D5-DF1B7BF211D2}" sibTransId="{0E59E9DE-F559-4CDC-81D4-84392C74D5C1}"/>
    <dgm:cxn modelId="{54C64389-D7C6-47A9-A0A3-1C4D11C18C36}" type="presOf" srcId="{E26BEF2B-E5F4-46F7-BC92-6B0077101CBB}" destId="{2280B45B-1239-44B4-B73A-47EDB5946664}" srcOrd="0" destOrd="0" presId="urn:microsoft.com/office/officeart/2005/8/layout/vList2"/>
    <dgm:cxn modelId="{470951C6-25EA-41B2-B410-4BFFBA861A60}" srcId="{E26BEF2B-E5F4-46F7-BC92-6B0077101CBB}" destId="{51637B02-613F-45A3-8C6E-9AF0FD919154}" srcOrd="0" destOrd="0" parTransId="{7D69EC7E-5DB4-4281-9732-478190BDE5B8}" sibTransId="{31E1BE0B-877C-40F1-B4C0-BDF3C0F8D816}"/>
    <dgm:cxn modelId="{5FB5D7DD-97F8-42C4-9465-B6ED36CDCBCF}" srcId="{E26BEF2B-E5F4-46F7-BC92-6B0077101CBB}" destId="{28802E38-220E-4C34-9975-7D7C806A4ADA}" srcOrd="2" destOrd="0" parTransId="{54D278CA-B42F-4C41-85B3-20E4D2CE15B7}" sibTransId="{548D0CA1-B337-4794-8574-0908497F1846}"/>
    <dgm:cxn modelId="{116BABF6-B847-49C7-80BF-D1BC8D00ACF9}" type="presOf" srcId="{4628CAF1-4D55-4396-AB8B-EFB22A74560C}" destId="{A8A5483E-91C5-462C-8393-43A6A3C9F63F}" srcOrd="0" destOrd="0" presId="urn:microsoft.com/office/officeart/2005/8/layout/vList2"/>
    <dgm:cxn modelId="{120A2C3C-D29D-417B-B762-BB7EBD3DA54D}" type="presParOf" srcId="{2280B45B-1239-44B4-B73A-47EDB5946664}" destId="{B5C2A632-2213-4716-BB01-46DADFC669F9}" srcOrd="0" destOrd="0" presId="urn:microsoft.com/office/officeart/2005/8/layout/vList2"/>
    <dgm:cxn modelId="{B5AA0CC3-2FD7-46AC-AED5-9F6B4CAA5C12}" type="presParOf" srcId="{2280B45B-1239-44B4-B73A-47EDB5946664}" destId="{B573B226-6ACC-4628-AA50-7352DBF8707C}" srcOrd="1" destOrd="0" presId="urn:microsoft.com/office/officeart/2005/8/layout/vList2"/>
    <dgm:cxn modelId="{78CE3A1B-A476-4225-9BE8-C5C2558B8F09}" type="presParOf" srcId="{2280B45B-1239-44B4-B73A-47EDB5946664}" destId="{A8A5483E-91C5-462C-8393-43A6A3C9F63F}" srcOrd="2" destOrd="0" presId="urn:microsoft.com/office/officeart/2005/8/layout/vList2"/>
    <dgm:cxn modelId="{33919612-D362-409B-B563-DB31BE10A3F6}" type="presParOf" srcId="{2280B45B-1239-44B4-B73A-47EDB5946664}" destId="{02854156-5F35-43AE-915A-067EF56C77CF}" srcOrd="3" destOrd="0" presId="urn:microsoft.com/office/officeart/2005/8/layout/vList2"/>
    <dgm:cxn modelId="{F152512F-F98A-4145-A5E9-892E81DAA272}" type="presParOf" srcId="{2280B45B-1239-44B4-B73A-47EDB5946664}" destId="{C01090FC-FA52-4D2D-8043-73D809187F7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2A632-2213-4716-BB01-46DADFC669F9}">
      <dsp:nvSpPr>
        <dsp:cNvPr id="0" name=""/>
        <dsp:cNvSpPr/>
      </dsp:nvSpPr>
      <dsp:spPr>
        <a:xfrm>
          <a:off x="0" y="35762"/>
          <a:ext cx="6492875" cy="16222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Harsha Vardhan – working on smart contracts</a:t>
          </a:r>
          <a:endParaRPr lang="en-US" sz="2900" kern="1200" dirty="0"/>
        </a:p>
      </dsp:txBody>
      <dsp:txXfrm>
        <a:off x="79193" y="114955"/>
        <a:ext cx="6334489" cy="1463892"/>
      </dsp:txXfrm>
    </dsp:sp>
    <dsp:sp modelId="{A8A5483E-91C5-462C-8393-43A6A3C9F63F}">
      <dsp:nvSpPr>
        <dsp:cNvPr id="0" name=""/>
        <dsp:cNvSpPr/>
      </dsp:nvSpPr>
      <dsp:spPr>
        <a:xfrm>
          <a:off x="0" y="1741560"/>
          <a:ext cx="6492875" cy="1622278"/>
        </a:xfrm>
        <a:prstGeom prst="roundRect">
          <a:avLst/>
        </a:prstGeom>
        <a:solidFill>
          <a:schemeClr val="accent2">
            <a:hueOff val="744865"/>
            <a:satOff val="-23911"/>
            <a:lumOff val="431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Varshith – working on network to connect blockchain and keys</a:t>
          </a:r>
          <a:endParaRPr lang="en-US" sz="2900" kern="1200"/>
        </a:p>
      </dsp:txBody>
      <dsp:txXfrm>
        <a:off x="79193" y="1820753"/>
        <a:ext cx="6334489" cy="1463892"/>
      </dsp:txXfrm>
    </dsp:sp>
    <dsp:sp modelId="{C01090FC-FA52-4D2D-8043-73D809187F71}">
      <dsp:nvSpPr>
        <dsp:cNvPr id="0" name=""/>
        <dsp:cNvSpPr/>
      </dsp:nvSpPr>
      <dsp:spPr>
        <a:xfrm>
          <a:off x="0" y="3447359"/>
          <a:ext cx="6492875" cy="1622278"/>
        </a:xfrm>
        <a:prstGeom prst="roundRect">
          <a:avLst/>
        </a:prstGeom>
        <a:solidFill>
          <a:schemeClr val="accent2">
            <a:hueOff val="1489731"/>
            <a:satOff val="-47823"/>
            <a:lumOff val="86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Dileep – using brownie and implementing different framework and    metamask</a:t>
          </a:r>
          <a:endParaRPr lang="en-US" sz="2900" kern="1200"/>
        </a:p>
      </dsp:txBody>
      <dsp:txXfrm>
        <a:off x="79193" y="3526552"/>
        <a:ext cx="6334489" cy="1463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7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89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516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249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14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132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3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42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94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49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8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35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43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69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1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AA1C-5974-46CB-81FB-0D3DCB27E42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29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4BAA1C-5974-46CB-81FB-0D3DCB27E422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C694DC-89D4-4AB6-9906-C0C57F738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44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gwb.com/binaries/content/assets/insights/themes/distributed-ledger-technology/defi_white_paper_v2.0.pdf" TargetMode="External"/><Relationship Id="rId2" Type="http://schemas.openxmlformats.org/officeDocument/2006/relationships/hyperlink" Target="https://www.finimize.com/wp/guides/introduction-to-decentralized-finance-def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fpr.wharton.upenn.edu/wp-content/uploads/2021/05/DeFi-Beyond-the-Hype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010030173Harsha/DEFI-bank-BLOCKCHAIN-AND-CRYPTO-CURRENCIES-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95A3-95F5-2703-D95B-4204A6B1D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19" y="244929"/>
            <a:ext cx="8036767" cy="2555422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r>
              <a:rPr lang="en-IN" b="0" i="0" dirty="0" err="1">
                <a:solidFill>
                  <a:srgbClr val="111111"/>
                </a:solidFill>
                <a:effectLst/>
                <a:latin typeface="Cabin-semi-bold"/>
              </a:rPr>
              <a:t>DeFi</a:t>
            </a:r>
            <a: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  <a:t> Bank </a:t>
            </a:r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  <a:t>(Decentralized Finance)</a:t>
            </a:r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13636-E9AA-B596-4ADF-0C3FD11F9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507" y="2594882"/>
            <a:ext cx="8743950" cy="312828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INTRODUCTION BLOCKCHAIN AND CRYPTO CURRENCIES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2010030370 – V</a:t>
            </a:r>
            <a:r>
              <a:rPr lang="en-US"/>
              <a:t>arshith</a:t>
            </a:r>
            <a:endParaRPr lang="en-US" dirty="0"/>
          </a:p>
          <a:p>
            <a:r>
              <a:rPr lang="en-US" dirty="0"/>
              <a:t>2010030173 – Harsha Vardhan</a:t>
            </a:r>
          </a:p>
          <a:p>
            <a:r>
              <a:rPr lang="en-US" dirty="0"/>
              <a:t>2010030416 – Dileep</a:t>
            </a:r>
          </a:p>
          <a:p>
            <a:endParaRPr lang="en-US" dirty="0"/>
          </a:p>
          <a:p>
            <a:r>
              <a:rPr lang="en-IN" dirty="0">
                <a:solidFill>
                  <a:srgbClr val="002060"/>
                </a:solidFill>
              </a:rPr>
              <a:t>Guided by - </a:t>
            </a:r>
            <a:r>
              <a:rPr lang="en-IN" dirty="0" err="1">
                <a:solidFill>
                  <a:srgbClr val="002060"/>
                </a:solidFill>
              </a:rPr>
              <a:t>Dr.</a:t>
            </a:r>
            <a:r>
              <a:rPr lang="en-IN" dirty="0">
                <a:solidFill>
                  <a:srgbClr val="002060"/>
                </a:solidFill>
              </a:rPr>
              <a:t> P Lalitha Surya Kumari</a:t>
            </a:r>
          </a:p>
        </p:txBody>
      </p:sp>
    </p:spTree>
    <p:extLst>
      <p:ext uri="{BB962C8B-B14F-4D97-AF65-F5344CB8AC3E}">
        <p14:creationId xmlns:p14="http://schemas.microsoft.com/office/powerpoint/2010/main" val="175872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339F-1344-0306-89CF-15AB029E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1011" y="269423"/>
            <a:ext cx="7096353" cy="457200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REFERENCES 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BD87-D0CC-6ACE-A214-091D2BB9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889" y="1393371"/>
            <a:ext cx="10133468" cy="3390900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https://www.finimize.com/wp/guides/introduction-to-decentralized-finance-defi/</a:t>
            </a:r>
            <a:endParaRPr lang="en-IN" dirty="0"/>
          </a:p>
          <a:p>
            <a:r>
              <a:rPr lang="en-IN" dirty="0">
                <a:hlinkClick r:id="rId3"/>
              </a:rPr>
              <a:t>https://www.ingwb.com/binaries/content/assets/insights/themes/distributed-ledger-technology/defi_white_paper_v2.0.pdf</a:t>
            </a:r>
            <a:endParaRPr lang="en-IN" dirty="0"/>
          </a:p>
          <a:p>
            <a:r>
              <a:rPr lang="en-IN" dirty="0">
                <a:hlinkClick r:id="rId4"/>
              </a:rPr>
              <a:t>https://wifpr.wharton.upenn.edu/wp-content/uploads/2021/05/DeFi-Beyond-the-Hype.pdf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06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291B17-B74E-E26C-BD6D-CCFDB661E85F}"/>
              </a:ext>
            </a:extLst>
          </p:cNvPr>
          <p:cNvSpPr txBox="1"/>
          <p:nvPr/>
        </p:nvSpPr>
        <p:spPr>
          <a:xfrm>
            <a:off x="4226169" y="2895153"/>
            <a:ext cx="46666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THANK  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42608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E648-4392-6544-DEF6-2949A767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653" y="106137"/>
            <a:ext cx="7373939" cy="693964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 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54A0-ED2B-53B8-0B90-88D4383D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972" y="1238249"/>
            <a:ext cx="9268055" cy="3121479"/>
          </a:xfrm>
        </p:spPr>
        <p:txBody>
          <a:bodyPr/>
          <a:lstStyle/>
          <a:p>
            <a:r>
              <a:rPr lang="en-US" b="0" i="0" dirty="0" err="1">
                <a:solidFill>
                  <a:srgbClr val="283444"/>
                </a:solidFill>
                <a:effectLst/>
                <a:latin typeface="Avenir Next"/>
              </a:rPr>
              <a:t>DeFi</a:t>
            </a:r>
            <a:r>
              <a:rPr lang="en-US" b="0" i="0" dirty="0">
                <a:solidFill>
                  <a:srgbClr val="283444"/>
                </a:solidFill>
                <a:effectLst/>
                <a:latin typeface="Avenir Next"/>
              </a:rPr>
              <a:t>” – is an emerging open and global alternative to the restrictive, centralized and centuries-old traditional financial system much of the world knows today. </a:t>
            </a:r>
            <a:r>
              <a:rPr lang="en-US" b="0" i="0" dirty="0" err="1">
                <a:solidFill>
                  <a:srgbClr val="283444"/>
                </a:solidFill>
                <a:effectLst/>
                <a:latin typeface="Avenir Next"/>
              </a:rPr>
              <a:t>DeFi</a:t>
            </a:r>
            <a:r>
              <a:rPr lang="en-US" b="0" i="0" dirty="0">
                <a:solidFill>
                  <a:srgbClr val="283444"/>
                </a:solidFill>
                <a:effectLst/>
                <a:latin typeface="Avenir Next"/>
              </a:rPr>
              <a:t> offers anyone with a smartphone and an internet connection the opportunity to put their money to work on their terms across services like investing, borrowing, lending, and trading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29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0741-0222-3224-6B7D-12FA7F98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2" y="106136"/>
            <a:ext cx="6141132" cy="498021"/>
          </a:xfrm>
        </p:spPr>
        <p:txBody>
          <a:bodyPr>
            <a:normAutofit fontScale="90000"/>
          </a:bodyPr>
          <a:lstStyle/>
          <a:p>
            <a:r>
              <a:rPr lang="en-IN" dirty="0"/>
              <a:t>LITERATURE REVIEW --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2B827A-AA5D-7E16-5047-93577EB9A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016962"/>
              </p:ext>
            </p:extLst>
          </p:nvPr>
        </p:nvGraphicFramePr>
        <p:xfrm>
          <a:off x="1239385" y="715887"/>
          <a:ext cx="10517186" cy="5700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060">
                  <a:extLst>
                    <a:ext uri="{9D8B030D-6E8A-4147-A177-3AD203B41FA5}">
                      <a16:colId xmlns:a16="http://schemas.microsoft.com/office/drawing/2014/main" val="2708201416"/>
                    </a:ext>
                  </a:extLst>
                </a:gridCol>
                <a:gridCol w="1962687">
                  <a:extLst>
                    <a:ext uri="{9D8B030D-6E8A-4147-A177-3AD203B41FA5}">
                      <a16:colId xmlns:a16="http://schemas.microsoft.com/office/drawing/2014/main" val="3881017709"/>
                    </a:ext>
                  </a:extLst>
                </a:gridCol>
                <a:gridCol w="1657727">
                  <a:extLst>
                    <a:ext uri="{9D8B030D-6E8A-4147-A177-3AD203B41FA5}">
                      <a16:colId xmlns:a16="http://schemas.microsoft.com/office/drawing/2014/main" val="4107206484"/>
                    </a:ext>
                  </a:extLst>
                </a:gridCol>
                <a:gridCol w="5426712">
                  <a:extLst>
                    <a:ext uri="{9D8B030D-6E8A-4147-A177-3AD203B41FA5}">
                      <a16:colId xmlns:a16="http://schemas.microsoft.com/office/drawing/2014/main" val="894995814"/>
                    </a:ext>
                  </a:extLst>
                </a:gridCol>
              </a:tblGrid>
              <a:tr h="9246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TITTLE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YEAR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199236"/>
                  </a:ext>
                </a:extLst>
              </a:tr>
              <a:tr h="1095530">
                <a:tc>
                  <a:txBody>
                    <a:bodyPr/>
                    <a:lstStyle/>
                    <a:p>
                      <a:r>
                        <a:rPr lang="en-IN" dirty="0"/>
                        <a:t>DECENTRALIZED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Prof. </a:t>
                      </a:r>
                      <a:r>
                        <a:rPr lang="en-IN" dirty="0" err="1"/>
                        <a:t>Dr.</a:t>
                      </a:r>
                      <a:r>
                        <a:rPr lang="en-IN" dirty="0"/>
                        <a:t> Isabell </a:t>
                      </a:r>
                      <a:r>
                        <a:rPr lang="en-IN" dirty="0" err="1"/>
                        <a:t>Welpe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/>
                        <a:t>Prof. </a:t>
                      </a:r>
                      <a:r>
                        <a:rPr lang="en-IN" dirty="0" err="1"/>
                        <a:t>Dr.</a:t>
                      </a:r>
                      <a:r>
                        <a:rPr lang="en-IN" dirty="0"/>
                        <a:t> Philipp </a:t>
                      </a:r>
                      <a:r>
                        <a:rPr lang="en-IN" dirty="0" err="1"/>
                        <a:t>Sandner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2022 ongoing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paper says all about the research and </a:t>
                      </a:r>
                      <a:r>
                        <a:rPr lang="en-IN" dirty="0" err="1"/>
                        <a:t>backround</a:t>
                      </a:r>
                      <a:r>
                        <a:rPr lang="en-IN" dirty="0"/>
                        <a:t> of defi and different 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521586"/>
                  </a:ext>
                </a:extLst>
              </a:tr>
              <a:tr h="924692">
                <a:tc>
                  <a:txBody>
                    <a:bodyPr/>
                    <a:lstStyle/>
                    <a:p>
                      <a:r>
                        <a:rPr lang="en-IN" dirty="0"/>
                        <a:t>AI in </a:t>
                      </a:r>
                      <a:r>
                        <a:rPr lang="en-IN" dirty="0" err="1"/>
                        <a:t>DeFi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Nafiz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Sadman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 err="1"/>
                        <a:t>Abdur</a:t>
                      </a:r>
                      <a:r>
                        <a:rPr lang="en-IN" dirty="0"/>
                        <a:t> Rahman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paper will be saying about how can AI can be implemented in crypto and defi and  intro to AI IN DEFI and blockchain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40004"/>
                  </a:ext>
                </a:extLst>
              </a:tr>
              <a:tr h="924692">
                <a:tc>
                  <a:txBody>
                    <a:bodyPr/>
                    <a:lstStyle/>
                    <a:p>
                      <a:r>
                        <a:rPr lang="en-IN" dirty="0"/>
                        <a:t>Lessons Learned from</a:t>
                      </a:r>
                    </a:p>
                    <a:p>
                      <a:r>
                        <a:rPr lang="en-IN" dirty="0"/>
                        <a:t>Defi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X. Meegan,</a:t>
                      </a:r>
                    </a:p>
                    <a:p>
                      <a:r>
                        <a:rPr lang="en-IN" dirty="0"/>
                        <a:t>T. </a:t>
                      </a:r>
                      <a:r>
                        <a:rPr lang="en-IN" dirty="0" err="1"/>
                        <a:t>Koens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 this paper there will be about mistakes and how it will work in real world ,with different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46959"/>
                  </a:ext>
                </a:extLst>
              </a:tr>
              <a:tr h="1601159">
                <a:tc>
                  <a:txBody>
                    <a:bodyPr/>
                    <a:lstStyle/>
                    <a:p>
                      <a:r>
                        <a:rPr lang="en-IN" dirty="0" err="1"/>
                        <a:t>DeFi</a:t>
                      </a:r>
                      <a:r>
                        <a:rPr lang="en-IN" dirty="0"/>
                        <a:t> Beyond the Hype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 Wharton Blockchain,</a:t>
                      </a:r>
                    </a:p>
                    <a:p>
                      <a:r>
                        <a:rPr lang="en-IN" dirty="0"/>
                        <a:t>Digital Asset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describes the basic attributes of </a:t>
                      </a:r>
                      <a:r>
                        <a:rPr lang="en-US" dirty="0" err="1"/>
                        <a:t>DeFi</a:t>
                      </a:r>
                      <a:r>
                        <a:rPr lang="en-US" dirty="0"/>
                        <a:t> services, the structure of the </a:t>
                      </a:r>
                      <a:r>
                        <a:rPr lang="en-US" dirty="0" err="1"/>
                        <a:t>DeFi</a:t>
                      </a:r>
                      <a:r>
                        <a:rPr lang="en-US" dirty="0"/>
                        <a:t> ecosystem, and emerging developments. A forthcoming Decentralized Finance Policy-Maker Toolkit will offer guidance on risks and policy approaches for governments navigating this new space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7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57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4FAA72-4D5F-7FE7-0ACA-BF881839C8B9}"/>
              </a:ext>
            </a:extLst>
          </p:cNvPr>
          <p:cNvSpPr/>
          <p:nvPr/>
        </p:nvSpPr>
        <p:spPr>
          <a:xfrm>
            <a:off x="4884574" y="760798"/>
            <a:ext cx="152089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 bank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4778BF-36A6-F396-32A1-9D548218B427}"/>
              </a:ext>
            </a:extLst>
          </p:cNvPr>
          <p:cNvCxnSpPr>
            <a:stCxn id="4" idx="2"/>
          </p:cNvCxnSpPr>
          <p:nvPr/>
        </p:nvCxnSpPr>
        <p:spPr>
          <a:xfrm>
            <a:off x="5645019" y="1675198"/>
            <a:ext cx="13996" cy="6624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9C6289B-ABB6-2262-ADDD-78ACAE7CE600}"/>
              </a:ext>
            </a:extLst>
          </p:cNvPr>
          <p:cNvSpPr/>
          <p:nvPr/>
        </p:nvSpPr>
        <p:spPr>
          <a:xfrm>
            <a:off x="2364532" y="2427512"/>
            <a:ext cx="11383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Smart Contracts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1CEE48-9458-286E-978E-55178F564368}"/>
              </a:ext>
            </a:extLst>
          </p:cNvPr>
          <p:cNvSpPr/>
          <p:nvPr/>
        </p:nvSpPr>
        <p:spPr>
          <a:xfrm>
            <a:off x="5072550" y="2383620"/>
            <a:ext cx="12129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Scripts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88877-EB5C-FFC5-A6FC-9C97C7898129}"/>
              </a:ext>
            </a:extLst>
          </p:cNvPr>
          <p:cNvSpPr/>
          <p:nvPr/>
        </p:nvSpPr>
        <p:spPr>
          <a:xfrm>
            <a:off x="7307521" y="2583874"/>
            <a:ext cx="13016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Interfaces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5C7E8-E7ED-68EB-FC57-B2D6B073A4A2}"/>
              </a:ext>
            </a:extLst>
          </p:cNvPr>
          <p:cNvSpPr txBox="1"/>
          <p:nvPr/>
        </p:nvSpPr>
        <p:spPr>
          <a:xfrm>
            <a:off x="4355454" y="91503"/>
            <a:ext cx="220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Aharoni" panose="020B0604020202020204" pitchFamily="2" charset="-79"/>
                <a:cs typeface="Aharoni" panose="020B0604020202020204" pitchFamily="2" charset="-79"/>
              </a:rPr>
              <a:t>Work Flow</a:t>
            </a:r>
            <a:endParaRPr lang="en-IN" sz="28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78EA4F-8357-7261-1B71-5101CC367B13}"/>
              </a:ext>
            </a:extLst>
          </p:cNvPr>
          <p:cNvSpPr/>
          <p:nvPr/>
        </p:nvSpPr>
        <p:spPr>
          <a:xfrm>
            <a:off x="2117270" y="4516863"/>
            <a:ext cx="16328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solidity codes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70C33D-92AA-3909-2896-DCDA88CBDDD2}"/>
              </a:ext>
            </a:extLst>
          </p:cNvPr>
          <p:cNvSpPr/>
          <p:nvPr/>
        </p:nvSpPr>
        <p:spPr>
          <a:xfrm>
            <a:off x="5145443" y="4086103"/>
            <a:ext cx="13187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 scripts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F796CE-D42B-0641-6374-DBC7089D4098}"/>
              </a:ext>
            </a:extLst>
          </p:cNvPr>
          <p:cNvSpPr/>
          <p:nvPr/>
        </p:nvSpPr>
        <p:spPr>
          <a:xfrm>
            <a:off x="7155803" y="4625616"/>
            <a:ext cx="16546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 like html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222B2F-3313-5181-77D1-7820E282B4D7}"/>
              </a:ext>
            </a:extLst>
          </p:cNvPr>
          <p:cNvCxnSpPr>
            <a:stCxn id="7" idx="2"/>
          </p:cNvCxnSpPr>
          <p:nvPr/>
        </p:nvCxnSpPr>
        <p:spPr>
          <a:xfrm flipH="1">
            <a:off x="2919704" y="3341912"/>
            <a:ext cx="13996" cy="1174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F5C969-44A0-64DD-7832-63CA47195F63}"/>
              </a:ext>
            </a:extLst>
          </p:cNvPr>
          <p:cNvCxnSpPr>
            <a:stCxn id="8" idx="2"/>
            <a:endCxn id="17" idx="0"/>
          </p:cNvCxnSpPr>
          <p:nvPr/>
        </p:nvCxnSpPr>
        <p:spPr>
          <a:xfrm>
            <a:off x="5679040" y="3298020"/>
            <a:ext cx="125767" cy="7880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21A7BD-AB32-95EE-C020-A500640075D7}"/>
              </a:ext>
            </a:extLst>
          </p:cNvPr>
          <p:cNvCxnSpPr>
            <a:stCxn id="9" idx="2"/>
          </p:cNvCxnSpPr>
          <p:nvPr/>
        </p:nvCxnSpPr>
        <p:spPr>
          <a:xfrm>
            <a:off x="7958331" y="3498274"/>
            <a:ext cx="16329" cy="117495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526F6AB-ECB9-6F3B-5F44-6F50EA1E3B30}"/>
              </a:ext>
            </a:extLst>
          </p:cNvPr>
          <p:cNvSpPr/>
          <p:nvPr/>
        </p:nvSpPr>
        <p:spPr>
          <a:xfrm>
            <a:off x="10500243" y="233767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.env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5ACFA7-5F34-5E79-ADCC-3556E3BE0132}"/>
              </a:ext>
            </a:extLst>
          </p:cNvPr>
          <p:cNvSpPr/>
          <p:nvPr/>
        </p:nvSpPr>
        <p:spPr>
          <a:xfrm>
            <a:off x="8800127" y="3579490"/>
            <a:ext cx="2284637" cy="50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Network connection to blockchain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EE4168-DE62-624D-5DFD-A80EF5EB9F06}"/>
              </a:ext>
            </a:extLst>
          </p:cNvPr>
          <p:cNvSpPr/>
          <p:nvPr/>
        </p:nvSpPr>
        <p:spPr>
          <a:xfrm>
            <a:off x="10695212" y="4618085"/>
            <a:ext cx="1388901" cy="50661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Metamask</a:t>
            </a:r>
            <a:r>
              <a:rPr lang="en-IN" dirty="0"/>
              <a:t> private key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172CA5-326D-44C9-6444-799DFFA89AF7}"/>
              </a:ext>
            </a:extLst>
          </p:cNvPr>
          <p:cNvCxnSpPr>
            <a:endCxn id="7" idx="0"/>
          </p:cNvCxnSpPr>
          <p:nvPr/>
        </p:nvCxnSpPr>
        <p:spPr>
          <a:xfrm flipH="1">
            <a:off x="2933700" y="1675198"/>
            <a:ext cx="1880896" cy="7523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68D600-BD04-77D9-5711-22374D819312}"/>
              </a:ext>
            </a:extLst>
          </p:cNvPr>
          <p:cNvCxnSpPr/>
          <p:nvPr/>
        </p:nvCxnSpPr>
        <p:spPr>
          <a:xfrm>
            <a:off x="6285529" y="1595535"/>
            <a:ext cx="2149344" cy="9423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DBF23B-E2CC-1652-25FF-61706D5CB93E}"/>
              </a:ext>
            </a:extLst>
          </p:cNvPr>
          <p:cNvCxnSpPr/>
          <p:nvPr/>
        </p:nvCxnSpPr>
        <p:spPr>
          <a:xfrm>
            <a:off x="6464170" y="1423271"/>
            <a:ext cx="4036073" cy="101452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1ADDD8-A0B9-8B16-BF1A-F47FE2F9E587}"/>
              </a:ext>
            </a:extLst>
          </p:cNvPr>
          <p:cNvCxnSpPr/>
          <p:nvPr/>
        </p:nvCxnSpPr>
        <p:spPr>
          <a:xfrm flipH="1">
            <a:off x="10105053" y="3144416"/>
            <a:ext cx="395190" cy="4350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FEB036-992C-1988-2283-BD53C121EC37}"/>
              </a:ext>
            </a:extLst>
          </p:cNvPr>
          <p:cNvCxnSpPr/>
          <p:nvPr/>
        </p:nvCxnSpPr>
        <p:spPr>
          <a:xfrm>
            <a:off x="11414643" y="3144416"/>
            <a:ext cx="239292" cy="15288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63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F20050C-409A-427F-8B1B-CC080E4B9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D9A6442D-4773-4F5E-B862-1FC2BB1C4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2C627CDA-214B-4BBA-8D42-39B961B28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4DFE7697-C523-4CA4-8F34-CBB0CFB10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83F6E0A8-0638-4D6F-88E9-14A58EB5A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B89E237D-6539-40AD-8DC8-84FCF6B3D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461257D0-6EE7-49E5-8F18-1434BF087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345A74-D4CF-DBCF-068E-89924D88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IN" sz="3200"/>
              <a:t>GITHUB LINK 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40DA-EFD0-20BF-A6D6-C74975C06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IN" sz="1800">
                <a:hlinkClick r:id="rId3"/>
              </a:rPr>
              <a:t>https://github.com/2010030173Harsha/DEFI-bank-BLOCKCHAIN-AND-CRYPTO-CURRENCIES-</a:t>
            </a:r>
            <a:endParaRPr lang="en-IN" sz="1800"/>
          </a:p>
          <a:p>
            <a:endParaRPr lang="en-IN" sz="1800"/>
          </a:p>
        </p:txBody>
      </p:sp>
      <p:sp>
        <p:nvSpPr>
          <p:cNvPr id="34" name="Rounded Rectangle 16">
            <a:extLst>
              <a:ext uri="{FF2B5EF4-FFF2-40B4-BE49-F238E27FC236}">
                <a16:creationId xmlns:a16="http://schemas.microsoft.com/office/drawing/2014/main" id="{62D73780-58B7-4124-85C7-4ACE82949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A4DD9-AD3F-6EE5-928F-336026DE4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202" y="1780357"/>
            <a:ext cx="6237359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9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2EE3-7F36-56FE-EBDB-E18E214C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27" y="359229"/>
            <a:ext cx="6157459" cy="583163"/>
          </a:xfrm>
        </p:spPr>
        <p:txBody>
          <a:bodyPr>
            <a:normAutofit fontScale="90000"/>
          </a:bodyPr>
          <a:lstStyle/>
          <a:p>
            <a:r>
              <a:rPr lang="en-IN" dirty="0"/>
              <a:t>TOOLS SETUP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49CD-6851-86B6-BECD-FC37EF5C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449" y="1304729"/>
            <a:ext cx="10018713" cy="3124201"/>
          </a:xfrm>
        </p:spPr>
        <p:txBody>
          <a:bodyPr/>
          <a:lstStyle/>
          <a:p>
            <a:r>
              <a:rPr lang="en-IN" dirty="0"/>
              <a:t>Language – solidity ,python </a:t>
            </a:r>
          </a:p>
          <a:p>
            <a:r>
              <a:rPr lang="en-IN" dirty="0"/>
              <a:t>Ide – Remix ,</a:t>
            </a:r>
            <a:r>
              <a:rPr lang="en-IN" dirty="0" err="1"/>
              <a:t>vscode</a:t>
            </a:r>
            <a:endParaRPr lang="en-IN" dirty="0"/>
          </a:p>
          <a:p>
            <a:r>
              <a:rPr lang="en-IN" dirty="0"/>
              <a:t>Requirement – Internet </a:t>
            </a:r>
          </a:p>
        </p:txBody>
      </p:sp>
    </p:spTree>
    <p:extLst>
      <p:ext uri="{BB962C8B-B14F-4D97-AF65-F5344CB8AC3E}">
        <p14:creationId xmlns:p14="http://schemas.microsoft.com/office/powerpoint/2010/main" val="234660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2F4B0B-6CDE-4467-A567-7930C6692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BD904E-E2AA-40C0-9B75-6705C2936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0A011-E259-798D-A12E-00ADD1A1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WORK ALLOCATION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CA0337-9B09-4746-93D0-7E92F422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400DCF3-F870-42BD-9169-1B4BD854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4C6F6B-30DD-4B7F-8169-7A575C25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6C1E1CC-3625-43BC-98A8-A1C67FAD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7C6358A-C557-444E-A1F5-149AD3B6C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E1981B58-ABB6-4FEB-BE0A-17F8AD1B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28B56B0-6617-4529-B84C-73B093A8F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05FB55-25E3-D42C-6DF5-5AF02C5E9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63635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38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C1FD-D986-3972-09A6-7342C443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4726" y="312575"/>
            <a:ext cx="6390726" cy="573833"/>
          </a:xfrm>
        </p:spPr>
        <p:txBody>
          <a:bodyPr>
            <a:normAutofit fontScale="90000"/>
          </a:bodyPr>
          <a:lstStyle/>
          <a:p>
            <a:r>
              <a:rPr lang="en-IN" dirty="0"/>
              <a:t>Alpha Testing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188E85-9062-6995-FB8A-31672A962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239" y="1280069"/>
            <a:ext cx="9755522" cy="26918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362641-86DC-9867-586A-1DED099A6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033" y="4048125"/>
            <a:ext cx="1067511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5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5DC6-D436-4648-DBC8-646E33D0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4377646" cy="628650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496E-C843-579C-2AA0-38C82028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609" y="1483179"/>
            <a:ext cx="8206697" cy="2664280"/>
          </a:xfrm>
        </p:spPr>
        <p:txBody>
          <a:bodyPr/>
          <a:lstStyle/>
          <a:p>
            <a:r>
              <a:rPr lang="en-IN" dirty="0"/>
              <a:t>The conclusion ,this is one of emerging project and very useful to people and should be used by everyone and change the things around us</a:t>
            </a:r>
          </a:p>
        </p:txBody>
      </p:sp>
    </p:spTree>
    <p:extLst>
      <p:ext uri="{BB962C8B-B14F-4D97-AF65-F5344CB8AC3E}">
        <p14:creationId xmlns:p14="http://schemas.microsoft.com/office/powerpoint/2010/main" val="2968181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114</TotalTime>
  <Words>434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Aharoni</vt:lpstr>
      <vt:lpstr>Arial</vt:lpstr>
      <vt:lpstr>Avenir Next</vt:lpstr>
      <vt:lpstr>Cabin-semi-bold</vt:lpstr>
      <vt:lpstr>Corbel</vt:lpstr>
      <vt:lpstr>Times New Roman</vt:lpstr>
      <vt:lpstr>Parallax</vt:lpstr>
      <vt:lpstr>       DeFi Bank  (Decentralized Finance) </vt:lpstr>
      <vt:lpstr>INTRODUCTION --</vt:lpstr>
      <vt:lpstr>LITERATURE REVIEW --</vt:lpstr>
      <vt:lpstr>PowerPoint Presentation</vt:lpstr>
      <vt:lpstr>GITHUB LINK --</vt:lpstr>
      <vt:lpstr>TOOLS SETUP -</vt:lpstr>
      <vt:lpstr>WORK ALLOCATION</vt:lpstr>
      <vt:lpstr>Alpha Testing </vt:lpstr>
      <vt:lpstr>CONCLUSION--</vt:lpstr>
      <vt:lpstr>REFERENCES --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 Bank  (Decentralized Finance)</dc:title>
  <dc:creator>Harsha Vardhan</dc:creator>
  <cp:lastModifiedBy>Harsha Vardhan</cp:lastModifiedBy>
  <cp:revision>16</cp:revision>
  <dcterms:created xsi:type="dcterms:W3CDTF">2022-08-08T12:48:39Z</dcterms:created>
  <dcterms:modified xsi:type="dcterms:W3CDTF">2022-09-13T06:20:25Z</dcterms:modified>
</cp:coreProperties>
</file>