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0" r:id="rId11"/>
    <p:sldId id="271"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03163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4165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92014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53642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75762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D3B01-1E0B-45ED-A6C8-1E1E271428A3}" type="datetimeFigureOut">
              <a:rPr lang="en-IN" smtClean="0"/>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745531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D3B01-1E0B-45ED-A6C8-1E1E271428A3}" type="datetimeFigureOut">
              <a:rPr lang="en-IN" smtClean="0"/>
              <a:t>12-10-2022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805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43052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31596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07006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70331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7D3B01-1E0B-45ED-A6C8-1E1E271428A3}"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29477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D3B01-1E0B-45ED-A6C8-1E1E271428A3}" type="datetimeFigureOut">
              <a:rPr lang="en-IN" smtClean="0"/>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95709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D3B01-1E0B-45ED-A6C8-1E1E271428A3}" type="datetimeFigureOut">
              <a:rPr lang="en-IN" smtClean="0"/>
              <a:t>12-10-2022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80215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D3B01-1E0B-45ED-A6C8-1E1E271428A3}" type="datetimeFigureOut">
              <a:rPr lang="en-IN" smtClean="0"/>
              <a:t>12-10-2022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21535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07125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93431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07D3B01-1E0B-45ED-A6C8-1E1E271428A3}" type="datetimeFigureOut">
              <a:rPr lang="en-IN" smtClean="0"/>
              <a:t>12-10-2022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9D3D7B-F494-4543-B1E7-06A44212D2C9}" type="slidenum">
              <a:rPr lang="en-IN" smtClean="0"/>
              <a:t>‹#›</a:t>
            </a:fld>
            <a:endParaRPr lang="en-IN"/>
          </a:p>
        </p:txBody>
      </p:sp>
    </p:spTree>
    <p:extLst>
      <p:ext uri="{BB962C8B-B14F-4D97-AF65-F5344CB8AC3E}">
        <p14:creationId xmlns:p14="http://schemas.microsoft.com/office/powerpoint/2010/main" val="1088533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359D-8400-4AFA-A210-E97A8D685DC5}"/>
              </a:ext>
            </a:extLst>
          </p:cNvPr>
          <p:cNvSpPr>
            <a:spLocks noGrp="1"/>
          </p:cNvSpPr>
          <p:nvPr>
            <p:ph type="ctrTitle"/>
          </p:nvPr>
        </p:nvSpPr>
        <p:spPr/>
        <p:txBody>
          <a:bodyPr/>
          <a:lstStyle/>
          <a:p>
            <a:r>
              <a:rPr lang="en-US" dirty="0"/>
              <a:t>ELECTRICITY BILLING SYSTEM</a:t>
            </a:r>
            <a:endParaRPr lang="en-IN" dirty="0"/>
          </a:p>
        </p:txBody>
      </p:sp>
    </p:spTree>
    <p:extLst>
      <p:ext uri="{BB962C8B-B14F-4D97-AF65-F5344CB8AC3E}">
        <p14:creationId xmlns:p14="http://schemas.microsoft.com/office/powerpoint/2010/main" val="422924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9994-15C4-4327-8D73-8A1F3C48FC1A}"/>
              </a:ext>
            </a:extLst>
          </p:cNvPr>
          <p:cNvSpPr>
            <a:spLocks noGrp="1"/>
          </p:cNvSpPr>
          <p:nvPr>
            <p:ph type="title"/>
          </p:nvPr>
        </p:nvSpPr>
        <p:spPr/>
        <p:txBody>
          <a:bodyPr/>
          <a:lstStyle/>
          <a:p>
            <a:r>
              <a:rPr lang="en-US" dirty="0"/>
              <a:t>METHODOLOGIES</a:t>
            </a:r>
            <a:endParaRPr lang="en-IN" dirty="0"/>
          </a:p>
        </p:txBody>
      </p:sp>
      <p:sp>
        <p:nvSpPr>
          <p:cNvPr id="3" name="Content Placeholder 2">
            <a:extLst>
              <a:ext uri="{FF2B5EF4-FFF2-40B4-BE49-F238E27FC236}">
                <a16:creationId xmlns:a16="http://schemas.microsoft.com/office/drawing/2014/main" id="{E83E6535-4DE8-494E-BB1F-CC882A03FB3C}"/>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000" dirty="0">
                <a:latin typeface="Century" panose="02040604050505020304" pitchFamily="18" charset="0"/>
                <a:cs typeface="Calibri" panose="020F0502020204030204" pitchFamily="34" charset="0"/>
              </a:rPr>
              <a:t>There are two main users or actors in this application</a:t>
            </a:r>
            <a:r>
              <a:rPr lang="en-US" dirty="0">
                <a:latin typeface="Century" panose="02040604050505020304" pitchFamily="18" charset="0"/>
              </a:rPr>
              <a:t>. </a:t>
            </a:r>
          </a:p>
          <a:p>
            <a:pPr marL="0" indent="0">
              <a:buNone/>
            </a:pPr>
            <a:r>
              <a:rPr lang="en-IN" dirty="0">
                <a:latin typeface="Calibri" panose="020F0502020204030204" pitchFamily="34" charset="0"/>
                <a:cs typeface="Calibri" panose="020F0502020204030204" pitchFamily="34" charset="0"/>
              </a:rPr>
              <a:t>         ADMIN and USERS.</a:t>
            </a:r>
          </a:p>
          <a:p>
            <a:pPr marL="0" indent="0">
              <a:buNone/>
            </a:pPr>
            <a:r>
              <a:rPr lang="en-US" sz="1900" dirty="0">
                <a:latin typeface="Century" panose="02040604050505020304" pitchFamily="18" charset="0"/>
              </a:rPr>
              <a:t>Admin is the main user here who will manage all the activity such as:</a:t>
            </a:r>
            <a:endParaRPr lang="en-IN" sz="1900" dirty="0">
              <a:latin typeface="Century" panose="02040604050505020304" pitchFamily="18" charset="0"/>
            </a:endParaRPr>
          </a:p>
          <a:p>
            <a:pPr lvl="0"/>
            <a:r>
              <a:rPr lang="en-US" sz="1900" dirty="0">
                <a:latin typeface="Century" panose="02040604050505020304" pitchFamily="18" charset="0"/>
              </a:rPr>
              <a:t>Admin can ADD/VIEW/UPDATE/DELETE users.</a:t>
            </a:r>
            <a:endParaRPr lang="en-IN" sz="1900" dirty="0">
              <a:latin typeface="Century" panose="02040604050505020304" pitchFamily="18" charset="0"/>
            </a:endParaRPr>
          </a:p>
          <a:p>
            <a:pPr lvl="0"/>
            <a:r>
              <a:rPr lang="en-US" sz="1900" dirty="0">
                <a:latin typeface="Century" panose="02040604050505020304" pitchFamily="18" charset="0"/>
              </a:rPr>
              <a:t>Admin can VIEW its profile.</a:t>
            </a:r>
            <a:endParaRPr lang="en-IN" sz="1900" dirty="0">
              <a:latin typeface="Century" panose="02040604050505020304" pitchFamily="18" charset="0"/>
            </a:endParaRPr>
          </a:p>
          <a:p>
            <a:pPr lvl="0"/>
            <a:r>
              <a:rPr lang="en-US" sz="1900" dirty="0">
                <a:latin typeface="Century" panose="02040604050505020304" pitchFamily="18" charset="0"/>
              </a:rPr>
              <a:t>Admin can Calculate Bill for the registered users.</a:t>
            </a:r>
            <a:endParaRPr lang="en-IN" sz="1900" dirty="0">
              <a:latin typeface="Century" panose="02040604050505020304" pitchFamily="18" charset="0"/>
            </a:endParaRPr>
          </a:p>
          <a:p>
            <a:pPr lvl="0"/>
            <a:r>
              <a:rPr lang="en-US" sz="1900" dirty="0">
                <a:latin typeface="Century" panose="02040604050505020304" pitchFamily="18" charset="0"/>
              </a:rPr>
              <a:t>Admin can SEARCH Users.</a:t>
            </a:r>
            <a:endParaRPr lang="en-IN" sz="1900" dirty="0">
              <a:latin typeface="Century" panose="02040604050505020304" pitchFamily="18" charset="0"/>
            </a:endParaRPr>
          </a:p>
          <a:p>
            <a:pPr lvl="0"/>
            <a:r>
              <a:rPr lang="en-US" sz="1900" dirty="0">
                <a:latin typeface="Century" panose="02040604050505020304" pitchFamily="18" charset="0"/>
              </a:rPr>
              <a:t>Admin can VIEW the Bill Report.</a:t>
            </a:r>
            <a:endParaRPr lang="en-IN" sz="1900" dirty="0">
              <a:latin typeface="Century" panose="02040604050505020304" pitchFamily="18" charset="0"/>
            </a:endParaRPr>
          </a:p>
          <a:p>
            <a:pPr lvl="0"/>
            <a:r>
              <a:rPr lang="en-US" sz="1900" dirty="0">
                <a:latin typeface="Century" panose="02040604050505020304" pitchFamily="18" charset="0"/>
              </a:rPr>
              <a:t>Admin can VIEW the Payment History.</a:t>
            </a:r>
            <a:endParaRPr lang="en-IN" sz="1900" dirty="0">
              <a:latin typeface="Century" panose="02040604050505020304" pitchFamily="18" charset="0"/>
            </a:endParaRPr>
          </a:p>
          <a:p>
            <a:r>
              <a:rPr lang="en-US" sz="1900" dirty="0">
                <a:latin typeface="Century" panose="02040604050505020304" pitchFamily="18" charset="0"/>
              </a:rPr>
              <a:t>Admin can UPDATE the cost of charge/unit .</a:t>
            </a:r>
            <a:endParaRPr lang="en-IN" sz="1900" dirty="0">
              <a:latin typeface="Century" panose="02040604050505020304" pitchFamily="18"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125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026B0-5556-49AF-975D-8C5AFA67974E}"/>
              </a:ext>
            </a:extLst>
          </p:cNvPr>
          <p:cNvSpPr>
            <a:spLocks noGrp="1"/>
          </p:cNvSpPr>
          <p:nvPr>
            <p:ph idx="1"/>
          </p:nvPr>
        </p:nvSpPr>
        <p:spPr>
          <a:xfrm>
            <a:off x="1154954" y="2603499"/>
            <a:ext cx="8825659" cy="3999431"/>
          </a:xfrm>
        </p:spPr>
        <p:txBody>
          <a:bodyPr/>
          <a:lstStyle/>
          <a:p>
            <a:pPr marL="0" indent="0">
              <a:buNone/>
            </a:pPr>
            <a:r>
              <a:rPr lang="en-US" dirty="0"/>
              <a:t>Users is the another user who will Pay Bill using this application:</a:t>
            </a:r>
            <a:endParaRPr lang="en-IN" dirty="0"/>
          </a:p>
          <a:p>
            <a:pPr lvl="0"/>
            <a:r>
              <a:rPr lang="en-US" dirty="0"/>
              <a:t>User can VIEW/UPDATE its profile.</a:t>
            </a:r>
            <a:endParaRPr lang="en-IN" dirty="0"/>
          </a:p>
          <a:p>
            <a:pPr lvl="0"/>
            <a:r>
              <a:rPr lang="en-US" dirty="0"/>
              <a:t>User can VIEW the Bill.</a:t>
            </a:r>
            <a:endParaRPr lang="en-IN" dirty="0"/>
          </a:p>
          <a:p>
            <a:pPr lvl="0"/>
            <a:r>
              <a:rPr lang="en-US" dirty="0"/>
              <a:t>User can PAY the Bill.</a:t>
            </a:r>
            <a:endParaRPr lang="en-IN" dirty="0"/>
          </a:p>
          <a:p>
            <a:pPr lvl="0"/>
            <a:r>
              <a:rPr lang="en-US" dirty="0"/>
              <a:t>User can VIEW the Payment History.</a:t>
            </a:r>
            <a:endParaRPr lang="en-IN" dirty="0"/>
          </a:p>
          <a:p>
            <a:endParaRPr lang="en-IN" dirty="0"/>
          </a:p>
        </p:txBody>
      </p:sp>
    </p:spTree>
    <p:extLst>
      <p:ext uri="{BB962C8B-B14F-4D97-AF65-F5344CB8AC3E}">
        <p14:creationId xmlns:p14="http://schemas.microsoft.com/office/powerpoint/2010/main" val="160266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4339-F03B-41A7-945F-DFD4DB19A06A}"/>
              </a:ext>
            </a:extLst>
          </p:cNvPr>
          <p:cNvSpPr>
            <a:spLocks noGrp="1"/>
          </p:cNvSpPr>
          <p:nvPr>
            <p:ph type="title"/>
          </p:nvPr>
        </p:nvSpPr>
        <p:spPr/>
        <p:txBody>
          <a:bodyPr/>
          <a:lstStyle/>
          <a:p>
            <a:r>
              <a:rPr lang="en-US" dirty="0"/>
              <a:t>GITHUB COMMITS</a:t>
            </a:r>
            <a:endParaRPr lang="en-IN" dirty="0"/>
          </a:p>
        </p:txBody>
      </p:sp>
      <p:pic>
        <p:nvPicPr>
          <p:cNvPr id="4" name="Content Placeholder 3">
            <a:extLst>
              <a:ext uri="{FF2B5EF4-FFF2-40B4-BE49-F238E27FC236}">
                <a16:creationId xmlns:a16="http://schemas.microsoft.com/office/drawing/2014/main" id="{C91A263F-D8EF-4934-A777-78CCC1114197}"/>
              </a:ext>
            </a:extLst>
          </p:cNvPr>
          <p:cNvPicPr>
            <a:picLocks noGrp="1" noChangeAspect="1"/>
          </p:cNvPicPr>
          <p:nvPr>
            <p:ph idx="1"/>
          </p:nvPr>
        </p:nvPicPr>
        <p:blipFill>
          <a:blip r:embed="rId2"/>
          <a:stretch>
            <a:fillRect/>
          </a:stretch>
        </p:blipFill>
        <p:spPr>
          <a:xfrm>
            <a:off x="1722923" y="2473693"/>
            <a:ext cx="8104472" cy="3792353"/>
          </a:xfrm>
          <a:prstGeom prst="rect">
            <a:avLst/>
          </a:prstGeom>
        </p:spPr>
      </p:pic>
    </p:spTree>
    <p:extLst>
      <p:ext uri="{BB962C8B-B14F-4D97-AF65-F5344CB8AC3E}">
        <p14:creationId xmlns:p14="http://schemas.microsoft.com/office/powerpoint/2010/main" val="383556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3F63-12B8-46FD-A0C3-B86F039E09D5}"/>
              </a:ext>
            </a:extLst>
          </p:cNvPr>
          <p:cNvSpPr>
            <a:spLocks noGrp="1"/>
          </p:cNvSpPr>
          <p:nvPr>
            <p:ph type="title"/>
          </p:nvPr>
        </p:nvSpPr>
        <p:spPr/>
        <p:txBody>
          <a:bodyPr/>
          <a:lstStyle/>
          <a:p>
            <a:r>
              <a:rPr lang="en-US" dirty="0"/>
              <a:t>WORK ALLOCATION</a:t>
            </a:r>
            <a:endParaRPr lang="en-IN" dirty="0"/>
          </a:p>
        </p:txBody>
      </p:sp>
      <p:sp>
        <p:nvSpPr>
          <p:cNvPr id="3" name="Content Placeholder 2">
            <a:extLst>
              <a:ext uri="{FF2B5EF4-FFF2-40B4-BE49-F238E27FC236}">
                <a16:creationId xmlns:a16="http://schemas.microsoft.com/office/drawing/2014/main" id="{D3CF3001-BAC2-4468-B0BA-9944664A7D64}"/>
              </a:ext>
            </a:extLst>
          </p:cNvPr>
          <p:cNvSpPr>
            <a:spLocks noGrp="1"/>
          </p:cNvSpPr>
          <p:nvPr>
            <p:ph idx="1"/>
          </p:nvPr>
        </p:nvSpPr>
        <p:spPr/>
        <p:txBody>
          <a:bodyPr/>
          <a:lstStyle/>
          <a:p>
            <a:pPr marL="0" indent="0">
              <a:buNone/>
            </a:pPr>
            <a:r>
              <a:rPr lang="en-US" dirty="0"/>
              <a:t>B, Kavya Mani Gayathri – 2010030234</a:t>
            </a:r>
          </a:p>
          <a:p>
            <a:pPr marL="0" indent="0">
              <a:buNone/>
            </a:pPr>
            <a:r>
              <a:rPr lang="en-US" dirty="0"/>
              <a:t>Front-end , Servlet technology</a:t>
            </a:r>
          </a:p>
          <a:p>
            <a:pPr marL="0" indent="0">
              <a:buNone/>
            </a:pPr>
            <a:endParaRPr lang="en-US" dirty="0"/>
          </a:p>
          <a:p>
            <a:pPr marL="0" indent="0">
              <a:buNone/>
            </a:pPr>
            <a:r>
              <a:rPr lang="en-US" dirty="0"/>
              <a:t>B. SRAVANI - 2010030544</a:t>
            </a:r>
            <a:endParaRPr lang="en-IN" dirty="0"/>
          </a:p>
          <a:p>
            <a:pPr marL="0" indent="0">
              <a:buNone/>
            </a:pPr>
            <a:r>
              <a:rPr lang="en-IN" dirty="0"/>
              <a:t>Backend , Login</a:t>
            </a:r>
            <a:endParaRPr lang="en-US" dirty="0"/>
          </a:p>
        </p:txBody>
      </p:sp>
    </p:spTree>
    <p:extLst>
      <p:ext uri="{BB962C8B-B14F-4D97-AF65-F5344CB8AC3E}">
        <p14:creationId xmlns:p14="http://schemas.microsoft.com/office/powerpoint/2010/main" val="327606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7A3D-ED63-4D45-8BB3-6A567BCBA154}"/>
              </a:ext>
            </a:extLst>
          </p:cNvPr>
          <p:cNvSpPr>
            <a:spLocks noGrp="1"/>
          </p:cNvSpPr>
          <p:nvPr>
            <p:ph type="title"/>
          </p:nvPr>
        </p:nvSpPr>
        <p:spPr/>
        <p:txBody>
          <a:bodyPr/>
          <a:lstStyle/>
          <a:p>
            <a:r>
              <a:rPr lang="en-US" dirty="0"/>
              <a:t>TOOLS &amp; TECHNIQUES REQUIRED</a:t>
            </a:r>
            <a:endParaRPr lang="en-IN" dirty="0"/>
          </a:p>
        </p:txBody>
      </p:sp>
      <p:sp>
        <p:nvSpPr>
          <p:cNvPr id="3" name="Content Placeholder 2">
            <a:extLst>
              <a:ext uri="{FF2B5EF4-FFF2-40B4-BE49-F238E27FC236}">
                <a16:creationId xmlns:a16="http://schemas.microsoft.com/office/drawing/2014/main" id="{3207F865-D878-46F1-9809-586DFCC174FF}"/>
              </a:ext>
            </a:extLst>
          </p:cNvPr>
          <p:cNvSpPr>
            <a:spLocks noGrp="1"/>
          </p:cNvSpPr>
          <p:nvPr>
            <p:ph idx="1"/>
          </p:nvPr>
        </p:nvSpPr>
        <p:spPr/>
        <p:txBody>
          <a:bodyPr/>
          <a:lstStyle/>
          <a:p>
            <a:r>
              <a:rPr lang="en-US" dirty="0"/>
              <a:t>CLIENT/SERVER TECHNOLOGY : Servlet</a:t>
            </a:r>
          </a:p>
          <a:p>
            <a:r>
              <a:rPr lang="en-US" dirty="0"/>
              <a:t>SERVER : APACHE  TOMCAT  </a:t>
            </a:r>
          </a:p>
          <a:p>
            <a:r>
              <a:rPr lang="en-US" dirty="0"/>
              <a:t>ECLIPSE IDE</a:t>
            </a:r>
          </a:p>
          <a:p>
            <a:r>
              <a:rPr lang="en-US" dirty="0"/>
              <a:t>Front-End : JSP, HTML, CSS, JS, BOOTSTRAP</a:t>
            </a:r>
          </a:p>
          <a:p>
            <a:r>
              <a:rPr lang="en-US" dirty="0"/>
              <a:t>Back-End : MYSQL</a:t>
            </a:r>
            <a:endParaRPr lang="en-IN" dirty="0"/>
          </a:p>
        </p:txBody>
      </p:sp>
    </p:spTree>
    <p:extLst>
      <p:ext uri="{BB962C8B-B14F-4D97-AF65-F5344CB8AC3E}">
        <p14:creationId xmlns:p14="http://schemas.microsoft.com/office/powerpoint/2010/main" val="189205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6C60-F822-477D-BA81-1AB13B81453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F21526C-3C3A-42B1-BED6-97D1BB83BED5}"/>
              </a:ext>
            </a:extLst>
          </p:cNvPr>
          <p:cNvSpPr>
            <a:spLocks noGrp="1"/>
          </p:cNvSpPr>
          <p:nvPr>
            <p:ph idx="1"/>
          </p:nvPr>
        </p:nvSpPr>
        <p:spPr/>
        <p:txBody>
          <a:bodyPr/>
          <a:lstStyle/>
          <a:p>
            <a:r>
              <a:rPr lang="en-US" dirty="0"/>
              <a:t>This Web Application provides facility to Pay Bill Online using this web application. It saves time as it allows number of users to pay the bill online instead of standing in line for bill payment. It is automatically generated by the server.</a:t>
            </a:r>
            <a:endParaRPr lang="en-IN" dirty="0"/>
          </a:p>
          <a:p>
            <a:r>
              <a:rPr lang="en-US" dirty="0"/>
              <a:t>Administrator has a privilege to create, modify and delete the Users, Add Bill payment and Update cost according to the need.</a:t>
            </a:r>
            <a:endParaRPr lang="en-IN" dirty="0"/>
          </a:p>
          <a:p>
            <a:endParaRPr lang="en-IN" dirty="0"/>
          </a:p>
        </p:txBody>
      </p:sp>
    </p:spTree>
    <p:extLst>
      <p:ext uri="{BB962C8B-B14F-4D97-AF65-F5344CB8AC3E}">
        <p14:creationId xmlns:p14="http://schemas.microsoft.com/office/powerpoint/2010/main" val="100925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ional thank you PNG image with transparent background | TOPpng">
            <a:extLst>
              <a:ext uri="{FF2B5EF4-FFF2-40B4-BE49-F238E27FC236}">
                <a16:creationId xmlns:a16="http://schemas.microsoft.com/office/drawing/2014/main" id="{0AA33F34-516B-4862-9E1F-5778774C8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314" y="1126156"/>
            <a:ext cx="6285297" cy="438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F7A0-2E9F-4C17-85DC-92D9DB82FF66}"/>
              </a:ext>
            </a:extLst>
          </p:cNvPr>
          <p:cNvSpPr>
            <a:spLocks noGrp="1"/>
          </p:cNvSpPr>
          <p:nvPr>
            <p:ph type="title"/>
          </p:nvPr>
        </p:nvSpPr>
        <p:spPr/>
        <p:txBody>
          <a:bodyPr/>
          <a:lstStyle/>
          <a:p>
            <a:r>
              <a:rPr lang="en-US" dirty="0">
                <a:latin typeface="Arial Black" panose="020B0A04020102020204" pitchFamily="34" charset="0"/>
              </a:rPr>
              <a:t>PRESENTERS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239C606-06E7-425D-846C-76E1334648B9}"/>
              </a:ext>
            </a:extLst>
          </p:cNvPr>
          <p:cNvSpPr>
            <a:spLocks noGrp="1"/>
          </p:cNvSpPr>
          <p:nvPr>
            <p:ph idx="1"/>
          </p:nvPr>
        </p:nvSpPr>
        <p:spPr/>
        <p:txBody>
          <a:bodyPr>
            <a:normAutofit/>
          </a:bodyPr>
          <a:lstStyle/>
          <a:p>
            <a:pPr marL="0" indent="0">
              <a:buNone/>
            </a:pPr>
            <a:r>
              <a:rPr lang="en-US" sz="2800" dirty="0">
                <a:latin typeface="Calibri" panose="020F0502020204030204" pitchFamily="34" charset="0"/>
                <a:cs typeface="Calibri" panose="020F0502020204030204" pitchFamily="34" charset="0"/>
              </a:rPr>
              <a:t>B. KAVYA MANI GAYATHRI – 2010030234</a:t>
            </a:r>
          </a:p>
          <a:p>
            <a:pPr marL="0" indent="0">
              <a:buNone/>
            </a:pPr>
            <a:r>
              <a:rPr lang="en-US" sz="2800" dirty="0">
                <a:latin typeface="Calibri" panose="020F0502020204030204" pitchFamily="34" charset="0"/>
                <a:cs typeface="Calibri" panose="020F0502020204030204" pitchFamily="34" charset="0"/>
              </a:rPr>
              <a:t>B. SRAVANI  - 2010030544</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3A1-98E0-488A-886F-F8422A95556F}"/>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5DD8B099-4859-4631-9B23-F2D0B1B3E3ED}"/>
              </a:ext>
            </a:extLst>
          </p:cNvPr>
          <p:cNvSpPr>
            <a:spLocks noGrp="1"/>
          </p:cNvSpPr>
          <p:nvPr>
            <p:ph idx="1"/>
          </p:nvPr>
        </p:nvSpPr>
        <p:spPr/>
        <p:txBody>
          <a:bodyPr>
            <a:normAutofit fontScale="92500" lnSpcReduction="10000"/>
          </a:bodyPr>
          <a:lstStyle/>
          <a:p>
            <a:r>
              <a:rPr lang="en-US" sz="2800" dirty="0">
                <a:latin typeface="Calibri" panose="020F0502020204030204" pitchFamily="34" charset="0"/>
                <a:cs typeface="Calibri" panose="020F0502020204030204" pitchFamily="34" charset="0"/>
              </a:rPr>
              <a:t>INTRODUCTION </a:t>
            </a:r>
          </a:p>
          <a:p>
            <a:r>
              <a:rPr lang="en-US" sz="2800" dirty="0">
                <a:latin typeface="Calibri" panose="020F0502020204030204" pitchFamily="34" charset="0"/>
                <a:cs typeface="Calibri" panose="020F0502020204030204" pitchFamily="34" charset="0"/>
              </a:rPr>
              <a:t>PROBLEM STATEMENT</a:t>
            </a:r>
          </a:p>
          <a:p>
            <a:r>
              <a:rPr lang="en-US" sz="2800" dirty="0">
                <a:latin typeface="Calibri" panose="020F0502020204030204" pitchFamily="34" charset="0"/>
                <a:cs typeface="Calibri" panose="020F0502020204030204" pitchFamily="34" charset="0"/>
              </a:rPr>
              <a:t>LITERATURE SURVEY</a:t>
            </a:r>
          </a:p>
          <a:p>
            <a:r>
              <a:rPr lang="en-US" sz="2800" dirty="0">
                <a:latin typeface="Calibri" panose="020F0502020204030204" pitchFamily="34" charset="0"/>
                <a:cs typeface="Calibri" panose="020F0502020204030204" pitchFamily="34" charset="0"/>
              </a:rPr>
              <a:t>GITHUB SETUP </a:t>
            </a:r>
          </a:p>
          <a:p>
            <a:r>
              <a:rPr lang="en-US" sz="2800" dirty="0">
                <a:latin typeface="Calibri" panose="020F0502020204030204" pitchFamily="34" charset="0"/>
                <a:cs typeface="Calibri" panose="020F0502020204030204" pitchFamily="34" charset="0"/>
              </a:rPr>
              <a:t>WORK ALLOCATION </a:t>
            </a:r>
          </a:p>
          <a:p>
            <a:r>
              <a:rPr lang="en-US" sz="2800" dirty="0">
                <a:latin typeface="Calibri" panose="020F0502020204030204" pitchFamily="34" charset="0"/>
                <a:cs typeface="Calibri" panose="020F0502020204030204" pitchFamily="34" charset="0"/>
              </a:rPr>
              <a:t>TOOLS REQUIRED </a:t>
            </a:r>
          </a:p>
          <a:p>
            <a:r>
              <a:rPr lang="en-US" sz="2800" dirty="0">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0706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EED-B624-4A51-961B-D4B237B38AE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6E3E7AB-28C6-4EDE-B4BF-4EAF2C270931}"/>
              </a:ext>
            </a:extLst>
          </p:cNvPr>
          <p:cNvSpPr>
            <a:spLocks noGrp="1"/>
          </p:cNvSpPr>
          <p:nvPr>
            <p:ph idx="1"/>
          </p:nvPr>
        </p:nvSpPr>
        <p:spPr>
          <a:xfrm>
            <a:off x="1154954" y="2603499"/>
            <a:ext cx="8825659" cy="4153435"/>
          </a:xfrm>
        </p:spPr>
        <p:txBody>
          <a:bodyPr>
            <a:normAutofit/>
          </a:bodyPr>
          <a:lstStyle/>
          <a:p>
            <a:endParaRPr lang="en-US" dirty="0"/>
          </a:p>
          <a:p>
            <a:r>
              <a:rPr lang="en-US" sz="2000" dirty="0"/>
              <a:t>This application is developed to manage the activity of Electricity Billing. Admin is the main user of the website who will manage every activity. This project is developed in Java and the database used here is MYSQL using MVC architecture. In the backend, we have used Servlet. </a:t>
            </a:r>
            <a:endParaRPr lang="en-IN" sz="2000" dirty="0"/>
          </a:p>
          <a:p>
            <a:r>
              <a:rPr lang="en-US" sz="2000" dirty="0"/>
              <a:t>Electricity Billing System project in java is a web application where a user can pays bill online using this system. User can pay Electricity bill online so it will be easy for user. The complete process of Electricity Bill will be managed online. There is no need to maintain record manually.</a:t>
            </a:r>
            <a:endParaRPr lang="en-IN" sz="2000" dirty="0"/>
          </a:p>
          <a:p>
            <a:pPr marL="0" indent="0">
              <a:buNone/>
            </a:pPr>
            <a:endParaRPr lang="en-IN" dirty="0"/>
          </a:p>
        </p:txBody>
      </p:sp>
    </p:spTree>
    <p:extLst>
      <p:ext uri="{BB962C8B-B14F-4D97-AF65-F5344CB8AC3E}">
        <p14:creationId xmlns:p14="http://schemas.microsoft.com/office/powerpoint/2010/main" val="206197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95D7-0410-43BC-9F7F-5AF5478A5D7F}"/>
              </a:ext>
            </a:extLst>
          </p:cNvPr>
          <p:cNvSpPr>
            <a:spLocks noGrp="1"/>
          </p:cNvSpPr>
          <p:nvPr>
            <p:ph type="title"/>
          </p:nvPr>
        </p:nvSpPr>
        <p:spPr/>
        <p:txBody>
          <a:bodyPr/>
          <a:lstStyle/>
          <a:p>
            <a:r>
              <a:rPr lang="en-US" dirty="0"/>
              <a:t>PROBLEM STATEMENT</a:t>
            </a:r>
            <a:endParaRPr lang="en-IN" dirty="0"/>
          </a:p>
        </p:txBody>
      </p:sp>
      <p:sp>
        <p:nvSpPr>
          <p:cNvPr id="7" name="Content Placeholder 6">
            <a:extLst>
              <a:ext uri="{FF2B5EF4-FFF2-40B4-BE49-F238E27FC236}">
                <a16:creationId xmlns:a16="http://schemas.microsoft.com/office/drawing/2014/main" id="{AE1EAE29-1772-4610-9702-2E9895EEE446}"/>
              </a:ext>
            </a:extLst>
          </p:cNvPr>
          <p:cNvSpPr>
            <a:spLocks noGrp="1"/>
          </p:cNvSpPr>
          <p:nvPr>
            <p:ph idx="1"/>
          </p:nvPr>
        </p:nvSpPr>
        <p:spPr>
          <a:xfrm>
            <a:off x="1154954" y="2603500"/>
            <a:ext cx="8825659" cy="3826176"/>
          </a:xfrm>
        </p:spPr>
        <p:txBody>
          <a:bodyPr>
            <a:normAutofit/>
          </a:bodyPr>
          <a:lstStyle/>
          <a:p>
            <a:r>
              <a:rPr lang="en-US" sz="2000" dirty="0" err="1"/>
              <a:t>Ebilling</a:t>
            </a:r>
            <a:r>
              <a:rPr lang="en-US" sz="2000" dirty="0"/>
              <a:t> System is developed to replace all the manual activity through an application. Through this application, the Admin who is the main user of the application will manage all the activities like add users, calculate Bill, and view Payment History etc. The main Objective of </a:t>
            </a:r>
            <a:r>
              <a:rPr lang="en-US" sz="2000" dirty="0" err="1"/>
              <a:t>Ebilling</a:t>
            </a:r>
            <a:r>
              <a:rPr lang="en-US" sz="2000" dirty="0"/>
              <a:t> System is to manage the activity of Billing System. The application will help to manage the users, calculate Bill, Pay Bill, View Payment, History and etc. This application can be used by the Electricity Board.</a:t>
            </a:r>
            <a:endParaRPr lang="en-IN" sz="2000" dirty="0"/>
          </a:p>
        </p:txBody>
      </p:sp>
    </p:spTree>
    <p:extLst>
      <p:ext uri="{BB962C8B-B14F-4D97-AF65-F5344CB8AC3E}">
        <p14:creationId xmlns:p14="http://schemas.microsoft.com/office/powerpoint/2010/main" val="360253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63CB-CB1A-49D7-AC67-5EF682EC924A}"/>
              </a:ext>
            </a:extLst>
          </p:cNvPr>
          <p:cNvSpPr>
            <a:spLocks noGrp="1"/>
          </p:cNvSpPr>
          <p:nvPr>
            <p:ph type="title"/>
          </p:nvPr>
        </p:nvSpPr>
        <p:spPr/>
        <p:txBody>
          <a:bodyPr/>
          <a:lstStyle/>
          <a:p>
            <a:r>
              <a:rPr lang="en-US" dirty="0"/>
              <a:t>LITERATURE SURVEY</a:t>
            </a:r>
            <a:endParaRPr lang="en-IN" dirty="0"/>
          </a:p>
        </p:txBody>
      </p:sp>
      <p:pic>
        <p:nvPicPr>
          <p:cNvPr id="4" name="Content Placeholder 3">
            <a:extLst>
              <a:ext uri="{FF2B5EF4-FFF2-40B4-BE49-F238E27FC236}">
                <a16:creationId xmlns:a16="http://schemas.microsoft.com/office/drawing/2014/main" id="{D3A790C4-341D-4C5B-B457-3901926B9EF3}"/>
              </a:ext>
            </a:extLst>
          </p:cNvPr>
          <p:cNvPicPr>
            <a:picLocks noGrp="1" noChangeAspect="1"/>
          </p:cNvPicPr>
          <p:nvPr>
            <p:ph idx="1"/>
          </p:nvPr>
        </p:nvPicPr>
        <p:blipFill>
          <a:blip r:embed="rId2"/>
          <a:stretch>
            <a:fillRect/>
          </a:stretch>
        </p:blipFill>
        <p:spPr>
          <a:xfrm>
            <a:off x="1915427" y="2709378"/>
            <a:ext cx="6872438" cy="3416300"/>
          </a:xfrm>
          <a:prstGeom prst="rect">
            <a:avLst/>
          </a:prstGeom>
        </p:spPr>
      </p:pic>
    </p:spTree>
    <p:extLst>
      <p:ext uri="{BB962C8B-B14F-4D97-AF65-F5344CB8AC3E}">
        <p14:creationId xmlns:p14="http://schemas.microsoft.com/office/powerpoint/2010/main" val="154916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F8D201-C96E-4466-AE1E-C8A367B19D00}"/>
              </a:ext>
            </a:extLst>
          </p:cNvPr>
          <p:cNvPicPr>
            <a:picLocks noChangeAspect="1"/>
          </p:cNvPicPr>
          <p:nvPr/>
        </p:nvPicPr>
        <p:blipFill>
          <a:blip r:embed="rId2"/>
          <a:stretch>
            <a:fillRect/>
          </a:stretch>
        </p:blipFill>
        <p:spPr>
          <a:xfrm>
            <a:off x="2208914" y="888421"/>
            <a:ext cx="7774171" cy="5081158"/>
          </a:xfrm>
          <a:prstGeom prst="rect">
            <a:avLst/>
          </a:prstGeom>
        </p:spPr>
      </p:pic>
    </p:spTree>
    <p:extLst>
      <p:ext uri="{BB962C8B-B14F-4D97-AF65-F5344CB8AC3E}">
        <p14:creationId xmlns:p14="http://schemas.microsoft.com/office/powerpoint/2010/main" val="202830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E945F-D370-4651-BE78-5D2EC8CF3B74}"/>
              </a:ext>
            </a:extLst>
          </p:cNvPr>
          <p:cNvPicPr>
            <a:picLocks noChangeAspect="1"/>
          </p:cNvPicPr>
          <p:nvPr/>
        </p:nvPicPr>
        <p:blipFill>
          <a:blip r:embed="rId2"/>
          <a:stretch>
            <a:fillRect/>
          </a:stretch>
        </p:blipFill>
        <p:spPr>
          <a:xfrm>
            <a:off x="2081885" y="888421"/>
            <a:ext cx="8028229" cy="5081158"/>
          </a:xfrm>
          <a:prstGeom prst="rect">
            <a:avLst/>
          </a:prstGeom>
        </p:spPr>
      </p:pic>
    </p:spTree>
    <p:extLst>
      <p:ext uri="{BB962C8B-B14F-4D97-AF65-F5344CB8AC3E}">
        <p14:creationId xmlns:p14="http://schemas.microsoft.com/office/powerpoint/2010/main" val="24552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77D33-2BD0-405E-B4BB-1F16FF7C8733}"/>
              </a:ext>
            </a:extLst>
          </p:cNvPr>
          <p:cNvPicPr>
            <a:picLocks noChangeAspect="1"/>
          </p:cNvPicPr>
          <p:nvPr/>
        </p:nvPicPr>
        <p:blipFill>
          <a:blip r:embed="rId2"/>
          <a:stretch>
            <a:fillRect/>
          </a:stretch>
        </p:blipFill>
        <p:spPr>
          <a:xfrm>
            <a:off x="2234320" y="761392"/>
            <a:ext cx="7723360" cy="5335215"/>
          </a:xfrm>
          <a:prstGeom prst="rect">
            <a:avLst/>
          </a:prstGeom>
        </p:spPr>
      </p:pic>
    </p:spTree>
    <p:extLst>
      <p:ext uri="{BB962C8B-B14F-4D97-AF65-F5344CB8AC3E}">
        <p14:creationId xmlns:p14="http://schemas.microsoft.com/office/powerpoint/2010/main" val="2578418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259</TotalTime>
  <Words>484</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Century</vt:lpstr>
      <vt:lpstr>Century Gothic</vt:lpstr>
      <vt:lpstr>Wingdings 3</vt:lpstr>
      <vt:lpstr>Ion Boardroom</vt:lpstr>
      <vt:lpstr>ELECTRICITY BILLING SYSTEM</vt:lpstr>
      <vt:lpstr>PRESENTERS</vt:lpstr>
      <vt:lpstr>INDEX</vt:lpstr>
      <vt:lpstr>INTRODUCTION</vt:lpstr>
      <vt:lpstr>PROBLEM STATEMENT</vt:lpstr>
      <vt:lpstr>LITERATURE SURVEY</vt:lpstr>
      <vt:lpstr>PowerPoint Presentation</vt:lpstr>
      <vt:lpstr>PowerPoint Presentation</vt:lpstr>
      <vt:lpstr>PowerPoint Presentation</vt:lpstr>
      <vt:lpstr>METHODOLOGIES</vt:lpstr>
      <vt:lpstr>PowerPoint Presentation</vt:lpstr>
      <vt:lpstr>GITHUB COMMITS</vt:lpstr>
      <vt:lpstr>WORK ALLOCATION</vt:lpstr>
      <vt:lpstr>TOOLS &amp; TECHNIQUES REQUIRED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bikkasani kavya mani gayathri .</dc:creator>
  <cp:lastModifiedBy>bikkasani kavya mani gayathri .</cp:lastModifiedBy>
  <cp:revision>5</cp:revision>
  <dcterms:created xsi:type="dcterms:W3CDTF">2022-10-07T05:08:01Z</dcterms:created>
  <dcterms:modified xsi:type="dcterms:W3CDTF">2022-10-12T13:30:53Z</dcterms:modified>
</cp:coreProperties>
</file>