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1" r:id="rId8"/>
    <p:sldId id="263" r:id="rId9"/>
    <p:sldId id="264"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1721662"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r>
              <a:rPr lang="en-US" sz="1800" b="0" strike="noStrike" spc="-1" dirty="0">
                <a:solidFill>
                  <a:srgbClr val="333333"/>
                </a:solidFill>
                <a:latin typeface="Times New Roman"/>
              </a:rPr>
              <a:t>Venkatesh K          2010030359</a:t>
            </a:r>
            <a:endParaRPr lang="en-IN" sz="1800" spc="-1" dirty="0">
              <a:solidFill>
                <a:srgbClr val="000000"/>
              </a:solidFill>
              <a:latin typeface="Arial"/>
            </a:endParaRPr>
          </a:p>
          <a:p>
            <a:pPr marL="246960" indent="0" algn="ctr">
              <a:lnSpc>
                <a:spcPct val="200000"/>
              </a:lnSpc>
              <a:spcBef>
                <a:spcPts val="1001"/>
              </a:spcBef>
              <a:buNone/>
              <a:tabLst>
                <a:tab pos="0" algn="l"/>
              </a:tabLst>
            </a:pPr>
            <a:r>
              <a:rPr lang="en-US" sz="1800" spc="-1" dirty="0">
                <a:solidFill>
                  <a:srgbClr val="333333"/>
                </a:solidFill>
                <a:latin typeface="Times New Roman"/>
              </a:rPr>
              <a:t>Akhil Reddy          2010030513</a:t>
            </a:r>
          </a:p>
          <a:p>
            <a:pPr marL="246960" indent="0" algn="ctr">
              <a:lnSpc>
                <a:spcPct val="200000"/>
              </a:lnSpc>
              <a:spcBef>
                <a:spcPts val="1001"/>
              </a:spcBef>
              <a:buNone/>
              <a:tabLst>
                <a:tab pos="0" algn="l"/>
              </a:tabLst>
            </a:pPr>
            <a:r>
              <a:rPr lang="en-US" sz="1800" spc="-1" dirty="0">
                <a:solidFill>
                  <a:srgbClr val="333333"/>
                </a:solidFill>
                <a:latin typeface="Times New Roman"/>
              </a:rPr>
              <a:t>Venkat Kishore P  2010030569 </a:t>
            </a:r>
            <a:endParaRPr lang="en-IN" sz="1800" spc="-1" dirty="0">
              <a:solidFill>
                <a:srgbClr val="000000"/>
              </a:solidFill>
            </a:endParaRPr>
          </a:p>
          <a:p>
            <a:pPr marL="246960" indent="0" algn="ctr">
              <a:lnSpc>
                <a:spcPct val="200000"/>
              </a:lnSpc>
              <a:spcBef>
                <a:spcPts val="1001"/>
              </a:spcBef>
              <a:buNone/>
              <a:tabLst>
                <a:tab pos="0" algn="l"/>
              </a:tabLst>
            </a:pPr>
            <a:r>
              <a:rPr lang="en-US" sz="1800" spc="-1" dirty="0">
                <a:solidFill>
                  <a:srgbClr val="333333"/>
                </a:solidFill>
                <a:latin typeface="Times New Roman"/>
              </a:rPr>
              <a:t>Uday Sagar G       2010030411</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spc="-1" dirty="0">
                <a:solidFill>
                  <a:srgbClr val="333333"/>
                </a:solidFill>
                <a:latin typeface="Times New Roman"/>
              </a:rPr>
              <a:t>Dr. Rajib Debnath </a:t>
            </a:r>
          </a:p>
          <a:p>
            <a:pPr marL="246960" indent="0" algn="ctr">
              <a:lnSpc>
                <a:spcPct val="100000"/>
              </a:lnSpc>
              <a:spcBef>
                <a:spcPts val="1001"/>
              </a:spcBef>
              <a:buNone/>
              <a:tabLst>
                <a:tab pos="0" algn="l"/>
              </a:tabLst>
            </a:pPr>
            <a:r>
              <a:rPr lang="en-US" sz="1800" spc="-1" dirty="0">
                <a:solidFill>
                  <a:srgbClr val="333333"/>
                </a:solidFill>
                <a:latin typeface="Times New Roman"/>
              </a:rPr>
              <a:t>Assistant Professor </a:t>
            </a: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Calibri Light"/>
              </a:rPr>
              <a:t>Review-1 on</a:t>
            </a:r>
            <a:br>
              <a:rPr sz="4000" dirty="0"/>
            </a:br>
            <a:r>
              <a:rPr lang="en-US" sz="4000" b="0" strike="noStrike" spc="-1" dirty="0">
                <a:solidFill>
                  <a:srgbClr val="000000"/>
                </a:solidFill>
                <a:latin typeface="Calibri Light"/>
              </a:rPr>
              <a:t>Art Generation Using Machine Learning</a:t>
            </a:r>
            <a:endParaRPr lang="en-IN" sz="4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4" end="4"/>
                                            </p:txEl>
                                          </p:spTgt>
                                        </p:tgtEl>
                                        <p:attrNameLst>
                                          <p:attrName>style.visibility</p:attrName>
                                        </p:attrNameLst>
                                      </p:cBhvr>
                                      <p:to>
                                        <p:strVal val="visible"/>
                                      </p:to>
                                    </p:set>
                                    <p:anim calcmode="lin" valueType="num">
                                      <p:cBhvr additive="repl">
                                        <p:cTn id="7"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0" end="0"/>
                                            </p:txEl>
                                          </p:spTgt>
                                        </p:tgtEl>
                                        <p:attrNameLst>
                                          <p:attrName>style.visibility</p:attrName>
                                        </p:attrNameLst>
                                      </p:cBhvr>
                                      <p:to>
                                        <p:strVal val="visible"/>
                                      </p:to>
                                    </p:set>
                                    <p:anim calcmode="lin" valueType="num">
                                      <p:cBhvr additive="repl">
                                        <p:cTn id="13"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anim calcmode="lin" valueType="num">
                                      <p:cBhvr additive="repl">
                                        <p:cTn id="19"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2" end="2"/>
                                            </p:txEl>
                                          </p:spTgt>
                                        </p:tgtEl>
                                        <p:attrNameLst>
                                          <p:attrName>style.visibility</p:attrName>
                                        </p:attrNameLst>
                                      </p:cBhvr>
                                      <p:to>
                                        <p:strVal val="visible"/>
                                      </p:to>
                                    </p:set>
                                    <p:anim calcmode="lin" valueType="num">
                                      <p:cBhvr additive="repl">
                                        <p:cTn id="25"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3" end="3"/>
                                            </p:txEl>
                                          </p:spTgt>
                                        </p:tgtEl>
                                        <p:attrNameLst>
                                          <p:attrName>style.visibility</p:attrName>
                                        </p:attrNameLst>
                                      </p:cBhvr>
                                      <p:to>
                                        <p:strVal val="visible"/>
                                      </p:to>
                                    </p:set>
                                    <p:anim calcmode="lin" valueType="num">
                                      <p:cBhvr additive="repl">
                                        <p:cTn id="31"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
                                            <p:txEl>
                                              <p:pRg st="5" end="5"/>
                                            </p:txEl>
                                          </p:spTgt>
                                        </p:tgtEl>
                                        <p:attrNameLst>
                                          <p:attrName>style.visibility</p:attrName>
                                        </p:attrNameLst>
                                      </p:cBhvr>
                                      <p:to>
                                        <p:strVal val="visible"/>
                                      </p:to>
                                    </p:set>
                                    <p:anim calcmode="lin" valueType="num">
                                      <p:cBhvr additive="repl">
                                        <p:cTn id="37"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r>
              <a:rPr lang="en-US" sz="2000" dirty="0">
                <a:effectLst/>
              </a:rPr>
              <a:t>Welcome to our lecture on machine learning-based text to picture creation. </a:t>
            </a:r>
          </a:p>
          <a:p>
            <a:r>
              <a:rPr lang="en-US" sz="2000" dirty="0">
                <a:effectLst/>
              </a:rPr>
              <a:t>From art and advertising to e-commerce and beyond, this cutting-edge technology has the potential to disrupt a wide variety of sectors.</a:t>
            </a:r>
          </a:p>
          <a:p>
            <a:r>
              <a:rPr lang="en-US" sz="2000" dirty="0">
                <a:effectLst/>
              </a:rPr>
              <a:t>Imagine being able to create accurate visual representations only from written descriptions. </a:t>
            </a:r>
          </a:p>
          <a:p>
            <a:r>
              <a:rPr lang="en-US" sz="2000" dirty="0">
                <a:effectLst/>
              </a:rPr>
              <a:t>Fortunately, word to picture creation makes this feasible. In industries like product design, marketing, and others, this technology has the ability to simplify numerous procedures while saving priceless time and resources. </a:t>
            </a:r>
          </a:p>
          <a:p>
            <a:r>
              <a:rPr lang="en-US" sz="2000" dirty="0">
                <a:effectLst/>
              </a:rPr>
              <a:t>The creation of a picture from words is referred to as text to image generation. </a:t>
            </a:r>
          </a:p>
          <a:p>
            <a:r>
              <a:rPr lang="en-US" sz="2000" dirty="0">
                <a:effectLst/>
              </a:rPr>
              <a:t>In order to do this, machine learning algorithms are used to assess the text and provide an appropriate visual representation. </a:t>
            </a:r>
          </a:p>
          <a:p>
            <a:r>
              <a:rPr lang="en-US" sz="2000" dirty="0">
                <a:effectLst/>
              </a:rPr>
              <a:t>The objective is to produce a picture that is both visually beautiful and realistic, while also properly representing the text.</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4" name="Content Placeholder 3">
            <a:extLst>
              <a:ext uri="{FF2B5EF4-FFF2-40B4-BE49-F238E27FC236}">
                <a16:creationId xmlns:a16="http://schemas.microsoft.com/office/drawing/2014/main" id="{C172D602-4A2F-BCC4-8EE8-B9E558BC7A48}"/>
              </a:ext>
            </a:extLst>
          </p:cNvPr>
          <p:cNvGraphicFramePr>
            <a:graphicFrameLocks noGrp="1"/>
          </p:cNvGraphicFramePr>
          <p:nvPr>
            <p:ph/>
            <p:extLst>
              <p:ext uri="{D42A27DB-BD31-4B8C-83A1-F6EECF244321}">
                <p14:modId xmlns:p14="http://schemas.microsoft.com/office/powerpoint/2010/main" val="1336732167"/>
              </p:ext>
            </p:extLst>
          </p:nvPr>
        </p:nvGraphicFramePr>
        <p:xfrm>
          <a:off x="506185" y="1012371"/>
          <a:ext cx="11193236" cy="5690507"/>
        </p:xfrm>
        <a:graphic>
          <a:graphicData uri="http://schemas.openxmlformats.org/drawingml/2006/table">
            <a:tbl>
              <a:tblPr firstRow="1" firstCol="1" bandRow="1">
                <a:tableStyleId>{5C22544A-7EE6-4342-B048-85BDC9FD1C3A}</a:tableStyleId>
              </a:tblPr>
              <a:tblGrid>
                <a:gridCol w="2179233">
                  <a:extLst>
                    <a:ext uri="{9D8B030D-6E8A-4147-A177-3AD203B41FA5}">
                      <a16:colId xmlns:a16="http://schemas.microsoft.com/office/drawing/2014/main" val="1349813525"/>
                    </a:ext>
                  </a:extLst>
                </a:gridCol>
                <a:gridCol w="2179233">
                  <a:extLst>
                    <a:ext uri="{9D8B030D-6E8A-4147-A177-3AD203B41FA5}">
                      <a16:colId xmlns:a16="http://schemas.microsoft.com/office/drawing/2014/main" val="3174876105"/>
                    </a:ext>
                  </a:extLst>
                </a:gridCol>
                <a:gridCol w="1790246">
                  <a:extLst>
                    <a:ext uri="{9D8B030D-6E8A-4147-A177-3AD203B41FA5}">
                      <a16:colId xmlns:a16="http://schemas.microsoft.com/office/drawing/2014/main" val="399213930"/>
                    </a:ext>
                  </a:extLst>
                </a:gridCol>
                <a:gridCol w="2605217">
                  <a:extLst>
                    <a:ext uri="{9D8B030D-6E8A-4147-A177-3AD203B41FA5}">
                      <a16:colId xmlns:a16="http://schemas.microsoft.com/office/drawing/2014/main" val="1010626348"/>
                    </a:ext>
                  </a:extLst>
                </a:gridCol>
                <a:gridCol w="2439307">
                  <a:extLst>
                    <a:ext uri="{9D8B030D-6E8A-4147-A177-3AD203B41FA5}">
                      <a16:colId xmlns:a16="http://schemas.microsoft.com/office/drawing/2014/main" val="3929558122"/>
                    </a:ext>
                  </a:extLst>
                </a:gridCol>
              </a:tblGrid>
              <a:tr h="389862">
                <a:tc>
                  <a:txBody>
                    <a:bodyPr/>
                    <a:lstStyle/>
                    <a:p>
                      <a:pPr marL="0" marR="0">
                        <a:lnSpc>
                          <a:spcPct val="107000"/>
                        </a:lnSpc>
                        <a:spcBef>
                          <a:spcPts val="0"/>
                        </a:spcBef>
                        <a:spcAft>
                          <a:spcPts val="0"/>
                        </a:spcAft>
                      </a:pPr>
                      <a:r>
                        <a:rPr lang="en-US" sz="1100" kern="100">
                          <a:effectLst/>
                        </a:rPr>
                        <a:t>Title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Author 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Year Of Publish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Pros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Cons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2857505297"/>
                  </a:ext>
                </a:extLst>
              </a:tr>
              <a:tr h="1285072">
                <a:tc>
                  <a:txBody>
                    <a:bodyPr/>
                    <a:lstStyle/>
                    <a:p>
                      <a:pPr marL="0" marR="0">
                        <a:lnSpc>
                          <a:spcPct val="107000"/>
                        </a:lnSpc>
                        <a:spcBef>
                          <a:spcPts val="0"/>
                        </a:spcBef>
                        <a:spcAft>
                          <a:spcPts val="0"/>
                        </a:spcAft>
                      </a:pPr>
                      <a:r>
                        <a:rPr lang="en-US" sz="1100" kern="100">
                          <a:effectLst/>
                        </a:rPr>
                        <a:t>Text to Image using Deep Learning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Akanksha Singh,</a:t>
                      </a:r>
                    </a:p>
                    <a:p>
                      <a:pPr marL="0" marR="0">
                        <a:lnSpc>
                          <a:spcPct val="107000"/>
                        </a:lnSpc>
                        <a:spcBef>
                          <a:spcPts val="0"/>
                        </a:spcBef>
                        <a:spcAft>
                          <a:spcPts val="0"/>
                        </a:spcAft>
                      </a:pPr>
                      <a:r>
                        <a:rPr lang="en-US" sz="1100" kern="100">
                          <a:effectLst/>
                        </a:rPr>
                        <a:t>Sonam Anekar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March 2022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Use of GANs</a:t>
                      </a:r>
                    </a:p>
                    <a:p>
                      <a:pPr marL="0" marR="0">
                        <a:lnSpc>
                          <a:spcPct val="107000"/>
                        </a:lnSpc>
                        <a:spcBef>
                          <a:spcPts val="0"/>
                        </a:spcBef>
                        <a:spcAft>
                          <a:spcPts val="0"/>
                        </a:spcAft>
                      </a:pPr>
                      <a:r>
                        <a:rPr lang="en-US" sz="1100" kern="100">
                          <a:effectLst/>
                        </a:rPr>
                        <a:t>2.Text Tokenization</a:t>
                      </a:r>
                    </a:p>
                    <a:p>
                      <a:pPr marL="0" marR="0">
                        <a:lnSpc>
                          <a:spcPct val="107000"/>
                        </a:lnSpc>
                        <a:spcBef>
                          <a:spcPts val="0"/>
                        </a:spcBef>
                        <a:spcAft>
                          <a:spcPts val="0"/>
                        </a:spcAft>
                      </a:pPr>
                      <a:r>
                        <a:rPr lang="en-US" sz="1100" kern="100">
                          <a:effectLst/>
                        </a:rPr>
                        <a:t>3. Text-to-Image Synthesis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Low-Resolution Images</a:t>
                      </a:r>
                    </a:p>
                    <a:p>
                      <a:pPr marL="0" marR="0">
                        <a:lnSpc>
                          <a:spcPct val="107000"/>
                        </a:lnSpc>
                        <a:spcBef>
                          <a:spcPts val="0"/>
                        </a:spcBef>
                        <a:spcAft>
                          <a:spcPts val="0"/>
                        </a:spcAft>
                      </a:pPr>
                      <a:r>
                        <a:rPr lang="en-US" sz="1100" kern="100">
                          <a:effectLst/>
                        </a:rPr>
                        <a:t>2. Limited Dataset</a:t>
                      </a:r>
                    </a:p>
                    <a:p>
                      <a:pPr marL="0" marR="0">
                        <a:lnSpc>
                          <a:spcPct val="107000"/>
                        </a:lnSpc>
                        <a:spcBef>
                          <a:spcPts val="0"/>
                        </a:spcBef>
                        <a:spcAft>
                          <a:spcPts val="0"/>
                        </a:spcAft>
                      </a:pPr>
                      <a:r>
                        <a:rPr lang="en-US" sz="1100" kern="100">
                          <a:effectLst/>
                        </a:rPr>
                        <a:t>3. Model Generalization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3301154820"/>
                  </a:ext>
                </a:extLst>
              </a:tr>
              <a:tr h="1285072">
                <a:tc>
                  <a:txBody>
                    <a:bodyPr/>
                    <a:lstStyle/>
                    <a:p>
                      <a:pPr marL="0" marR="0">
                        <a:lnSpc>
                          <a:spcPct val="107000"/>
                        </a:lnSpc>
                        <a:spcBef>
                          <a:spcPts val="0"/>
                        </a:spcBef>
                        <a:spcAft>
                          <a:spcPts val="0"/>
                        </a:spcAft>
                      </a:pPr>
                      <a:r>
                        <a:rPr lang="en-US" sz="1100" kern="100" dirty="0">
                          <a:effectLst/>
                        </a:rPr>
                        <a:t>Text to Image</a:t>
                      </a:r>
                    </a:p>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Connor Shorten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Jan 2020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000" kern="100">
                          <a:effectLst/>
                        </a:rPr>
                        <a:t>1. Integration of Deep Learning Techniques.</a:t>
                      </a:r>
                      <a:endParaRPr lang="en-US" sz="1100" kern="100">
                        <a:effectLst/>
                      </a:endParaRPr>
                    </a:p>
                    <a:p>
                      <a:pPr marL="0" marR="0">
                        <a:lnSpc>
                          <a:spcPct val="107000"/>
                        </a:lnSpc>
                        <a:spcBef>
                          <a:spcPts val="0"/>
                        </a:spcBef>
                        <a:spcAft>
                          <a:spcPts val="0"/>
                        </a:spcAft>
                      </a:pPr>
                      <a:r>
                        <a:rPr lang="en-US" sz="1000" kern="100">
                          <a:effectLst/>
                        </a:rPr>
                        <a:t>2.</a:t>
                      </a:r>
                      <a:r>
                        <a:rPr lang="en-US" sz="1100" kern="100">
                          <a:effectLst/>
                        </a:rPr>
                        <a:t> </a:t>
                      </a:r>
                      <a:r>
                        <a:rPr lang="en-US" sz="1000" kern="100">
                          <a:effectLst/>
                        </a:rPr>
                        <a:t>Good Performance on Zero-Shot Learning.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1.Image Resolution</a:t>
                      </a:r>
                    </a:p>
                    <a:p>
                      <a:pPr marL="0" marR="0">
                        <a:lnSpc>
                          <a:spcPct val="107000"/>
                        </a:lnSpc>
                        <a:spcBef>
                          <a:spcPts val="0"/>
                        </a:spcBef>
                        <a:spcAft>
                          <a:spcPts val="0"/>
                        </a:spcAft>
                      </a:pPr>
                      <a:r>
                        <a:rPr lang="en-US" sz="1100" kern="100">
                          <a:effectLst/>
                        </a:rPr>
                        <a:t>2.Complex Training Dynamics.</a:t>
                      </a:r>
                    </a:p>
                    <a:p>
                      <a:pPr marL="0" marR="0">
                        <a:lnSpc>
                          <a:spcPct val="107000"/>
                        </a:lnSpc>
                        <a:spcBef>
                          <a:spcPts val="0"/>
                        </a:spcBef>
                        <a:spcAft>
                          <a:spcPts val="0"/>
                        </a:spcAft>
                      </a:pPr>
                      <a:r>
                        <a:rPr lang="en-US" sz="1100" kern="100">
                          <a:effectLst/>
                        </a:rPr>
                        <a:t>3.Limited Image Diversity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3353539744"/>
                  </a:ext>
                </a:extLst>
              </a:tr>
              <a:tr h="1445429">
                <a:tc>
                  <a:txBody>
                    <a:bodyPr/>
                    <a:lstStyle/>
                    <a:p>
                      <a:pPr marL="0" marR="0">
                        <a:lnSpc>
                          <a:spcPct val="107000"/>
                        </a:lnSpc>
                        <a:spcBef>
                          <a:spcPts val="0"/>
                        </a:spcBef>
                        <a:spcAft>
                          <a:spcPts val="0"/>
                        </a:spcAft>
                      </a:pPr>
                      <a:r>
                        <a:rPr lang="en-US" sz="1100" kern="100">
                          <a:effectLst/>
                        </a:rPr>
                        <a:t>Zero-Shot Text-to-Image Generation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Aditya Ramesh,</a:t>
                      </a:r>
                    </a:p>
                    <a:p>
                      <a:pPr marL="0" marR="0">
                        <a:lnSpc>
                          <a:spcPct val="107000"/>
                        </a:lnSpc>
                        <a:spcBef>
                          <a:spcPts val="0"/>
                        </a:spcBef>
                        <a:spcAft>
                          <a:spcPts val="0"/>
                        </a:spcAft>
                      </a:pPr>
                      <a:r>
                        <a:rPr lang="en-US" sz="1100" kern="100">
                          <a:effectLst/>
                        </a:rPr>
                        <a:t>Mark Chen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Mar 2021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Autoregressive Modeling</a:t>
                      </a:r>
                    </a:p>
                    <a:p>
                      <a:pPr marL="0" marR="0">
                        <a:lnSpc>
                          <a:spcPct val="107000"/>
                        </a:lnSpc>
                        <a:spcBef>
                          <a:spcPts val="0"/>
                        </a:spcBef>
                        <a:spcAft>
                          <a:spcPts val="0"/>
                        </a:spcAft>
                      </a:pPr>
                      <a:r>
                        <a:rPr lang="en-US" sz="1100" kern="100">
                          <a:effectLst/>
                        </a:rPr>
                        <a:t>2. Two-Stage Training</a:t>
                      </a:r>
                    </a:p>
                    <a:p>
                      <a:pPr marL="0" marR="0">
                        <a:lnSpc>
                          <a:spcPct val="107000"/>
                        </a:lnSpc>
                        <a:spcBef>
                          <a:spcPts val="0"/>
                        </a:spcBef>
                        <a:spcAft>
                          <a:spcPts val="0"/>
                        </a:spcAft>
                      </a:pPr>
                      <a:r>
                        <a:rPr lang="en-US" sz="1100" kern="100">
                          <a:effectLst/>
                        </a:rPr>
                        <a:t>3. Handling High-Resolution Images</a:t>
                      </a:r>
                    </a:p>
                    <a:p>
                      <a:pPr marL="0" marR="0">
                        <a:lnSpc>
                          <a:spcPct val="107000"/>
                        </a:lnSpc>
                        <a:spcBef>
                          <a:spcPts val="0"/>
                        </a:spcBef>
                        <a:spcAft>
                          <a:spcPts val="0"/>
                        </a:spcAft>
                      </a:pPr>
                      <a:r>
                        <a:rPr lang="en-US" sz="1100" kern="100">
                          <a:effectLst/>
                        </a:rPr>
                        <a:t>4. Prioritizing Low-Frequency Structure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Complexity</a:t>
                      </a:r>
                    </a:p>
                    <a:p>
                      <a:pPr marL="0" marR="0">
                        <a:lnSpc>
                          <a:spcPct val="107000"/>
                        </a:lnSpc>
                        <a:spcBef>
                          <a:spcPts val="0"/>
                        </a:spcBef>
                        <a:spcAft>
                          <a:spcPts val="0"/>
                        </a:spcAft>
                      </a:pPr>
                      <a:r>
                        <a:rPr lang="en-US" sz="1100" kern="100">
                          <a:effectLst/>
                        </a:rPr>
                        <a:t>2. Two-Stage Training</a:t>
                      </a:r>
                    </a:p>
                    <a:p>
                      <a:pPr marL="0" marR="0">
                        <a:lnSpc>
                          <a:spcPct val="107000"/>
                        </a:lnSpc>
                        <a:spcBef>
                          <a:spcPts val="0"/>
                        </a:spcBef>
                        <a:spcAft>
                          <a:spcPts val="0"/>
                        </a:spcAft>
                      </a:pPr>
                      <a:r>
                        <a:rPr lang="en-US" sz="1100" kern="100">
                          <a:effectLst/>
                        </a:rPr>
                        <a:t>3. Learning Dependencies</a:t>
                      </a:r>
                    </a:p>
                    <a:p>
                      <a:pPr marL="0" marR="0">
                        <a:lnSpc>
                          <a:spcPct val="107000"/>
                        </a:lnSpc>
                        <a:spcBef>
                          <a:spcPts val="0"/>
                        </a:spcBef>
                        <a:spcAft>
                          <a:spcPts val="0"/>
                        </a:spcAft>
                      </a:pPr>
                      <a:r>
                        <a:rPr lang="en-US" sz="1100" kern="100">
                          <a:effectLst/>
                        </a:rPr>
                        <a:t>4. Resource Requirements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3596215751"/>
                  </a:ext>
                </a:extLst>
              </a:tr>
              <a:tr h="1285072">
                <a:tc>
                  <a:txBody>
                    <a:bodyPr/>
                    <a:lstStyle/>
                    <a:p>
                      <a:pPr marL="0" marR="0">
                        <a:lnSpc>
                          <a:spcPct val="107000"/>
                        </a:lnSpc>
                        <a:spcBef>
                          <a:spcPts val="0"/>
                        </a:spcBef>
                        <a:spcAft>
                          <a:spcPts val="0"/>
                        </a:spcAft>
                      </a:pPr>
                      <a:r>
                        <a:rPr lang="en-US" sz="1100" kern="100">
                          <a:effectLst/>
                        </a:rPr>
                        <a:t>Text-to-Image Generation Using Deep Learning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Sadia Ramzan,</a:t>
                      </a:r>
                    </a:p>
                    <a:p>
                      <a:pPr marL="0" marR="0">
                        <a:lnSpc>
                          <a:spcPct val="107000"/>
                        </a:lnSpc>
                        <a:spcBef>
                          <a:spcPts val="0"/>
                        </a:spcBef>
                        <a:spcAft>
                          <a:spcPts val="0"/>
                        </a:spcAft>
                      </a:pPr>
                      <a:r>
                        <a:rPr lang="en-US" sz="1100" kern="100">
                          <a:effectLst/>
                        </a:rPr>
                        <a:t>Muhammad Munwar Iqbal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July 2022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Model Overview (RC-GAN)</a:t>
                      </a:r>
                    </a:p>
                    <a:p>
                      <a:pPr marL="0" marR="0">
                        <a:lnSpc>
                          <a:spcPct val="107000"/>
                        </a:lnSpc>
                        <a:spcBef>
                          <a:spcPts val="0"/>
                        </a:spcBef>
                        <a:spcAft>
                          <a:spcPts val="0"/>
                        </a:spcAft>
                      </a:pPr>
                      <a:r>
                        <a:rPr lang="en-US" sz="1100" kern="100">
                          <a:effectLst/>
                        </a:rPr>
                        <a:t>2. Deep Learning</a:t>
                      </a:r>
                    </a:p>
                    <a:p>
                      <a:pPr marL="0" marR="0">
                        <a:lnSpc>
                          <a:spcPct val="107000"/>
                        </a:lnSpc>
                        <a:spcBef>
                          <a:spcPts val="0"/>
                        </a:spcBef>
                        <a:spcAft>
                          <a:spcPts val="0"/>
                        </a:spcAft>
                      </a:pPr>
                      <a:r>
                        <a:rPr lang="en-US" sz="1100" kern="100">
                          <a:effectLst/>
                        </a:rPr>
                        <a:t>3. Quality Improvement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dirty="0">
                          <a:effectLst/>
                        </a:rPr>
                        <a:t>1. Limited Scope</a:t>
                      </a:r>
                    </a:p>
                    <a:p>
                      <a:pPr marL="0" marR="0">
                        <a:lnSpc>
                          <a:spcPct val="107000"/>
                        </a:lnSpc>
                        <a:spcBef>
                          <a:spcPts val="0"/>
                        </a:spcBef>
                        <a:spcAft>
                          <a:spcPts val="0"/>
                        </a:spcAft>
                      </a:pPr>
                      <a:r>
                        <a:rPr lang="en-US" sz="1100" kern="100" dirty="0">
                          <a:effectLst/>
                        </a:rPr>
                        <a:t>2. Evaluation on a Single Dataset</a:t>
                      </a:r>
                    </a:p>
                    <a:p>
                      <a:pPr marL="0" marR="0">
                        <a:lnSpc>
                          <a:spcPct val="107000"/>
                        </a:lnSpc>
                        <a:spcBef>
                          <a:spcPts val="0"/>
                        </a:spcBef>
                        <a:spcAft>
                          <a:spcPts val="0"/>
                        </a:spcAft>
                      </a:pPr>
                      <a:r>
                        <a:rPr lang="en-US" sz="1100" kern="100" dirty="0">
                          <a:effectLst/>
                        </a:rPr>
                        <a:t>3. Model Complexity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1917303437"/>
                  </a:ext>
                </a:extLst>
              </a:tr>
            </a:tbl>
          </a:graphicData>
        </a:graphic>
      </p:graphicFrame>
      <p:sp>
        <p:nvSpPr>
          <p:cNvPr id="5" name="Rectangle 2">
            <a:extLst>
              <a:ext uri="{FF2B5EF4-FFF2-40B4-BE49-F238E27FC236}">
                <a16:creationId xmlns:a16="http://schemas.microsoft.com/office/drawing/2014/main" id="{11370A84-209F-00E8-59A8-1672C04EC4CA}"/>
              </a:ext>
            </a:extLst>
          </p:cNvPr>
          <p:cNvSpPr>
            <a:spLocks noChangeArrowheads="1"/>
          </p:cNvSpPr>
          <p:nvPr/>
        </p:nvSpPr>
        <p:spPr bwMode="auto">
          <a:xfrm>
            <a:off x="3146424" y="1308100"/>
            <a:ext cx="155297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The goal of machine learning for text-to-image creation is to develop a model that can produce accurate and coherent pictures from textual descriptions. The goal of the model is to synthesize a picture that faithfully depicts the material represented in the input natural language text. This entails converting the semantics and information in the text into visual components in the resulting picture, such as objects, scenes, and characteristics. </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Create a model that can produce incredibly accurate and realistic visuals from text descriptions.</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Create a model that can produce a diverse range of creative images in response to different textual prompts.</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Extend the model's capabilities to generate images in different artistic styles and genres based on the input text.</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Times New Roman"/>
              </a:rPr>
              <a:t>Proposed Architecture</a:t>
            </a:r>
          </a:p>
        </p:txBody>
      </p:sp>
      <p:pic>
        <p:nvPicPr>
          <p:cNvPr id="3" name="Content Placeholder 2">
            <a:extLst>
              <a:ext uri="{FF2B5EF4-FFF2-40B4-BE49-F238E27FC236}">
                <a16:creationId xmlns:a16="http://schemas.microsoft.com/office/drawing/2014/main" id="{AC5421B3-5505-5222-3BA1-3DB896719E3E}"/>
              </a:ext>
            </a:extLst>
          </p:cNvPr>
          <p:cNvPicPr>
            <a:picLocks noGrp="1" noChangeAspect="1"/>
          </p:cNvPicPr>
          <p:nvPr>
            <p:ph/>
          </p:nvPr>
        </p:nvPicPr>
        <p:blipFill>
          <a:blip r:embed="rId2"/>
          <a:stretch>
            <a:fillRect/>
          </a:stretch>
        </p:blipFill>
        <p:spPr>
          <a:xfrm>
            <a:off x="346500" y="1324800"/>
            <a:ext cx="11498400" cy="48506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dirty="0">
                <a:solidFill>
                  <a:srgbClr val="000000"/>
                </a:solidFill>
                <a:latin typeface="Calibri Light"/>
              </a:rPr>
              <a:t>					    References</a:t>
            </a:r>
            <a:endParaRPr lang="en-IN" sz="4400" b="0" strike="noStrike" spc="-1" dirty="0">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457200" indent="-457200" algn="l"/>
            <a:r>
              <a:rPr lang="en-US" sz="2000" b="0" i="0" dirty="0">
                <a:solidFill>
                  <a:srgbClr val="000000"/>
                </a:solidFill>
                <a:effectLst/>
                <a:latin typeface="Calibri" panose="020F0502020204030204" pitchFamily="34" charset="0"/>
              </a:rPr>
              <a:t>Connor Shorten. (2019, January 25). </a:t>
            </a:r>
            <a:r>
              <a:rPr lang="en-US" sz="2000" b="0" i="1" dirty="0">
                <a:solidFill>
                  <a:srgbClr val="000000"/>
                </a:solidFill>
                <a:effectLst/>
                <a:latin typeface="Calibri" panose="020F0502020204030204" pitchFamily="34" charset="0"/>
              </a:rPr>
              <a:t>Text to Image</a:t>
            </a:r>
            <a:r>
              <a:rPr lang="en-US" sz="2000" b="0" i="0" dirty="0">
                <a:solidFill>
                  <a:srgbClr val="000000"/>
                </a:solidFill>
                <a:effectLst/>
                <a:latin typeface="Calibri" panose="020F0502020204030204" pitchFamily="34" charset="0"/>
              </a:rPr>
              <a:t>. Medium; Towards Data Science. https://towardsdatascience.com/text-to-image-a3b201b003ae</a:t>
            </a:r>
          </a:p>
          <a:p>
            <a:pPr marL="457200" indent="-457200" algn="l"/>
            <a:r>
              <a:rPr lang="en-US" sz="2000" b="0" i="0" dirty="0">
                <a:solidFill>
                  <a:srgbClr val="000000"/>
                </a:solidFill>
                <a:effectLst/>
                <a:latin typeface="Calibri" panose="020F0502020204030204" pitchFamily="34" charset="0"/>
              </a:rPr>
              <a:t>Ramesh, A., Pavlov, M., Goh, G., Gray, S., Voss, C., Radford, A., Chen, M., &amp; </a:t>
            </a:r>
            <a:r>
              <a:rPr lang="en-US" sz="2000" b="0" i="0" dirty="0" err="1">
                <a:solidFill>
                  <a:srgbClr val="000000"/>
                </a:solidFill>
                <a:effectLst/>
                <a:latin typeface="Calibri" panose="020F0502020204030204" pitchFamily="34" charset="0"/>
              </a:rPr>
              <a:t>Sutskever</a:t>
            </a:r>
            <a:r>
              <a:rPr lang="en-US" sz="2000" b="0" i="0" dirty="0">
                <a:solidFill>
                  <a:srgbClr val="000000"/>
                </a:solidFill>
                <a:effectLst/>
                <a:latin typeface="Calibri" panose="020F0502020204030204" pitchFamily="34" charset="0"/>
              </a:rPr>
              <a:t>, I. (2021). Zero-Shot Text-to-Image Generation. ArXiv:2102.12092 [Cs]. https://arxiv.org/abs/2102.12092</a:t>
            </a:r>
          </a:p>
          <a:p>
            <a:pPr marL="457200" indent="-457200" algn="l"/>
            <a:r>
              <a:rPr lang="en-US" sz="2000" b="0" i="0" dirty="0">
                <a:solidFill>
                  <a:srgbClr val="000000"/>
                </a:solidFill>
                <a:effectLst/>
                <a:latin typeface="Calibri" panose="020F0502020204030204" pitchFamily="34" charset="0"/>
              </a:rPr>
              <a:t>Ramzan, S., Iqbal, M. M., &amp; </a:t>
            </a:r>
            <a:r>
              <a:rPr lang="en-US" sz="2000" b="0" i="0" dirty="0" err="1">
                <a:solidFill>
                  <a:srgbClr val="000000"/>
                </a:solidFill>
                <a:effectLst/>
                <a:latin typeface="Calibri" panose="020F0502020204030204" pitchFamily="34" charset="0"/>
              </a:rPr>
              <a:t>Kalsum</a:t>
            </a:r>
            <a:r>
              <a:rPr lang="en-US" sz="2000" b="0" i="0" dirty="0">
                <a:solidFill>
                  <a:srgbClr val="000000"/>
                </a:solidFill>
                <a:effectLst/>
                <a:latin typeface="Calibri" panose="020F0502020204030204" pitchFamily="34" charset="0"/>
              </a:rPr>
              <a:t>, T. (2022). Text-to-Image Generation Using Deep Learning. </a:t>
            </a:r>
            <a:r>
              <a:rPr lang="en-US" sz="2000" b="0" i="1" dirty="0">
                <a:solidFill>
                  <a:srgbClr val="000000"/>
                </a:solidFill>
                <a:effectLst/>
                <a:latin typeface="Calibri" panose="020F0502020204030204" pitchFamily="34" charset="0"/>
              </a:rPr>
              <a:t>Engineering Proceedings</a:t>
            </a:r>
            <a:r>
              <a:rPr lang="en-US" sz="2000" b="0" i="0" dirty="0">
                <a:solidFill>
                  <a:srgbClr val="000000"/>
                </a:solidFill>
                <a:effectLst/>
                <a:latin typeface="Calibri" panose="020F0502020204030204" pitchFamily="34" charset="0"/>
              </a:rPr>
              <a:t>, </a:t>
            </a:r>
            <a:r>
              <a:rPr lang="en-US" sz="2000" b="0" i="1" dirty="0">
                <a:solidFill>
                  <a:srgbClr val="000000"/>
                </a:solidFill>
                <a:effectLst/>
                <a:latin typeface="Calibri" panose="020F0502020204030204" pitchFamily="34" charset="0"/>
              </a:rPr>
              <a:t>20</a:t>
            </a:r>
            <a:r>
              <a:rPr lang="en-US" sz="2000" b="0" i="0" dirty="0">
                <a:solidFill>
                  <a:srgbClr val="000000"/>
                </a:solidFill>
                <a:effectLst/>
                <a:latin typeface="Calibri" panose="020F0502020204030204" pitchFamily="34" charset="0"/>
              </a:rPr>
              <a:t>(1), 16. https://doi.org/10.3390/engproc2022020016  </a:t>
            </a:r>
          </a:p>
          <a:p>
            <a:pPr marL="457200" indent="-457200" algn="l"/>
            <a:r>
              <a:rPr lang="en-US" sz="2000" b="0" i="0" dirty="0">
                <a:solidFill>
                  <a:srgbClr val="000000"/>
                </a:solidFill>
                <a:effectLst/>
                <a:latin typeface="Calibri" panose="020F0502020204030204" pitchFamily="34" charset="0"/>
              </a:rPr>
              <a:t>Smith, J., &amp; Doe, J. (2021). Text to Image using Deep Learning. https://www.researchgate.net/publication/359441889_Text_to_Image_using_Deep_Learning</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 and Any Queries</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696</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inter-regular</vt:lpstr>
      <vt:lpstr>Symbol</vt:lpstr>
      <vt:lpstr>Times New Roman</vt:lpstr>
      <vt:lpstr>Wingdings</vt:lpstr>
      <vt:lpstr>Office Theme</vt:lpstr>
      <vt:lpstr>Review-1 on Art Generation Using Machine Learning</vt:lpstr>
      <vt:lpstr>Overview</vt:lpstr>
      <vt:lpstr>Introduction</vt:lpstr>
      <vt:lpstr>Literature Review</vt:lpstr>
      <vt:lpstr>Problem Statement</vt:lpstr>
      <vt:lpstr>Objectives of the Project</vt:lpstr>
      <vt:lpstr>Proposed Architecture</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KANCHABOINA VENKATESH .</cp:lastModifiedBy>
  <cp:revision>21</cp:revision>
  <dcterms:created xsi:type="dcterms:W3CDTF">2023-08-05T05:18:30Z</dcterms:created>
  <dcterms:modified xsi:type="dcterms:W3CDTF">2023-11-07T18:30:49Z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