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68" r:id="rId4"/>
    <p:sldId id="257" r:id="rId5"/>
    <p:sldId id="300" r:id="rId6"/>
    <p:sldId id="273" r:id="rId7"/>
    <p:sldId id="301" r:id="rId8"/>
    <p:sldId id="295" r:id="rId9"/>
    <p:sldId id="258" r:id="rId10"/>
    <p:sldId id="290" r:id="rId11"/>
    <p:sldId id="292" r:id="rId12"/>
    <p:sldId id="296" r:id="rId13"/>
    <p:sldId id="298" r:id="rId14"/>
    <p:sldId id="270"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22"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47B1-7C6D-4BC7-AE87-C1B8BA23AE15}" type="datetimeFigureOut">
              <a:rPr lang="en-IN" smtClean="0"/>
              <a:t>04-02-2022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7690F-077D-4ACA-A5C0-67B3113566E8}" type="slidenum">
              <a:rPr lang="en-IN" smtClean="0"/>
              <a:t>‹#›</a:t>
            </a:fld>
            <a:endParaRPr lang="en-IN"/>
          </a:p>
        </p:txBody>
      </p:sp>
    </p:spTree>
    <p:extLst>
      <p:ext uri="{BB962C8B-B14F-4D97-AF65-F5344CB8AC3E}">
        <p14:creationId xmlns:p14="http://schemas.microsoft.com/office/powerpoint/2010/main" val="15968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1B28-3468-4672-BF06-A82F62113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FE5861-82DB-43FD-8D43-072408BFB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7A8E38-5596-4324-ABC2-1296CE54E57D}"/>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5" name="Footer Placeholder 4">
            <a:extLst>
              <a:ext uri="{FF2B5EF4-FFF2-40B4-BE49-F238E27FC236}">
                <a16:creationId xmlns:a16="http://schemas.microsoft.com/office/drawing/2014/main" id="{46496EB1-3AF6-4D98-ABE9-736D3A9B4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B0FB7-1D62-4168-A319-B589D4AB0E4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9501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83B7-B824-4BD7-B2C9-85BBE52EF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556E3-5294-40C4-B23A-7E2FCF0EA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D9A92-251E-437A-8259-B36F49E02B74}"/>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5" name="Footer Placeholder 4">
            <a:extLst>
              <a:ext uri="{FF2B5EF4-FFF2-40B4-BE49-F238E27FC236}">
                <a16:creationId xmlns:a16="http://schemas.microsoft.com/office/drawing/2014/main" id="{3EAF8077-A176-439C-AA98-93530FF93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4C285-53DD-4099-B47F-4D7D89E680C8}"/>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04149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63601-1A7B-4A5C-BCF6-C2DC380B4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D376DB-55CC-485B-B22C-7D1538BB8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B7827-88AC-4F52-B4D0-5A1E67510642}"/>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5" name="Footer Placeholder 4">
            <a:extLst>
              <a:ext uri="{FF2B5EF4-FFF2-40B4-BE49-F238E27FC236}">
                <a16:creationId xmlns:a16="http://schemas.microsoft.com/office/drawing/2014/main" id="{7771A9F2-2CBB-4928-A975-43A10DF2C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8D267-4457-4AF8-87D9-8BD051527156}"/>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56567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5CB2-DE92-4B37-8147-287C0CAB8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66C91D-8E5B-400B-B535-942BA124D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76C54-7288-4789-A7B8-D9DDE3F8A9D6}"/>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5" name="Footer Placeholder 4">
            <a:extLst>
              <a:ext uri="{FF2B5EF4-FFF2-40B4-BE49-F238E27FC236}">
                <a16:creationId xmlns:a16="http://schemas.microsoft.com/office/drawing/2014/main" id="{A79C9DEE-3728-4FFC-B1BF-BD9CFD34B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2B519-0203-4650-BF1E-899CD7BAB8D3}"/>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52401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6F8-D483-4AA8-B7BF-1F26B6C4F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496E6-FC52-4FF6-A007-D0DB7EA7F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6FBAFB-E84D-4D11-A7F3-F08A736DEEE3}"/>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5" name="Footer Placeholder 4">
            <a:extLst>
              <a:ext uri="{FF2B5EF4-FFF2-40B4-BE49-F238E27FC236}">
                <a16:creationId xmlns:a16="http://schemas.microsoft.com/office/drawing/2014/main" id="{F7FF44E0-C99C-4C32-9EAB-E1E9B51C5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48823-2B43-44F8-881C-CCDBE870A6B1}"/>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837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6644-EE1C-467F-A602-0231833A0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01B87-EDDC-4918-82C6-D4D229D8E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C9CBD-784B-4129-B3C0-EAD8BFA90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9C225B-6D9B-407C-92B9-F3CC72666500}"/>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6" name="Footer Placeholder 5">
            <a:extLst>
              <a:ext uri="{FF2B5EF4-FFF2-40B4-BE49-F238E27FC236}">
                <a16:creationId xmlns:a16="http://schemas.microsoft.com/office/drawing/2014/main" id="{397B06CB-201D-4D57-A3A5-4ED165899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27DA2-D448-4CF2-9FAD-95D41B239E22}"/>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44928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F45-C7C8-4109-BF1A-95A58A445A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535C7-9CC6-473B-B8B0-25844B2B1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33679-7D10-49D2-9E15-835C3D34D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8409E-5D51-4AE0-A34A-16F7A4BC7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017BB3-7588-4BBF-B965-EFC192DA5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9E1EEF-01AF-4EBE-8B01-5AF99F8847AD}"/>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8" name="Footer Placeholder 7">
            <a:extLst>
              <a:ext uri="{FF2B5EF4-FFF2-40B4-BE49-F238E27FC236}">
                <a16:creationId xmlns:a16="http://schemas.microsoft.com/office/drawing/2014/main" id="{AF8CB445-1273-444A-A70C-36740C3D5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4FB11A-AB68-4066-A403-4FAE2E71BEA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23053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E8C3-1B18-41DE-9ACA-6207E686D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4D57D0-4883-425C-8F54-2E67448C22BE}"/>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4" name="Footer Placeholder 3">
            <a:extLst>
              <a:ext uri="{FF2B5EF4-FFF2-40B4-BE49-F238E27FC236}">
                <a16:creationId xmlns:a16="http://schemas.microsoft.com/office/drawing/2014/main" id="{8CFE6379-E31C-443F-93E6-BA842784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3FDB06-0868-4309-BDC0-6923AD0DDFA9}"/>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5808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4CB62-0B0B-40E9-9CD3-4866D6C3E301}"/>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3" name="Footer Placeholder 2">
            <a:extLst>
              <a:ext uri="{FF2B5EF4-FFF2-40B4-BE49-F238E27FC236}">
                <a16:creationId xmlns:a16="http://schemas.microsoft.com/office/drawing/2014/main" id="{02AC5904-A913-4BB5-A7B2-EBD03F4A16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77101-6BA8-4A7B-A926-0913FDD4C3EA}"/>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534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8C84-ABE9-469E-9CDB-6C0556F2B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0695D-F723-4F29-BEB5-1C614B198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AA7535-E5F3-4CF9-A536-1AC5ECC5C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CB56B-731F-45B6-BF84-7C6E4F48DD67}"/>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6" name="Footer Placeholder 5">
            <a:extLst>
              <a:ext uri="{FF2B5EF4-FFF2-40B4-BE49-F238E27FC236}">
                <a16:creationId xmlns:a16="http://schemas.microsoft.com/office/drawing/2014/main" id="{7DC27DFC-6FEB-40AD-B01C-E600191E6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7D798-D1A4-48E9-9B96-75A24B2DCCCC}"/>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5129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479D-35F6-40BA-8C60-C85510CC5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D64CA2-C949-440D-8974-DD272A483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D76F48-BD46-45B9-BD6D-AA5115D9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2B507-DAFD-4AD0-9E13-65D75823BE45}"/>
              </a:ext>
            </a:extLst>
          </p:cNvPr>
          <p:cNvSpPr>
            <a:spLocks noGrp="1"/>
          </p:cNvSpPr>
          <p:nvPr>
            <p:ph type="dt" sz="half" idx="10"/>
          </p:nvPr>
        </p:nvSpPr>
        <p:spPr/>
        <p:txBody>
          <a:bodyPr/>
          <a:lstStyle/>
          <a:p>
            <a:fld id="{87044F38-C9A5-439D-887D-1F6BDB28E207}" type="datetimeFigureOut">
              <a:rPr lang="en-IN" smtClean="0"/>
              <a:t>04-02-2022</a:t>
            </a:fld>
            <a:endParaRPr lang="en-IN"/>
          </a:p>
        </p:txBody>
      </p:sp>
      <p:sp>
        <p:nvSpPr>
          <p:cNvPr id="6" name="Footer Placeholder 5">
            <a:extLst>
              <a:ext uri="{FF2B5EF4-FFF2-40B4-BE49-F238E27FC236}">
                <a16:creationId xmlns:a16="http://schemas.microsoft.com/office/drawing/2014/main" id="{770271D4-F21B-4149-9410-BEBBEB5A9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4AB19-14CF-4E40-B724-6E02A136216D}"/>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78346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5226C-17F4-44E1-9268-25DF38557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CAE28C-A11C-4467-AB6E-E288FAF28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7129E-495D-4386-8098-926717A99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44F38-C9A5-439D-887D-1F6BDB28E207}" type="datetimeFigureOut">
              <a:rPr lang="en-IN" smtClean="0"/>
              <a:t>04-02-2022</a:t>
            </a:fld>
            <a:endParaRPr lang="en-IN"/>
          </a:p>
        </p:txBody>
      </p:sp>
      <p:sp>
        <p:nvSpPr>
          <p:cNvPr id="5" name="Footer Placeholder 4">
            <a:extLst>
              <a:ext uri="{FF2B5EF4-FFF2-40B4-BE49-F238E27FC236}">
                <a16:creationId xmlns:a16="http://schemas.microsoft.com/office/drawing/2014/main" id="{1A13B35C-7C89-4DF5-8952-70F4525E4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56FFE0-C529-4758-AA24-17051546D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925BB-7944-4864-B19C-2A1F1A9C2437}" type="slidenum">
              <a:rPr lang="en-IN" smtClean="0"/>
              <a:t>‹#›</a:t>
            </a:fld>
            <a:endParaRPr lang="en-IN"/>
          </a:p>
        </p:txBody>
      </p:sp>
    </p:spTree>
    <p:extLst>
      <p:ext uri="{BB962C8B-B14F-4D97-AF65-F5344CB8AC3E}">
        <p14:creationId xmlns:p14="http://schemas.microsoft.com/office/powerpoint/2010/main" val="26179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wp-content/uploads/sites/2/2019/12/Python-chatbot-project.gi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ata-flair.training/blogs/wp-content/uploads/sites/2/2019/12/Python-chatbot-project.gi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ata-flair.training/blogs/wp-content/uploads/sites/2/2019/12/Python-chatbot-project.gi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ata-flair.training/blogs/wp-content/uploads/sites/2/2019/12/Python-chatbot-project.gi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0B372-2C0F-4C12-8075-7CCE23A026DC}"/>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l"/>
            <a:r>
              <a:rPr lang="en-US" sz="4000" kern="1200" dirty="0">
                <a:solidFill>
                  <a:srgbClr val="FFFFFF"/>
                </a:solidFill>
                <a:latin typeface="+mj-lt"/>
                <a:ea typeface="+mj-ea"/>
                <a:cs typeface="+mj-cs"/>
              </a:rPr>
              <a:t>TITLE:</a:t>
            </a:r>
            <a:br>
              <a:rPr lang="en-US" sz="4000" kern="1200" dirty="0">
                <a:solidFill>
                  <a:srgbClr val="FFFFFF"/>
                </a:solidFill>
                <a:latin typeface="+mj-lt"/>
                <a:ea typeface="+mj-ea"/>
                <a:cs typeface="+mj-cs"/>
              </a:rPr>
            </a:br>
            <a:r>
              <a:rPr lang="en-US" sz="3600" kern="1200" dirty="0">
                <a:solidFill>
                  <a:srgbClr val="FFFFFF"/>
                </a:solidFill>
                <a:latin typeface="+mj-lt"/>
                <a:ea typeface="+mj-ea"/>
                <a:cs typeface="+mj-cs"/>
              </a:rPr>
              <a:t>VIDEO TO TEXT</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SUMMERIZATION</a:t>
            </a:r>
            <a:br>
              <a:rPr lang="en-US" sz="4000" b="1" i="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6ACF2D2F-EB17-4548-8188-016FA11EB221}"/>
              </a:ext>
            </a:extLst>
          </p:cNvPr>
          <p:cNvSpPr>
            <a:spLocks noGrp="1"/>
          </p:cNvSpPr>
          <p:nvPr>
            <p:ph type="subTitle" idx="1"/>
          </p:nvPr>
        </p:nvSpPr>
        <p:spPr>
          <a:xfrm>
            <a:off x="6454879" y="586855"/>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4000" dirty="0"/>
              <a:t>TEAM MEMBERS:</a:t>
            </a:r>
          </a:p>
          <a:p>
            <a:pPr indent="-228600" algn="l">
              <a:buFont typeface="Arial" panose="020B0604020202020204" pitchFamily="34" charset="0"/>
              <a:buChar char="•"/>
            </a:pPr>
            <a:r>
              <a:rPr lang="en-US" sz="2000" b="1" dirty="0"/>
              <a:t>U Bharath (2010030391)</a:t>
            </a:r>
          </a:p>
          <a:p>
            <a:pPr indent="-228600" algn="l">
              <a:buFont typeface="Arial" panose="020B0604020202020204" pitchFamily="34" charset="0"/>
              <a:buChar char="•"/>
            </a:pPr>
            <a:r>
              <a:rPr lang="en-US" sz="2000" b="1" dirty="0"/>
              <a:t>B Mani Teja (2010030422)</a:t>
            </a:r>
          </a:p>
          <a:p>
            <a:pPr indent="-228600" algn="l">
              <a:buFont typeface="Arial" panose="020B0604020202020204" pitchFamily="34" charset="0"/>
              <a:buChar char="•"/>
            </a:pPr>
            <a:r>
              <a:rPr lang="en-US" sz="2000" b="1" dirty="0"/>
              <a:t>M Roshan (2010030441)</a:t>
            </a:r>
          </a:p>
          <a:p>
            <a:pPr indent="-228600" algn="l">
              <a:buFont typeface="Arial" panose="020B0604020202020204" pitchFamily="34" charset="0"/>
              <a:buChar char="•"/>
            </a:pPr>
            <a:r>
              <a:rPr lang="en-US" sz="2000" b="1" dirty="0"/>
              <a:t>B Varshith (2010030370)</a:t>
            </a:r>
          </a:p>
          <a:p>
            <a:pPr algn="l"/>
            <a:endParaRPr lang="en-US" sz="2000" b="1"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7492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14FBE117-E94C-4B7E-B783-7F10C38A9D9B}"/>
              </a:ext>
            </a:extLst>
          </p:cNvPr>
          <p:cNvGraphicFramePr>
            <a:graphicFrameLocks noGrp="1"/>
          </p:cNvGraphicFramePr>
          <p:nvPr>
            <p:extLst>
              <p:ext uri="{D42A27DB-BD31-4B8C-83A1-F6EECF244321}">
                <p14:modId xmlns:p14="http://schemas.microsoft.com/office/powerpoint/2010/main" val="755036554"/>
              </p:ext>
            </p:extLst>
          </p:nvPr>
        </p:nvGraphicFramePr>
        <p:xfrm>
          <a:off x="0" y="0"/>
          <a:ext cx="12192000" cy="6862519"/>
        </p:xfrm>
        <a:graphic>
          <a:graphicData uri="http://schemas.openxmlformats.org/drawingml/2006/table">
            <a:tbl>
              <a:tblPr firstRow="1" bandRow="1">
                <a:tableStyleId>{5C22544A-7EE6-4342-B048-85BDC9FD1C3A}</a:tableStyleId>
              </a:tblPr>
              <a:tblGrid>
                <a:gridCol w="975767">
                  <a:extLst>
                    <a:ext uri="{9D8B030D-6E8A-4147-A177-3AD203B41FA5}">
                      <a16:colId xmlns:a16="http://schemas.microsoft.com/office/drawing/2014/main" val="4095902876"/>
                    </a:ext>
                  </a:extLst>
                </a:gridCol>
                <a:gridCol w="2049575">
                  <a:extLst>
                    <a:ext uri="{9D8B030D-6E8A-4147-A177-3AD203B41FA5}">
                      <a16:colId xmlns:a16="http://schemas.microsoft.com/office/drawing/2014/main" val="503145432"/>
                    </a:ext>
                  </a:extLst>
                </a:gridCol>
                <a:gridCol w="2123214">
                  <a:extLst>
                    <a:ext uri="{9D8B030D-6E8A-4147-A177-3AD203B41FA5}">
                      <a16:colId xmlns:a16="http://schemas.microsoft.com/office/drawing/2014/main" val="3797829886"/>
                    </a:ext>
                  </a:extLst>
                </a:gridCol>
                <a:gridCol w="2488961">
                  <a:extLst>
                    <a:ext uri="{9D8B030D-6E8A-4147-A177-3AD203B41FA5}">
                      <a16:colId xmlns:a16="http://schemas.microsoft.com/office/drawing/2014/main" val="2067693996"/>
                    </a:ext>
                  </a:extLst>
                </a:gridCol>
                <a:gridCol w="2112080">
                  <a:extLst>
                    <a:ext uri="{9D8B030D-6E8A-4147-A177-3AD203B41FA5}">
                      <a16:colId xmlns:a16="http://schemas.microsoft.com/office/drawing/2014/main" val="2093787894"/>
                    </a:ext>
                  </a:extLst>
                </a:gridCol>
                <a:gridCol w="2442403">
                  <a:extLst>
                    <a:ext uri="{9D8B030D-6E8A-4147-A177-3AD203B41FA5}">
                      <a16:colId xmlns:a16="http://schemas.microsoft.com/office/drawing/2014/main" val="1781712590"/>
                    </a:ext>
                  </a:extLst>
                </a:gridCol>
              </a:tblGrid>
              <a:tr h="909881">
                <a:tc>
                  <a:txBody>
                    <a:bodyPr/>
                    <a:lstStyle/>
                    <a:p>
                      <a:endParaRPr lang="en-US" dirty="0"/>
                    </a:p>
                    <a:p>
                      <a:r>
                        <a:rPr lang="en-US" dirty="0" err="1"/>
                        <a:t>S.No</a:t>
                      </a:r>
                      <a:r>
                        <a:rPr lang="en-US" dirty="0"/>
                        <a:t>:</a:t>
                      </a:r>
                      <a:endParaRPr lang="en-IN" dirty="0"/>
                    </a:p>
                  </a:txBody>
                  <a:tcPr/>
                </a:tc>
                <a:tc>
                  <a:txBody>
                    <a:bodyPr/>
                    <a:lstStyle/>
                    <a:p>
                      <a:endParaRPr lang="en-US" dirty="0"/>
                    </a:p>
                    <a:p>
                      <a:r>
                        <a:rPr lang="en-IN" dirty="0"/>
                        <a:t>Authors</a:t>
                      </a:r>
                    </a:p>
                  </a:txBody>
                  <a:tcPr/>
                </a:tc>
                <a:tc>
                  <a:txBody>
                    <a:bodyPr/>
                    <a:lstStyle/>
                    <a:p>
                      <a:endParaRPr lang="en-US" dirty="0"/>
                    </a:p>
                    <a:p>
                      <a:r>
                        <a:rPr lang="en-IN" dirty="0"/>
                        <a:t>Title</a:t>
                      </a:r>
                    </a:p>
                  </a:txBody>
                  <a:tcPr/>
                </a:tc>
                <a:tc>
                  <a:txBody>
                    <a:bodyPr/>
                    <a:lstStyle/>
                    <a:p>
                      <a:endParaRPr lang="en-US" dirty="0"/>
                    </a:p>
                    <a:p>
                      <a:r>
                        <a:rPr lang="en-IN" dirty="0"/>
                        <a:t>Publishing</a:t>
                      </a:r>
                    </a:p>
                    <a:p>
                      <a:r>
                        <a:rPr lang="en-IN" dirty="0"/>
                        <a:t>year</a:t>
                      </a:r>
                    </a:p>
                  </a:txBody>
                  <a:tcPr/>
                </a:tc>
                <a:tc>
                  <a:txBody>
                    <a:bodyPr/>
                    <a:lstStyle/>
                    <a:p>
                      <a:endParaRPr lang="en-US" dirty="0"/>
                    </a:p>
                    <a:p>
                      <a:r>
                        <a:rPr lang="en-US" dirty="0"/>
                        <a:t>Dataset&amp;</a:t>
                      </a:r>
                    </a:p>
                    <a:p>
                      <a:r>
                        <a:rPr lang="en-US" dirty="0"/>
                        <a:t>Techniques</a:t>
                      </a:r>
                      <a:endParaRPr lang="en-IN" dirty="0"/>
                    </a:p>
                  </a:txBody>
                  <a:tcPr/>
                </a:tc>
                <a:tc>
                  <a:txBody>
                    <a:bodyPr/>
                    <a:lstStyle/>
                    <a:p>
                      <a:endParaRPr lang="en-US" dirty="0"/>
                    </a:p>
                    <a:p>
                      <a:r>
                        <a:rPr lang="en-IN" dirty="0"/>
                        <a:t>Algorithm</a:t>
                      </a:r>
                    </a:p>
                  </a:txBody>
                  <a:tcPr/>
                </a:tc>
                <a:extLst>
                  <a:ext uri="{0D108BD9-81ED-4DB2-BD59-A6C34878D82A}">
                    <a16:rowId xmlns:a16="http://schemas.microsoft.com/office/drawing/2014/main" val="2756169254"/>
                  </a:ext>
                </a:extLst>
              </a:tr>
              <a:tr h="2411036">
                <a:tc>
                  <a:txBody>
                    <a:bodyPr/>
                    <a:lstStyle/>
                    <a:p>
                      <a:r>
                        <a:rPr lang="en-US" dirty="0"/>
                        <a:t>1.</a:t>
                      </a:r>
                      <a:endParaRPr lang="en-IN" dirty="0"/>
                    </a:p>
                  </a:txBody>
                  <a:tcPr/>
                </a:tc>
                <a:tc>
                  <a:txBody>
                    <a:bodyPr/>
                    <a:lstStyle/>
                    <a:p>
                      <a:r>
                        <a:rPr lang="en-IN" dirty="0" err="1"/>
                        <a:t>Guang</a:t>
                      </a:r>
                      <a:r>
                        <a:rPr lang="en-IN" dirty="0"/>
                        <a:t> Li∗1, </a:t>
                      </a:r>
                      <a:r>
                        <a:rPr lang="en-IN" dirty="0" err="1"/>
                        <a:t>Shubo</a:t>
                      </a:r>
                      <a:r>
                        <a:rPr lang="en-IN" dirty="0"/>
                        <a:t> Ma∗2, </a:t>
                      </a:r>
                      <a:r>
                        <a:rPr lang="en-IN" dirty="0" err="1"/>
                        <a:t>Yahong</a:t>
                      </a:r>
                      <a:r>
                        <a:rPr lang="en-IN" dirty="0"/>
                        <a:t> Han</a:t>
                      </a:r>
                    </a:p>
                  </a:txBody>
                  <a:tcPr/>
                </a:tc>
                <a:tc>
                  <a:txBody>
                    <a:bodyPr/>
                    <a:lstStyle/>
                    <a:p>
                      <a:r>
                        <a:rPr lang="en-US" dirty="0"/>
                        <a:t>Summarization-based Video Caption via Deep Neural</a:t>
                      </a:r>
                    </a:p>
                    <a:p>
                      <a:r>
                        <a:rPr lang="en-US" dirty="0"/>
                        <a:t>Networks</a:t>
                      </a:r>
                      <a:endParaRPr lang="en-IN" dirty="0"/>
                    </a:p>
                  </a:txBody>
                  <a:tcPr/>
                </a:tc>
                <a:tc>
                  <a:txBody>
                    <a:bodyPr/>
                    <a:lstStyle/>
                    <a:p>
                      <a:r>
                        <a:rPr lang="en-IN" dirty="0"/>
                        <a:t>October 26, 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Youtube</a:t>
                      </a:r>
                      <a:r>
                        <a:rPr lang="en-IN" dirty="0"/>
                        <a:t> ,Tv sum.&amp;  </a:t>
                      </a:r>
                      <a:r>
                        <a:rPr lang="en-IN" dirty="0" err="1"/>
                        <a:t>Lstm</a:t>
                      </a:r>
                      <a:r>
                        <a:rPr lang="en-IN" dirty="0"/>
                        <a:t>,  </a:t>
                      </a:r>
                      <a:r>
                        <a:rPr lang="en-IN" dirty="0" err="1"/>
                        <a:t>Rnn</a:t>
                      </a:r>
                      <a:endParaRPr lang="en-IN" dirty="0"/>
                    </a:p>
                    <a:p>
                      <a:endParaRPr lang="en-IN" dirty="0"/>
                    </a:p>
                  </a:txBody>
                  <a:tcPr/>
                </a:tc>
                <a:tc>
                  <a:txBody>
                    <a:bodyPr/>
                    <a:lstStyle/>
                    <a:p>
                      <a:r>
                        <a:rPr lang="en-IN" dirty="0" err="1"/>
                        <a:t>Markovchains</a:t>
                      </a:r>
                      <a:endParaRPr lang="en-IN" dirty="0"/>
                    </a:p>
                  </a:txBody>
                  <a:tcPr/>
                </a:tc>
                <a:extLst>
                  <a:ext uri="{0D108BD9-81ED-4DB2-BD59-A6C34878D82A}">
                    <a16:rowId xmlns:a16="http://schemas.microsoft.com/office/drawing/2014/main" val="1459553931"/>
                  </a:ext>
                </a:extLst>
              </a:tr>
              <a:tr h="3537083">
                <a:tc>
                  <a:txBody>
                    <a:bodyPr/>
                    <a:lstStyle/>
                    <a:p>
                      <a:r>
                        <a:rPr lang="en-US" dirty="0"/>
                        <a:t>2.</a:t>
                      </a:r>
                      <a:endParaRPr lang="en-IN" dirty="0"/>
                    </a:p>
                  </a:txBody>
                  <a:tcPr/>
                </a:tc>
                <a:tc>
                  <a:txBody>
                    <a:bodyPr/>
                    <a:lstStyle/>
                    <a:p>
                      <a:r>
                        <a:rPr lang="en-IN" dirty="0"/>
                        <a:t>Abhishek Yadav1, Anjali Vishwakarma2, Shyama Panickar3, Prof. Satish Kuchiwale4.</a:t>
                      </a:r>
                    </a:p>
                  </a:txBody>
                  <a:tcPr/>
                </a:tc>
                <a:tc>
                  <a:txBody>
                    <a:bodyPr/>
                    <a:lstStyle/>
                    <a:p>
                      <a:r>
                        <a:rPr lang="en-US" dirty="0"/>
                        <a:t>Real Time Video to Text Summarization using Neural Network..</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2020</a:t>
                      </a:r>
                    </a:p>
                    <a:p>
                      <a:r>
                        <a:rPr lang="en-IN" dirty="0"/>
                        <a:t> </a:t>
                      </a:r>
                    </a:p>
                    <a:p>
                      <a:endParaRPr lang="en-IN" dirty="0"/>
                    </a:p>
                    <a:p>
                      <a:endParaRPr lang="en-IN" dirty="0"/>
                    </a:p>
                    <a:p>
                      <a:endParaRPr lang="en-IN" dirty="0"/>
                    </a:p>
                    <a:p>
                      <a:endParaRPr lang="en-IN" dirty="0"/>
                    </a:p>
                    <a:p>
                      <a:endParaRPr lang="en-IN" dirty="0"/>
                    </a:p>
                    <a:p>
                      <a:endParaRPr lang="en-IN" dirty="0"/>
                    </a:p>
                  </a:txBody>
                  <a:tcPr/>
                </a:tc>
                <a:tc>
                  <a:txBody>
                    <a:bodyPr/>
                    <a:lstStyle/>
                    <a:p>
                      <a:r>
                        <a:rPr lang="en-US" sz="1800" b="0" i="0" kern="1200" dirty="0">
                          <a:solidFill>
                            <a:schemeClr val="dk1"/>
                          </a:solidFill>
                          <a:effectLst/>
                          <a:latin typeface="+mn-lt"/>
                          <a:ea typeface="+mn-ea"/>
                          <a:cs typeface="+mn-cs"/>
                        </a:rPr>
                        <a:t>. </a:t>
                      </a:r>
                      <a:br>
                        <a:rPr lang="en-IN" dirty="0"/>
                      </a:br>
                      <a:r>
                        <a:rPr lang="en-IN" dirty="0"/>
                        <a:t>Image net&amp; </a:t>
                      </a:r>
                    </a:p>
                    <a:p>
                      <a:r>
                        <a:rPr lang="en-IN" dirty="0"/>
                        <a:t>LSTM </a:t>
                      </a:r>
                    </a:p>
                  </a:txBody>
                  <a:tcPr/>
                </a:tc>
                <a:tc>
                  <a:txBody>
                    <a:bodyPr/>
                    <a:lstStyle/>
                    <a:p>
                      <a:endParaRPr lang="en-IN" sz="1600" dirty="0"/>
                    </a:p>
                    <a:p>
                      <a:endParaRPr lang="en-IN" sz="1600" dirty="0"/>
                    </a:p>
                    <a:p>
                      <a:r>
                        <a:rPr lang="en-IN" sz="1600" dirty="0"/>
                        <a:t>CNN&amp;RNN</a:t>
                      </a:r>
                    </a:p>
                  </a:txBody>
                  <a:tcPr/>
                </a:tc>
                <a:extLst>
                  <a:ext uri="{0D108BD9-81ED-4DB2-BD59-A6C34878D82A}">
                    <a16:rowId xmlns:a16="http://schemas.microsoft.com/office/drawing/2014/main" val="3777330416"/>
                  </a:ext>
                </a:extLst>
              </a:tr>
            </a:tbl>
          </a:graphicData>
        </a:graphic>
      </p:graphicFrame>
    </p:spTree>
    <p:extLst>
      <p:ext uri="{BB962C8B-B14F-4D97-AF65-F5344CB8AC3E}">
        <p14:creationId xmlns:p14="http://schemas.microsoft.com/office/powerpoint/2010/main" val="69833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14FBE117-E94C-4B7E-B783-7F10C38A9D9B}"/>
              </a:ext>
            </a:extLst>
          </p:cNvPr>
          <p:cNvGraphicFramePr>
            <a:graphicFrameLocks noGrp="1"/>
          </p:cNvGraphicFramePr>
          <p:nvPr>
            <p:extLst>
              <p:ext uri="{D42A27DB-BD31-4B8C-83A1-F6EECF244321}">
                <p14:modId xmlns:p14="http://schemas.microsoft.com/office/powerpoint/2010/main" val="4244782167"/>
              </p:ext>
            </p:extLst>
          </p:nvPr>
        </p:nvGraphicFramePr>
        <p:xfrm>
          <a:off x="0" y="0"/>
          <a:ext cx="12191999" cy="6857999"/>
        </p:xfrm>
        <a:graphic>
          <a:graphicData uri="http://schemas.openxmlformats.org/drawingml/2006/table">
            <a:tbl>
              <a:tblPr firstRow="1" bandRow="1">
                <a:tableStyleId>{5C22544A-7EE6-4342-B048-85BDC9FD1C3A}</a:tableStyleId>
              </a:tblPr>
              <a:tblGrid>
                <a:gridCol w="975767">
                  <a:extLst>
                    <a:ext uri="{9D8B030D-6E8A-4147-A177-3AD203B41FA5}">
                      <a16:colId xmlns:a16="http://schemas.microsoft.com/office/drawing/2014/main" val="4095902876"/>
                    </a:ext>
                  </a:extLst>
                </a:gridCol>
                <a:gridCol w="2049574">
                  <a:extLst>
                    <a:ext uri="{9D8B030D-6E8A-4147-A177-3AD203B41FA5}">
                      <a16:colId xmlns:a16="http://schemas.microsoft.com/office/drawing/2014/main" val="503145432"/>
                    </a:ext>
                  </a:extLst>
                </a:gridCol>
                <a:gridCol w="2123214">
                  <a:extLst>
                    <a:ext uri="{9D8B030D-6E8A-4147-A177-3AD203B41FA5}">
                      <a16:colId xmlns:a16="http://schemas.microsoft.com/office/drawing/2014/main" val="3797829886"/>
                    </a:ext>
                  </a:extLst>
                </a:gridCol>
                <a:gridCol w="2488961">
                  <a:extLst>
                    <a:ext uri="{9D8B030D-6E8A-4147-A177-3AD203B41FA5}">
                      <a16:colId xmlns:a16="http://schemas.microsoft.com/office/drawing/2014/main" val="2067693996"/>
                    </a:ext>
                  </a:extLst>
                </a:gridCol>
                <a:gridCol w="2112080">
                  <a:extLst>
                    <a:ext uri="{9D8B030D-6E8A-4147-A177-3AD203B41FA5}">
                      <a16:colId xmlns:a16="http://schemas.microsoft.com/office/drawing/2014/main" val="2093787894"/>
                    </a:ext>
                  </a:extLst>
                </a:gridCol>
                <a:gridCol w="2442403">
                  <a:extLst>
                    <a:ext uri="{9D8B030D-6E8A-4147-A177-3AD203B41FA5}">
                      <a16:colId xmlns:a16="http://schemas.microsoft.com/office/drawing/2014/main" val="1781712590"/>
                    </a:ext>
                  </a:extLst>
                </a:gridCol>
              </a:tblGrid>
              <a:tr h="649031">
                <a:tc>
                  <a:txBody>
                    <a:bodyPr/>
                    <a:lstStyle/>
                    <a:p>
                      <a:endParaRPr lang="en-US" dirty="0"/>
                    </a:p>
                    <a:p>
                      <a:r>
                        <a:rPr lang="en-US" dirty="0" err="1"/>
                        <a:t>S.No</a:t>
                      </a:r>
                      <a:r>
                        <a:rPr lang="en-US" dirty="0"/>
                        <a:t>:</a:t>
                      </a:r>
                      <a:endParaRPr lang="en-IN" dirty="0"/>
                    </a:p>
                  </a:txBody>
                  <a:tcPr/>
                </a:tc>
                <a:tc>
                  <a:txBody>
                    <a:bodyPr/>
                    <a:lstStyle/>
                    <a:p>
                      <a:endParaRPr lang="en-US" dirty="0"/>
                    </a:p>
                    <a:p>
                      <a:r>
                        <a:rPr lang="en-IN" dirty="0"/>
                        <a:t>Authors</a:t>
                      </a:r>
                    </a:p>
                  </a:txBody>
                  <a:tcPr/>
                </a:tc>
                <a:tc>
                  <a:txBody>
                    <a:bodyPr/>
                    <a:lstStyle/>
                    <a:p>
                      <a:endParaRPr lang="en-US" dirty="0"/>
                    </a:p>
                    <a:p>
                      <a:r>
                        <a:rPr lang="en-IN" dirty="0"/>
                        <a:t>Title</a:t>
                      </a:r>
                    </a:p>
                  </a:txBody>
                  <a:tcPr/>
                </a:tc>
                <a:tc>
                  <a:txBody>
                    <a:bodyPr/>
                    <a:lstStyle/>
                    <a:p>
                      <a:endParaRPr lang="en-US" dirty="0"/>
                    </a:p>
                    <a:p>
                      <a:r>
                        <a:rPr lang="en-IN" dirty="0"/>
                        <a:t>Publishing</a:t>
                      </a:r>
                    </a:p>
                  </a:txBody>
                  <a:tcPr/>
                </a:tc>
                <a:tc>
                  <a:txBody>
                    <a:bodyPr/>
                    <a:lstStyle/>
                    <a:p>
                      <a:r>
                        <a:rPr lang="en-US" dirty="0"/>
                        <a:t>Techniques&amp;</a:t>
                      </a:r>
                    </a:p>
                    <a:p>
                      <a:r>
                        <a:rPr lang="en-US" dirty="0"/>
                        <a:t>Dataset</a:t>
                      </a:r>
                      <a:endParaRPr lang="en-IN" dirty="0"/>
                    </a:p>
                  </a:txBody>
                  <a:tcPr/>
                </a:tc>
                <a:tc>
                  <a:txBody>
                    <a:bodyPr/>
                    <a:lstStyle/>
                    <a:p>
                      <a:endParaRPr lang="en-IN" dirty="0"/>
                    </a:p>
                    <a:p>
                      <a:r>
                        <a:rPr lang="en-IN" dirty="0"/>
                        <a:t>Algorithm used </a:t>
                      </a:r>
                    </a:p>
                  </a:txBody>
                  <a:tcPr/>
                </a:tc>
                <a:extLst>
                  <a:ext uri="{0D108BD9-81ED-4DB2-BD59-A6C34878D82A}">
                    <a16:rowId xmlns:a16="http://schemas.microsoft.com/office/drawing/2014/main" val="2756169254"/>
                  </a:ext>
                </a:extLst>
              </a:tr>
              <a:tr h="2516770">
                <a:tc>
                  <a:txBody>
                    <a:bodyPr/>
                    <a:lstStyle/>
                    <a:p>
                      <a:r>
                        <a:rPr lang="en-IN" dirty="0"/>
                        <a:t>3</a:t>
                      </a:r>
                    </a:p>
                  </a:txBody>
                  <a:tcPr/>
                </a:tc>
                <a:tc>
                  <a:txBody>
                    <a:bodyPr/>
                    <a:lstStyle/>
                    <a:p>
                      <a:r>
                        <a:rPr lang="en-IN" dirty="0"/>
                        <a:t>Yuan </a:t>
                      </a:r>
                      <a:r>
                        <a:rPr lang="en-IN" dirty="0" err="1"/>
                        <a:t>Yuan</a:t>
                      </a:r>
                      <a:endParaRPr lang="en-IN" dirty="0"/>
                    </a:p>
                    <a:p>
                      <a:r>
                        <a:rPr lang="en-IN" dirty="0" err="1"/>
                        <a:t>Haopeng</a:t>
                      </a:r>
                      <a:r>
                        <a:rPr lang="en-IN" dirty="0"/>
                        <a:t> Li</a:t>
                      </a:r>
                    </a:p>
                    <a:p>
                      <a:r>
                        <a:rPr lang="en-IN" dirty="0"/>
                        <a:t>Qi wang</a:t>
                      </a:r>
                    </a:p>
                    <a:p>
                      <a:endParaRPr lang="en-IN" dirty="0"/>
                    </a:p>
                  </a:txBody>
                  <a:tcPr/>
                </a:tc>
                <a:tc>
                  <a:txBody>
                    <a:bodyPr/>
                    <a:lstStyle/>
                    <a:p>
                      <a:r>
                        <a:rPr lang="en-US" dirty="0"/>
                        <a:t>Spatiotemporal Modeling for Video Summarization Using Convolutional Recurrent Neural Network</a:t>
                      </a:r>
                      <a:endParaRPr lang="en-IN" dirty="0"/>
                    </a:p>
                  </a:txBody>
                  <a:tcPr/>
                </a:tc>
                <a:tc>
                  <a:txBody>
                    <a:bodyPr/>
                    <a:lstStyle/>
                    <a:p>
                      <a:r>
                        <a:rPr lang="en-IN" dirty="0"/>
                        <a:t>15 May 2019</a:t>
                      </a:r>
                    </a:p>
                  </a:txBody>
                  <a:tcPr/>
                </a:tc>
                <a:tc>
                  <a:txBody>
                    <a:bodyPr/>
                    <a:lstStyle/>
                    <a:p>
                      <a:r>
                        <a:rPr lang="en-IN" dirty="0" err="1"/>
                        <a:t>SumMe</a:t>
                      </a:r>
                      <a:r>
                        <a:rPr lang="en-IN" dirty="0"/>
                        <a:t> and TVSum50</a:t>
                      </a:r>
                    </a:p>
                  </a:txBody>
                  <a:tcPr/>
                </a:tc>
                <a:tc>
                  <a:txBody>
                    <a:bodyPr/>
                    <a:lstStyle/>
                    <a:p>
                      <a:r>
                        <a:rPr lang="en-IN" dirty="0"/>
                        <a:t>CNN and DNN</a:t>
                      </a:r>
                    </a:p>
                  </a:txBody>
                  <a:tcPr/>
                </a:tc>
                <a:extLst>
                  <a:ext uri="{0D108BD9-81ED-4DB2-BD59-A6C34878D82A}">
                    <a16:rowId xmlns:a16="http://schemas.microsoft.com/office/drawing/2014/main" val="1459553931"/>
                  </a:ext>
                </a:extLst>
              </a:tr>
              <a:tr h="3692198">
                <a:tc>
                  <a:txBody>
                    <a:bodyPr/>
                    <a:lstStyle/>
                    <a:p>
                      <a:r>
                        <a:rPr lang="en-IN" dirty="0"/>
                        <a:t>4</a:t>
                      </a:r>
                    </a:p>
                  </a:txBody>
                  <a:tcPr/>
                </a:tc>
                <a:tc>
                  <a:txBody>
                    <a:bodyPr/>
                    <a:lstStyle/>
                    <a:p>
                      <a:r>
                        <a:rPr lang="en-IN" dirty="0" err="1"/>
                        <a:t>Ashenafi</a:t>
                      </a:r>
                      <a:r>
                        <a:rPr lang="en-IN" dirty="0"/>
                        <a:t> Workie</a:t>
                      </a:r>
                    </a:p>
                    <a:p>
                      <a:endParaRPr lang="en-IN" dirty="0"/>
                    </a:p>
                    <a:p>
                      <a:r>
                        <a:rPr lang="en-IN" dirty="0"/>
                        <a:t>Rajesh Sharma</a:t>
                      </a:r>
                    </a:p>
                    <a:p>
                      <a:endParaRPr lang="en-IN" dirty="0"/>
                    </a:p>
                    <a:p>
                      <a:r>
                        <a:rPr lang="en-IN" dirty="0"/>
                        <a:t>Yun Koo Chung</a:t>
                      </a:r>
                    </a:p>
                  </a:txBody>
                  <a:tcPr/>
                </a:tc>
                <a:tc>
                  <a:txBody>
                    <a:bodyPr/>
                    <a:lstStyle/>
                    <a:p>
                      <a:r>
                        <a:rPr lang="en-IN" b="0" dirty="0"/>
                        <a:t>Digital Video Summarization Techniques: A </a:t>
                      </a:r>
                    </a:p>
                    <a:p>
                      <a:r>
                        <a:rPr lang="en-IN" b="0" dirty="0"/>
                        <a:t>Survey</a:t>
                      </a:r>
                    </a:p>
                  </a:txBody>
                  <a:tcPr/>
                </a:tc>
                <a:tc>
                  <a:txBody>
                    <a:bodyPr/>
                    <a:lstStyle/>
                    <a:p>
                      <a:r>
                        <a:rPr lang="en-IN" dirty="0"/>
                        <a:t>Jan 2020</a:t>
                      </a:r>
                    </a:p>
                  </a:txBody>
                  <a:tcPr/>
                </a:tc>
                <a:tc>
                  <a:txBody>
                    <a:bodyPr/>
                    <a:lstStyle/>
                    <a:p>
                      <a:r>
                        <a:rPr lang="en-IN" dirty="0" err="1"/>
                        <a:t>SumMe</a:t>
                      </a:r>
                      <a:r>
                        <a:rPr lang="en-IN" dirty="0"/>
                        <a:t>&amp;</a:t>
                      </a:r>
                    </a:p>
                    <a:p>
                      <a:r>
                        <a:rPr lang="en-IN" dirty="0"/>
                        <a:t>LSTM</a:t>
                      </a:r>
                    </a:p>
                    <a:p>
                      <a:endParaRPr lang="en-IN" dirty="0"/>
                    </a:p>
                  </a:txBody>
                  <a:tcPr/>
                </a:tc>
                <a:tc>
                  <a:txBody>
                    <a:bodyPr/>
                    <a:lstStyle/>
                    <a:p>
                      <a:r>
                        <a:rPr lang="en-IN" sz="1600" dirty="0"/>
                        <a:t>RNN and CNN</a:t>
                      </a:r>
                    </a:p>
                  </a:txBody>
                  <a:tcPr/>
                </a:tc>
                <a:extLst>
                  <a:ext uri="{0D108BD9-81ED-4DB2-BD59-A6C34878D82A}">
                    <a16:rowId xmlns:a16="http://schemas.microsoft.com/office/drawing/2014/main" val="3777330416"/>
                  </a:ext>
                </a:extLst>
              </a:tr>
            </a:tbl>
          </a:graphicData>
        </a:graphic>
      </p:graphicFrame>
    </p:spTree>
    <p:extLst>
      <p:ext uri="{BB962C8B-B14F-4D97-AF65-F5344CB8AC3E}">
        <p14:creationId xmlns:p14="http://schemas.microsoft.com/office/powerpoint/2010/main" val="424597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hidden="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84E5CB-AC96-44E8-9A0D-3B390937D904}"/>
              </a:ext>
            </a:extLst>
          </p:cNvPr>
          <p:cNvSpPr txBox="1"/>
          <p:nvPr/>
        </p:nvSpPr>
        <p:spPr>
          <a:xfrm>
            <a:off x="5832629" y="115410"/>
            <a:ext cx="5969097" cy="65250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b="1" dirty="0"/>
          </a:p>
        </p:txBody>
      </p:sp>
      <p:sp>
        <p:nvSpPr>
          <p:cNvPr id="13" name="TextBox 12">
            <a:extLst>
              <a:ext uri="{FF2B5EF4-FFF2-40B4-BE49-F238E27FC236}">
                <a16:creationId xmlns:a16="http://schemas.microsoft.com/office/drawing/2014/main" id="{E4264F01-AA65-4609-BA86-878F7B4612A9}"/>
              </a:ext>
            </a:extLst>
          </p:cNvPr>
          <p:cNvSpPr txBox="1"/>
          <p:nvPr/>
        </p:nvSpPr>
        <p:spPr>
          <a:xfrm>
            <a:off x="145177" y="2501983"/>
            <a:ext cx="6100618" cy="5632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400" dirty="0">
                <a:solidFill>
                  <a:schemeClr val="bg2">
                    <a:lumMod val="90000"/>
                  </a:schemeClr>
                </a:solidFill>
              </a:rPr>
              <a:t>DATASET:</a:t>
            </a:r>
          </a:p>
        </p:txBody>
      </p:sp>
      <p:graphicFrame>
        <p:nvGraphicFramePr>
          <p:cNvPr id="2" name="Table 1">
            <a:extLst>
              <a:ext uri="{FF2B5EF4-FFF2-40B4-BE49-F238E27FC236}">
                <a16:creationId xmlns:a16="http://schemas.microsoft.com/office/drawing/2014/main" id="{FC1C6FB6-38D1-46CA-93F5-29FDA6D99226}"/>
              </a:ext>
            </a:extLst>
          </p:cNvPr>
          <p:cNvGraphicFramePr>
            <a:graphicFrameLocks noGrp="1"/>
          </p:cNvGraphicFramePr>
          <p:nvPr>
            <p:extLst>
              <p:ext uri="{D42A27DB-BD31-4B8C-83A1-F6EECF244321}">
                <p14:modId xmlns:p14="http://schemas.microsoft.com/office/powerpoint/2010/main" val="2028702093"/>
              </p:ext>
            </p:extLst>
          </p:nvPr>
        </p:nvGraphicFramePr>
        <p:xfrm>
          <a:off x="5810632" y="502024"/>
          <a:ext cx="6263666" cy="5348076"/>
        </p:xfrm>
        <a:graphic>
          <a:graphicData uri="http://schemas.openxmlformats.org/drawingml/2006/table">
            <a:tbl>
              <a:tblPr firstRow="1" firstCol="1" bandRow="1">
                <a:tableStyleId>{5C22544A-7EE6-4342-B048-85BDC9FD1C3A}</a:tableStyleId>
              </a:tblPr>
              <a:tblGrid>
                <a:gridCol w="3131833">
                  <a:extLst>
                    <a:ext uri="{9D8B030D-6E8A-4147-A177-3AD203B41FA5}">
                      <a16:colId xmlns:a16="http://schemas.microsoft.com/office/drawing/2014/main" val="2791742699"/>
                    </a:ext>
                  </a:extLst>
                </a:gridCol>
                <a:gridCol w="3131833">
                  <a:extLst>
                    <a:ext uri="{9D8B030D-6E8A-4147-A177-3AD203B41FA5}">
                      <a16:colId xmlns:a16="http://schemas.microsoft.com/office/drawing/2014/main" val="2923356861"/>
                    </a:ext>
                  </a:extLst>
                </a:gridCol>
              </a:tblGrid>
              <a:tr h="246131">
                <a:tc>
                  <a:txBody>
                    <a:bodyPr/>
                    <a:lstStyle/>
                    <a:p>
                      <a:pPr>
                        <a:lnSpc>
                          <a:spcPct val="107000"/>
                        </a:lnSpc>
                        <a:spcAft>
                          <a:spcPts val="800"/>
                        </a:spcAft>
                      </a:pPr>
                      <a:r>
                        <a:rPr lang="en-IN" sz="1100">
                          <a:effectLst/>
                        </a:rPr>
                        <a:t>Datasets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       Charecteristics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5371727"/>
                  </a:ext>
                </a:extLst>
              </a:tr>
              <a:tr h="1510263">
                <a:tc>
                  <a:txBody>
                    <a:bodyPr/>
                    <a:lstStyle/>
                    <a:p>
                      <a:pPr>
                        <a:lnSpc>
                          <a:spcPct val="107000"/>
                        </a:lnSpc>
                        <a:spcAft>
                          <a:spcPts val="800"/>
                        </a:spcAft>
                      </a:pPr>
                      <a:r>
                        <a:rPr lang="en-IN" sz="1100">
                          <a:effectLst/>
                        </a:rPr>
                        <a:t>Sum 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50" dirty="0">
                          <a:effectLst/>
                        </a:rPr>
                        <a:t>&gt;Frame per second uses:12%</a:t>
                      </a:r>
                      <a:endParaRPr lang="en-IN" sz="1100" dirty="0">
                        <a:effectLst/>
                      </a:endParaRPr>
                    </a:p>
                    <a:p>
                      <a:pPr>
                        <a:lnSpc>
                          <a:spcPct val="107000"/>
                        </a:lnSpc>
                        <a:spcAft>
                          <a:spcPts val="800"/>
                        </a:spcAft>
                      </a:pPr>
                      <a:r>
                        <a:rPr lang="en-IN" sz="1150" dirty="0">
                          <a:effectLst/>
                        </a:rPr>
                        <a:t>&gt;multiple sets of key-fragments</a:t>
                      </a:r>
                      <a:endParaRPr lang="en-IN" sz="1100" dirty="0">
                        <a:effectLst/>
                      </a:endParaRPr>
                    </a:p>
                    <a:p>
                      <a:pPr>
                        <a:lnSpc>
                          <a:spcPct val="107000"/>
                        </a:lnSpc>
                        <a:spcAft>
                          <a:spcPts val="800"/>
                        </a:spcAft>
                      </a:pPr>
                      <a:r>
                        <a:rPr lang="en-IN" sz="1150" dirty="0">
                          <a:effectLst/>
                        </a:rPr>
                        <a:t>&gt; Holidays , sports ,events content</a:t>
                      </a:r>
                      <a:endParaRPr lang="en-IN" sz="1100" dirty="0">
                        <a:effectLst/>
                      </a:endParaRPr>
                    </a:p>
                    <a:p>
                      <a:pPr>
                        <a:lnSpc>
                          <a:spcPct val="107000"/>
                        </a:lnSpc>
                        <a:spcAft>
                          <a:spcPts val="800"/>
                        </a:spcAft>
                      </a:pPr>
                      <a:r>
                        <a:rPr lang="en-IN" sz="115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6901478"/>
                  </a:ext>
                </a:extLst>
              </a:tr>
              <a:tr h="1463937">
                <a:tc>
                  <a:txBody>
                    <a:bodyPr/>
                    <a:lstStyle/>
                    <a:p>
                      <a:pPr>
                        <a:lnSpc>
                          <a:spcPct val="107000"/>
                        </a:lnSpc>
                        <a:spcAft>
                          <a:spcPts val="800"/>
                        </a:spcAft>
                      </a:pPr>
                      <a:r>
                        <a:rPr lang="en-IN" sz="1100">
                          <a:effectLst/>
                        </a:rPr>
                        <a:t>Tv Sum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&gt;Frame per second uses:10%</a:t>
                      </a:r>
                    </a:p>
                    <a:p>
                      <a:pPr>
                        <a:lnSpc>
                          <a:spcPct val="107000"/>
                        </a:lnSpc>
                        <a:spcAft>
                          <a:spcPts val="800"/>
                        </a:spcAft>
                      </a:pPr>
                      <a:r>
                        <a:rPr lang="en-IN" sz="1100" dirty="0">
                          <a:effectLst/>
                        </a:rPr>
                        <a:t>&gt;Multiple fragment level scores</a:t>
                      </a:r>
                    </a:p>
                    <a:p>
                      <a:pPr>
                        <a:lnSpc>
                          <a:spcPct val="107000"/>
                        </a:lnSpc>
                        <a:spcAft>
                          <a:spcPts val="800"/>
                        </a:spcAft>
                      </a:pPr>
                      <a:r>
                        <a:rPr lang="en-IN" sz="1100" dirty="0">
                          <a:effectLst/>
                        </a:rPr>
                        <a:t>&gt; News,  educational</a:t>
                      </a:r>
                    </a:p>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4974818"/>
                  </a:ext>
                </a:extLst>
              </a:tr>
              <a:tr h="1058002">
                <a:tc>
                  <a:txBody>
                    <a:bodyPr/>
                    <a:lstStyle/>
                    <a:p>
                      <a:pPr>
                        <a:lnSpc>
                          <a:spcPct val="107000"/>
                        </a:lnSpc>
                        <a:spcAft>
                          <a:spcPts val="800"/>
                        </a:spcAft>
                      </a:pPr>
                      <a:r>
                        <a:rPr lang="en-IN" sz="1100">
                          <a:effectLst/>
                        </a:rPr>
                        <a:t>VTW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&gt;Frame per second uses:16%</a:t>
                      </a:r>
                    </a:p>
                    <a:p>
                      <a:pPr>
                        <a:lnSpc>
                          <a:spcPct val="107000"/>
                        </a:lnSpc>
                        <a:spcAft>
                          <a:spcPts val="800"/>
                        </a:spcAft>
                      </a:pPr>
                      <a:r>
                        <a:rPr lang="en-IN" sz="1100">
                          <a:effectLst/>
                        </a:rPr>
                        <a:t>&gt;one set of key fragments</a:t>
                      </a:r>
                    </a:p>
                    <a:p>
                      <a:pPr>
                        <a:lnSpc>
                          <a:spcPct val="107000"/>
                        </a:lnSpc>
                        <a:spcAft>
                          <a:spcPts val="800"/>
                        </a:spcAft>
                      </a:pPr>
                      <a:r>
                        <a:rPr lang="en-IN" sz="1100">
                          <a:effectLst/>
                        </a:rPr>
                        <a:t>&gt;Tv shows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124507"/>
                  </a:ext>
                </a:extLst>
              </a:tr>
              <a:tr h="1069743">
                <a:tc>
                  <a:txBody>
                    <a:bodyPr/>
                    <a:lstStyle/>
                    <a:p>
                      <a:pPr>
                        <a:lnSpc>
                          <a:spcPct val="107000"/>
                        </a:lnSpc>
                        <a:spcAft>
                          <a:spcPts val="800"/>
                        </a:spcAft>
                      </a:pPr>
                      <a:r>
                        <a:rPr lang="en-IN" sz="1100">
                          <a:effectLst/>
                        </a:rPr>
                        <a:t>Co Sum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&gt;Frame per second uses:15%</a:t>
                      </a:r>
                    </a:p>
                    <a:p>
                      <a:pPr>
                        <a:lnSpc>
                          <a:spcPct val="107000"/>
                        </a:lnSpc>
                        <a:spcAft>
                          <a:spcPts val="800"/>
                        </a:spcAft>
                      </a:pPr>
                      <a:r>
                        <a:rPr lang="en-IN" sz="1100" dirty="0">
                          <a:effectLst/>
                        </a:rPr>
                        <a:t>&gt;</a:t>
                      </a:r>
                      <a:r>
                        <a:rPr lang="en-IN" sz="1150" dirty="0">
                          <a:effectLst/>
                        </a:rPr>
                        <a:t> </a:t>
                      </a:r>
                      <a:r>
                        <a:rPr lang="en-IN" sz="1100" dirty="0">
                          <a:effectLst/>
                        </a:rPr>
                        <a:t>multiple sets of key-frames</a:t>
                      </a:r>
                    </a:p>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5799676"/>
                  </a:ext>
                </a:extLst>
              </a:tr>
            </a:tbl>
          </a:graphicData>
        </a:graphic>
      </p:graphicFrame>
    </p:spTree>
    <p:extLst>
      <p:ext uri="{BB962C8B-B14F-4D97-AF65-F5344CB8AC3E}">
        <p14:creationId xmlns:p14="http://schemas.microsoft.com/office/powerpoint/2010/main" val="258842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hidden="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84E5CB-AC96-44E8-9A0D-3B390937D904}"/>
              </a:ext>
            </a:extLst>
          </p:cNvPr>
          <p:cNvSpPr txBox="1"/>
          <p:nvPr/>
        </p:nvSpPr>
        <p:spPr>
          <a:xfrm>
            <a:off x="5832629" y="115410"/>
            <a:ext cx="5969097" cy="65250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b="1" dirty="0"/>
          </a:p>
        </p:txBody>
      </p:sp>
      <p:sp>
        <p:nvSpPr>
          <p:cNvPr id="13" name="TextBox 12">
            <a:extLst>
              <a:ext uri="{FF2B5EF4-FFF2-40B4-BE49-F238E27FC236}">
                <a16:creationId xmlns:a16="http://schemas.microsoft.com/office/drawing/2014/main" id="{E4264F01-AA65-4609-BA86-878F7B4612A9}"/>
              </a:ext>
            </a:extLst>
          </p:cNvPr>
          <p:cNvSpPr txBox="1"/>
          <p:nvPr/>
        </p:nvSpPr>
        <p:spPr>
          <a:xfrm>
            <a:off x="145177" y="2501983"/>
            <a:ext cx="6100618" cy="5632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400" dirty="0">
                <a:solidFill>
                  <a:schemeClr val="bg2">
                    <a:lumMod val="90000"/>
                  </a:schemeClr>
                </a:solidFill>
              </a:rPr>
              <a:t>Techniques:</a:t>
            </a:r>
          </a:p>
        </p:txBody>
      </p:sp>
      <p:graphicFrame>
        <p:nvGraphicFramePr>
          <p:cNvPr id="11" name="Table 10">
            <a:extLst>
              <a:ext uri="{FF2B5EF4-FFF2-40B4-BE49-F238E27FC236}">
                <a16:creationId xmlns:a16="http://schemas.microsoft.com/office/drawing/2014/main" id="{A98EC381-37A5-46C3-9F9B-FA881D719563}"/>
              </a:ext>
            </a:extLst>
          </p:cNvPr>
          <p:cNvGraphicFramePr>
            <a:graphicFrameLocks noGrp="1"/>
          </p:cNvGraphicFramePr>
          <p:nvPr>
            <p:extLst>
              <p:ext uri="{D42A27DB-BD31-4B8C-83A1-F6EECF244321}">
                <p14:modId xmlns:p14="http://schemas.microsoft.com/office/powerpoint/2010/main" val="1918903241"/>
              </p:ext>
            </p:extLst>
          </p:nvPr>
        </p:nvGraphicFramePr>
        <p:xfrm>
          <a:off x="5832629" y="430306"/>
          <a:ext cx="6224900" cy="5853953"/>
        </p:xfrm>
        <a:graphic>
          <a:graphicData uri="http://schemas.openxmlformats.org/drawingml/2006/table">
            <a:tbl>
              <a:tblPr firstRow="1" firstCol="1" bandRow="1">
                <a:tableStyleId>{5C22544A-7EE6-4342-B048-85BDC9FD1C3A}</a:tableStyleId>
              </a:tblPr>
              <a:tblGrid>
                <a:gridCol w="3144779">
                  <a:extLst>
                    <a:ext uri="{9D8B030D-6E8A-4147-A177-3AD203B41FA5}">
                      <a16:colId xmlns:a16="http://schemas.microsoft.com/office/drawing/2014/main" val="2791742699"/>
                    </a:ext>
                  </a:extLst>
                </a:gridCol>
                <a:gridCol w="3080121">
                  <a:extLst>
                    <a:ext uri="{9D8B030D-6E8A-4147-A177-3AD203B41FA5}">
                      <a16:colId xmlns:a16="http://schemas.microsoft.com/office/drawing/2014/main" val="2923356861"/>
                    </a:ext>
                  </a:extLst>
                </a:gridCol>
              </a:tblGrid>
              <a:tr h="571228">
                <a:tc>
                  <a:txBody>
                    <a:bodyPr/>
                    <a:lstStyle/>
                    <a:p>
                      <a:pPr>
                        <a:lnSpc>
                          <a:spcPct val="107000"/>
                        </a:lnSpc>
                        <a:spcAft>
                          <a:spcPts val="800"/>
                        </a:spcAft>
                      </a:pPr>
                      <a:r>
                        <a:rPr lang="en-IN" sz="2000" dirty="0">
                          <a:solidFill>
                            <a:schemeClr val="tx1"/>
                          </a:solidFill>
                          <a:effectLst/>
                        </a:rPr>
                        <a:t>Datasets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1100" dirty="0">
                          <a:effectLst/>
                        </a:rPr>
                        <a:t>       </a:t>
                      </a:r>
                      <a:r>
                        <a:rPr lang="en-US" sz="2000" dirty="0">
                          <a:solidFill>
                            <a:schemeClr val="tx1"/>
                          </a:solidFill>
                        </a:rPr>
                        <a:t>Techniques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15371727"/>
                  </a:ext>
                </a:extLst>
              </a:tr>
              <a:tr h="2582475">
                <a:tc>
                  <a:txBody>
                    <a:bodyPr/>
                    <a:lstStyle/>
                    <a:p>
                      <a:pPr>
                        <a:lnSpc>
                          <a:spcPct val="107000"/>
                        </a:lnSpc>
                        <a:spcAft>
                          <a:spcPts val="800"/>
                        </a:spcAft>
                      </a:pPr>
                      <a:r>
                        <a:rPr lang="en-IN" sz="2000" b="1" dirty="0">
                          <a:solidFill>
                            <a:schemeClr val="tx1"/>
                          </a:solidFill>
                          <a:effectLst/>
                        </a:rPr>
                        <a:t>Sum Me</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a:t>
                      </a:r>
                      <a:r>
                        <a:rPr lang="en-IN" sz="1600" b="1" dirty="0">
                          <a:effectLst/>
                          <a:latin typeface="Calibri" panose="020F0502020204030204" pitchFamily="34" charset="0"/>
                          <a:ea typeface="Calibri" panose="020F0502020204030204" pitchFamily="34" charset="0"/>
                          <a:cs typeface="Times New Roman" panose="02020603050405020304" pitchFamily="18" charset="0"/>
                        </a:rPr>
                        <a:t>LSTM, RNN</a:t>
                      </a:r>
                    </a:p>
                    <a:p>
                      <a:pPr>
                        <a:lnSpc>
                          <a:spcPct val="107000"/>
                        </a:lnSpc>
                        <a:spcAft>
                          <a:spcPts val="800"/>
                        </a:spcAft>
                      </a:pPr>
                      <a:r>
                        <a:rPr lang="en-IN" sz="1600" b="1" dirty="0">
                          <a:solidFill>
                            <a:srgbClr val="000000"/>
                          </a:solidFill>
                          <a:effectLst/>
                          <a:latin typeface="Helvectic"/>
                          <a:ea typeface="Calibri" panose="020F0502020204030204" pitchFamily="34" charset="0"/>
                          <a:cs typeface="Times New Roman" panose="02020603050405020304" pitchFamily="18" charset="0"/>
                        </a:rPr>
                        <a:t>2)</a:t>
                      </a:r>
                      <a:r>
                        <a:rPr lang="en-IN" sz="1600" b="1" dirty="0">
                          <a:effectLst/>
                          <a:latin typeface="Calibri" panose="020F0502020204030204" pitchFamily="34" charset="0"/>
                          <a:ea typeface="Calibri" panose="020F0502020204030204" pitchFamily="34" charset="0"/>
                          <a:cs typeface="Times New Roman" panose="02020603050405020304" pitchFamily="18" charset="0"/>
                        </a:rPr>
                        <a:t> LSTM, CNN</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3) , LSTM, GRU</a:t>
                      </a:r>
                    </a:p>
                    <a:p>
                      <a:pPr>
                        <a:lnSpc>
                          <a:spcPct val="107000"/>
                        </a:lnSpc>
                        <a:spcAft>
                          <a:spcPts val="800"/>
                        </a:spcAft>
                      </a:pPr>
                      <a:r>
                        <a:rPr lang="en-IN" sz="1150" b="1" dirty="0">
                          <a:solidFill>
                            <a:srgbClr val="000000"/>
                          </a:solidFill>
                          <a:effectLst/>
                          <a:latin typeface="Helvectic"/>
                          <a:ea typeface="Calibri" panose="020F0502020204030204" pitchFamily="34" charset="0"/>
                          <a:cs typeface="Times New Roman" panose="02020603050405020304" pitchFamily="18" charset="0"/>
                        </a:rPr>
                        <a:t> </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6901478"/>
                  </a:ext>
                </a:extLst>
              </a:tr>
              <a:tr h="2700250">
                <a:tc>
                  <a:txBody>
                    <a:bodyPr/>
                    <a:lstStyle/>
                    <a:p>
                      <a:pPr>
                        <a:lnSpc>
                          <a:spcPct val="107000"/>
                        </a:lnSpc>
                        <a:spcAft>
                          <a:spcPts val="800"/>
                        </a:spcAft>
                      </a:pPr>
                      <a:r>
                        <a:rPr lang="en-IN" sz="2000" dirty="0">
                          <a:solidFill>
                            <a:schemeClr val="tx1"/>
                          </a:solidFill>
                          <a:effectLst/>
                        </a:rPr>
                        <a:t>Tv Sum</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2000" b="1" dirty="0">
                          <a:effectLst/>
                        </a:rPr>
                        <a:t>1.LSTM</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2.Bi LSTM</a:t>
                      </a:r>
                    </a:p>
                  </a:txBody>
                  <a:tcPr marL="68580" marR="68580" marT="0" marB="0"/>
                </a:tc>
                <a:extLst>
                  <a:ext uri="{0D108BD9-81ED-4DB2-BD59-A6C34878D82A}">
                    <a16:rowId xmlns:a16="http://schemas.microsoft.com/office/drawing/2014/main" val="1654974818"/>
                  </a:ext>
                </a:extLst>
              </a:tr>
            </a:tbl>
          </a:graphicData>
        </a:graphic>
      </p:graphicFrame>
    </p:spTree>
    <p:extLst>
      <p:ext uri="{BB962C8B-B14F-4D97-AF65-F5344CB8AC3E}">
        <p14:creationId xmlns:p14="http://schemas.microsoft.com/office/powerpoint/2010/main" val="373855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5004543" y="598988"/>
            <a:ext cx="7094696" cy="5680299"/>
          </a:xfrm>
          <a:prstGeom prst="rect">
            <a:avLst/>
          </a:prstGeom>
        </p:spPr>
        <p:txBody>
          <a:bodyPr vert="horz" lIns="91440" tIns="45720" rIns="91440" bIns="45720" rtlCol="0" anchor="ctr">
            <a:normAutofit/>
          </a:bodyPr>
          <a:lstStyle/>
          <a:p>
            <a:r>
              <a:rPr lang="en-US" sz="2800" b="1" dirty="0"/>
              <a:t> </a:t>
            </a:r>
            <a:endParaRPr lang="en-IN" sz="2800" b="1"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735450"/>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3600" b="1" dirty="0">
                <a:solidFill>
                  <a:schemeClr val="bg2">
                    <a:lumMod val="90000"/>
                  </a:schemeClr>
                </a:solidFill>
              </a:rPr>
              <a:t>CONCLUSION</a:t>
            </a:r>
            <a:r>
              <a:rPr lang="en-IN" sz="3200" b="1" dirty="0">
                <a:solidFill>
                  <a:schemeClr val="bg2">
                    <a:lumMod val="90000"/>
                  </a:schemeClr>
                </a:solidFill>
              </a:rPr>
              <a:t>:</a:t>
            </a:r>
            <a:endParaRPr lang="en-US" sz="3200" b="0" i="0" dirty="0">
              <a:solidFill>
                <a:schemeClr val="bg2">
                  <a:lumMod val="90000"/>
                </a:schemeClr>
              </a:solidFill>
              <a:effectLst/>
            </a:endParaRPr>
          </a:p>
        </p:txBody>
      </p:sp>
      <p:sp>
        <p:nvSpPr>
          <p:cNvPr id="12" name="TextBox 11">
            <a:extLst>
              <a:ext uri="{FF2B5EF4-FFF2-40B4-BE49-F238E27FC236}">
                <a16:creationId xmlns:a16="http://schemas.microsoft.com/office/drawing/2014/main" id="{B08CCCCB-8CAF-4050-A973-7B28D7461D6E}"/>
              </a:ext>
            </a:extLst>
          </p:cNvPr>
          <p:cNvSpPr txBox="1"/>
          <p:nvPr/>
        </p:nvSpPr>
        <p:spPr>
          <a:xfrm>
            <a:off x="5342964" y="1353671"/>
            <a:ext cx="6409765" cy="3416320"/>
          </a:xfrm>
          <a:prstGeom prst="rect">
            <a:avLst/>
          </a:prstGeom>
          <a:noFill/>
        </p:spPr>
        <p:txBody>
          <a:bodyPr wrap="square">
            <a:spAutoFit/>
          </a:bodyPr>
          <a:lstStyle/>
          <a:p>
            <a:r>
              <a:rPr lang="en-US" sz="2400" b="1" dirty="0"/>
              <a:t>In this work we provided a systematic review of the deep learning-based video summarization landscape. This has allowed to discuss how the summarization technology has evolved over the last years and what is the potential for the future, as well as to raise awareness to the relevant community with respect to promising future directions and open issues</a:t>
            </a:r>
            <a:endParaRPr lang="en-IN" sz="2400" b="1" dirty="0"/>
          </a:p>
        </p:txBody>
      </p:sp>
    </p:spTree>
    <p:extLst>
      <p:ext uri="{BB962C8B-B14F-4D97-AF65-F5344CB8AC3E}">
        <p14:creationId xmlns:p14="http://schemas.microsoft.com/office/powerpoint/2010/main" val="157903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5AD06A0B-88F2-4B46-B9A0-2F7DC76EC4A9}"/>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dirty="0">
                <a:solidFill>
                  <a:schemeClr val="bg1">
                    <a:lumMod val="95000"/>
                    <a:lumOff val="5000"/>
                  </a:schemeClr>
                </a:solidFill>
                <a:effectLst>
                  <a:outerShdw blurRad="38100" dist="38100" dir="2700000" algn="tl">
                    <a:srgbClr val="000000">
                      <a:alpha val="43137"/>
                    </a:srgbClr>
                  </a:outerShdw>
                </a:effectLst>
                <a:latin typeface="+mj-lt"/>
                <a:ea typeface="+mj-ea"/>
                <a:cs typeface="+mj-cs"/>
              </a:rPr>
              <a:t>THANK YOU</a:t>
            </a:r>
          </a:p>
        </p:txBody>
      </p:sp>
    </p:spTree>
    <p:extLst>
      <p:ext uri="{BB962C8B-B14F-4D97-AF65-F5344CB8AC3E}">
        <p14:creationId xmlns:p14="http://schemas.microsoft.com/office/powerpoint/2010/main" val="3385823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pPr fontAlgn="base">
              <a:lnSpc>
                <a:spcPct val="90000"/>
              </a:lnSpc>
              <a:spcAft>
                <a:spcPts val="600"/>
              </a:spcAft>
            </a:pPr>
            <a:endParaRPr lang="en-US" sz="1400" dirty="0"/>
          </a:p>
          <a:p>
            <a:pPr indent="-228600" fontAlgn="base">
              <a:lnSpc>
                <a:spcPct val="90000"/>
              </a:lnSpc>
              <a:spcAft>
                <a:spcPts val="600"/>
              </a:spcAft>
              <a:buFont typeface="Arial" panose="020B0604020202020204" pitchFamily="34" charset="0"/>
              <a:buChar char="•"/>
            </a:pPr>
            <a:endParaRPr lang="en-US" b="1" dirty="0"/>
          </a:p>
          <a:p>
            <a:pPr indent="-228600" fontAlgn="base">
              <a:lnSpc>
                <a:spcPct val="90000"/>
              </a:lnSpc>
              <a:spcAft>
                <a:spcPts val="600"/>
              </a:spcAft>
              <a:buFont typeface="Arial" panose="020B0604020202020204" pitchFamily="34" charset="0"/>
              <a:buChar char="•"/>
            </a:pPr>
            <a:endParaRPr lang="en-US" sz="1400" b="1" i="0" dirty="0">
              <a:effectLst/>
            </a:endParaRPr>
          </a:p>
          <a:p>
            <a:pPr indent="-228600" fontAlgn="base">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0" y="2562426"/>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TABLE OF</a:t>
            </a:r>
          </a:p>
          <a:p>
            <a:pPr fontAlgn="base">
              <a:lnSpc>
                <a:spcPct val="90000"/>
              </a:lnSpc>
              <a:spcAft>
                <a:spcPts val="600"/>
              </a:spcAft>
            </a:pPr>
            <a:r>
              <a:rPr lang="en-US" sz="4400" b="0" i="0" dirty="0">
                <a:solidFill>
                  <a:schemeClr val="bg2">
                    <a:lumMod val="75000"/>
                  </a:schemeClr>
                </a:solidFill>
                <a:effectLst/>
              </a:rPr>
              <a:t> CONTENTS:</a:t>
            </a:r>
          </a:p>
        </p:txBody>
      </p:sp>
      <p:sp>
        <p:nvSpPr>
          <p:cNvPr id="12" name="TextBox 11">
            <a:extLst>
              <a:ext uri="{FF2B5EF4-FFF2-40B4-BE49-F238E27FC236}">
                <a16:creationId xmlns:a16="http://schemas.microsoft.com/office/drawing/2014/main" id="{553590E5-AD3E-4B9F-AE42-7BE791D630F1}"/>
              </a:ext>
            </a:extLst>
          </p:cNvPr>
          <p:cNvSpPr txBox="1"/>
          <p:nvPr/>
        </p:nvSpPr>
        <p:spPr>
          <a:xfrm>
            <a:off x="5274044" y="1905035"/>
            <a:ext cx="6207550" cy="4401205"/>
          </a:xfrm>
          <a:prstGeom prst="rect">
            <a:avLst/>
          </a:prstGeom>
          <a:noFill/>
        </p:spPr>
        <p:txBody>
          <a:bodyPr wrap="square">
            <a:spAutoFit/>
          </a:bodyPr>
          <a:lstStyle/>
          <a:p>
            <a:pPr marL="285750" indent="-285750">
              <a:buFont typeface="Arial" panose="020B0604020202020204" pitchFamily="34" charset="0"/>
              <a:buChar char="•"/>
            </a:pPr>
            <a:r>
              <a:rPr lang="en-US" sz="4000" dirty="0"/>
              <a:t>Project Area</a:t>
            </a:r>
          </a:p>
          <a:p>
            <a:pPr marL="285750" indent="-285750">
              <a:buFont typeface="Arial" panose="020B0604020202020204" pitchFamily="34" charset="0"/>
              <a:buChar char="•"/>
            </a:pPr>
            <a:r>
              <a:rPr lang="en-US" sz="4000" dirty="0"/>
              <a:t>Abstract</a:t>
            </a:r>
          </a:p>
          <a:p>
            <a:pPr marL="285750" indent="-285750">
              <a:buFont typeface="Arial" panose="020B0604020202020204" pitchFamily="34" charset="0"/>
              <a:buChar char="•"/>
            </a:pPr>
            <a:r>
              <a:rPr lang="en-US" sz="4000" dirty="0"/>
              <a:t>Introduction</a:t>
            </a:r>
          </a:p>
          <a:p>
            <a:pPr marL="285750" indent="-285750">
              <a:buFont typeface="Arial" panose="020B0604020202020204" pitchFamily="34" charset="0"/>
              <a:buChar char="•"/>
            </a:pPr>
            <a:r>
              <a:rPr lang="en-US" sz="4000" dirty="0"/>
              <a:t>Problem Statement</a:t>
            </a:r>
          </a:p>
          <a:p>
            <a:pPr marL="285750" indent="-285750">
              <a:buFont typeface="Arial" panose="020B0604020202020204" pitchFamily="34" charset="0"/>
              <a:buChar char="•"/>
            </a:pPr>
            <a:r>
              <a:rPr lang="en-US" sz="4000" dirty="0"/>
              <a:t>Objective</a:t>
            </a:r>
          </a:p>
          <a:p>
            <a:pPr marL="285750" indent="-285750">
              <a:buFont typeface="Arial" panose="020B0604020202020204" pitchFamily="34" charset="0"/>
              <a:buChar char="•"/>
            </a:pPr>
            <a:r>
              <a:rPr lang="en-US" sz="4000" dirty="0"/>
              <a:t>Literature Survey</a:t>
            </a:r>
          </a:p>
          <a:p>
            <a:pPr marL="285750" indent="-285750">
              <a:buFont typeface="Arial" panose="020B0604020202020204" pitchFamily="34" charset="0"/>
              <a:buChar char="•"/>
            </a:pPr>
            <a:r>
              <a:rPr lang="en-US" sz="4000" dirty="0"/>
              <a:t>Conclusion</a:t>
            </a:r>
          </a:p>
        </p:txBody>
      </p:sp>
    </p:spTree>
    <p:extLst>
      <p:ext uri="{BB962C8B-B14F-4D97-AF65-F5344CB8AC3E}">
        <p14:creationId xmlns:p14="http://schemas.microsoft.com/office/powerpoint/2010/main" val="319903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pPr algn="l"/>
            <a:r>
              <a:rPr lang="en-US" sz="2800" b="1" i="0" dirty="0">
                <a:solidFill>
                  <a:srgbClr val="212529"/>
                </a:solidFill>
                <a:effectLst/>
                <a:latin typeface="-apple-system"/>
              </a:rPr>
              <a:t>Our project domain is </a:t>
            </a:r>
            <a:r>
              <a:rPr lang="en-US" sz="2800" b="1" dirty="0">
                <a:solidFill>
                  <a:srgbClr val="212529"/>
                </a:solidFill>
                <a:latin typeface="-apple-system"/>
              </a:rPr>
              <a:t>NLP</a:t>
            </a:r>
            <a:endParaRPr lang="en-US" sz="2800" b="1" i="0" dirty="0">
              <a:solidFill>
                <a:srgbClr val="212529"/>
              </a:solidFill>
              <a:effectLst/>
              <a:latin typeface="-apple-system"/>
            </a:endParaRPr>
          </a:p>
          <a:p>
            <a:pPr algn="l"/>
            <a:r>
              <a:rPr lang="en-US" sz="2800" b="1" i="0" dirty="0">
                <a:solidFill>
                  <a:srgbClr val="212529"/>
                </a:solidFill>
                <a:effectLst/>
                <a:latin typeface="-apple-system"/>
              </a:rPr>
              <a:t>and sub-domain is </a:t>
            </a:r>
            <a:r>
              <a:rPr lang="en-US" sz="2800" b="1" dirty="0">
                <a:solidFill>
                  <a:srgbClr val="212529"/>
                </a:solidFill>
                <a:latin typeface="-apple-system"/>
              </a:rPr>
              <a:t>Video To Text Summarization</a:t>
            </a:r>
            <a:r>
              <a:rPr lang="en-US" sz="2800" b="1" i="0" dirty="0">
                <a:solidFill>
                  <a:srgbClr val="212529"/>
                </a:solidFill>
                <a:effectLst/>
                <a:latin typeface="-apple-system"/>
              </a:rPr>
              <a:t>.</a:t>
            </a:r>
          </a:p>
          <a:p>
            <a:pPr algn="l"/>
            <a:endParaRPr lang="en-US" sz="2800" b="1" dirty="0">
              <a:solidFill>
                <a:srgbClr val="212529"/>
              </a:solidFill>
              <a:latin typeface="-apple-system"/>
            </a:endParaRPr>
          </a:p>
          <a:p>
            <a:pPr algn="l"/>
            <a:r>
              <a:rPr lang="en-US" sz="2800" b="1" i="0" dirty="0">
                <a:effectLst/>
                <a:latin typeface="Roboto Slab"/>
              </a:rPr>
              <a:t>The field of study that focuses on the interactions between human language and computers is called Natural Language Processing or NLP for short. It sits at the intersection of computer science, artificial intelligence, and computational linguistics.</a:t>
            </a:r>
            <a:endParaRPr lang="en-US" sz="2800" b="1" i="0" dirty="0">
              <a:solidFill>
                <a:srgbClr val="212529"/>
              </a:solidFill>
              <a:effectLst/>
              <a:latin typeface="-apple-system"/>
            </a:endParaRPr>
          </a:p>
          <a:p>
            <a:pPr algn="l"/>
            <a:r>
              <a:rPr lang="en-US" sz="2800" b="1" i="0" dirty="0">
                <a:solidFill>
                  <a:srgbClr val="212529"/>
                </a:solidFill>
                <a:effectLst/>
                <a:latin typeface="-apple-system"/>
              </a:rPr>
              <a:t>          </a:t>
            </a:r>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501984"/>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600" dirty="0">
                <a:solidFill>
                  <a:schemeClr val="bg2">
                    <a:lumMod val="90000"/>
                  </a:schemeClr>
                </a:solidFill>
              </a:rPr>
              <a:t>Project Area </a:t>
            </a:r>
            <a:r>
              <a:rPr lang="en-US" sz="3600" b="0" i="0" dirty="0">
                <a:solidFill>
                  <a:schemeClr val="bg2">
                    <a:lumMod val="90000"/>
                  </a:schemeClr>
                </a:solidFill>
                <a:effectLst/>
              </a:rPr>
              <a:t>:</a:t>
            </a:r>
          </a:p>
        </p:txBody>
      </p:sp>
    </p:spTree>
    <p:extLst>
      <p:ext uri="{BB962C8B-B14F-4D97-AF65-F5344CB8AC3E}">
        <p14:creationId xmlns:p14="http://schemas.microsoft.com/office/powerpoint/2010/main" val="307019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fontScale="92500" lnSpcReduction="10000"/>
          </a:bodyPr>
          <a:lstStyle/>
          <a:p>
            <a:pPr fontAlgn="base">
              <a:lnSpc>
                <a:spcPct val="90000"/>
              </a:lnSpc>
              <a:spcAft>
                <a:spcPts val="600"/>
              </a:spcAft>
            </a:pPr>
            <a:r>
              <a:rPr lang="en-US" b="1" dirty="0"/>
              <a:t>Video summarization technologies aim to create a concise and complete synopsis by selecting the most informative parts of the video content. Several approaches have been developed over the last couple of decades and the current state of the art is represented by methods that rely on modern deep neural network architectures. This work focuses on the recent advances in the area and provides a comprehensive survey of the existing deep-learning-based methods for generic video summarization. After presenting the motivation behind the development of technologies for video summarization, we formulate the video summarization task and discuss the main characteristics of a typical deep-learning-based analysis pipeline. Then, we suggest a taxonomy of the existing algorithms and provide a systematic review of the relevant literature that shows the evolution o f the deep-learning-based video summarization technologies and leads to suggestions for future developments. We then report on protocols for the objective evaluation of video summarization algorithms and we compare the performance of several deep learning-based approaches. Based on the outcomes of these comparisons, as well as some documented considerations about the amount of annotated data and the suitability of evaluation protocols, we indicate potential future research directions</a:t>
            </a:r>
            <a:r>
              <a:rPr lang="en-US" sz="1400" dirty="0"/>
              <a:t>.</a:t>
            </a:r>
            <a:endParaRPr lang="en-US" sz="1400" b="1" i="0" dirty="0">
              <a:effectLst/>
            </a:endParaRPr>
          </a:p>
          <a:p>
            <a:pPr indent="-228600" fontAlgn="base">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375277" y="2501984"/>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90000"/>
                  </a:schemeClr>
                </a:solidFill>
                <a:effectLst/>
              </a:rPr>
              <a:t>ABSTRACT</a:t>
            </a:r>
            <a:r>
              <a:rPr lang="en-US" sz="4400" b="0" i="0" dirty="0">
                <a:solidFill>
                  <a:schemeClr val="bg2">
                    <a:lumMod val="75000"/>
                  </a:schemeClr>
                </a:solidFill>
                <a:effectLst/>
              </a:rPr>
              <a:t>:</a:t>
            </a:r>
          </a:p>
        </p:txBody>
      </p:sp>
    </p:spTree>
    <p:extLst>
      <p:ext uri="{BB962C8B-B14F-4D97-AF65-F5344CB8AC3E}">
        <p14:creationId xmlns:p14="http://schemas.microsoft.com/office/powerpoint/2010/main" val="131539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fontScale="92500"/>
          </a:bodyPr>
          <a:lstStyle/>
          <a:p>
            <a:pPr indent="-228600" fontAlgn="base">
              <a:lnSpc>
                <a:spcPct val="90000"/>
              </a:lnSpc>
              <a:spcAft>
                <a:spcPts val="600"/>
              </a:spcAft>
              <a:buFont typeface="Arial" panose="020B0604020202020204" pitchFamily="34" charset="0"/>
              <a:buChar char="•"/>
            </a:pPr>
            <a:r>
              <a:rPr lang="en-US" sz="2400" b="1" dirty="0"/>
              <a:t>The prevalence of recording devices encourages more people to capture their daily life with video data content. But, the large amount of video data makes it more difficult to navigate, particularly long videos such as surveillance videos or CCTV footages. For larger videos, automatically identifying the important parts/frames of the video content and enabling them with captions will give a richer and more concise condensation of the video. It is still time-consuming for users to navigate or to search through a summarized video. So , the automatic video summarization has been proposed to extract a compact representation of the video data into textual form. The proposed system offers a brief semantic understanding of a long video just through a text summary.</a:t>
            </a:r>
            <a:endParaRPr lang="en-US" sz="2400" b="1"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0" y="2429436"/>
            <a:ext cx="3811326" cy="5355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200" b="1" dirty="0">
                <a:solidFill>
                  <a:schemeClr val="bg2">
                    <a:lumMod val="90000"/>
                  </a:schemeClr>
                </a:solidFill>
              </a:rPr>
              <a:t>INTRODUCTION</a:t>
            </a:r>
            <a:endParaRPr lang="en-US" sz="3200" b="1" i="0" dirty="0">
              <a:solidFill>
                <a:schemeClr val="bg2">
                  <a:lumMod val="75000"/>
                </a:schemeClr>
              </a:solidFill>
              <a:effectLst/>
            </a:endParaRPr>
          </a:p>
        </p:txBody>
      </p:sp>
    </p:spTree>
    <p:extLst>
      <p:ext uri="{BB962C8B-B14F-4D97-AF65-F5344CB8AC3E}">
        <p14:creationId xmlns:p14="http://schemas.microsoft.com/office/powerpoint/2010/main" val="190617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hidden="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84E5CB-AC96-44E8-9A0D-3B390937D904}"/>
              </a:ext>
            </a:extLst>
          </p:cNvPr>
          <p:cNvSpPr txBox="1"/>
          <p:nvPr/>
        </p:nvSpPr>
        <p:spPr>
          <a:xfrm>
            <a:off x="5832629" y="115410"/>
            <a:ext cx="5969097" cy="65250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Video summarization aims to generate a short synopsis that summarizes the video content by selecting its most informative and important parts. The produced summary is usually composed of a set of representative video frames, or video fragments that have been stitched in chronological order to form a shorter video. One advantage of video skims over static sets of frames is the ability to include audio and motion elements that offer a more natural story narration and potentially enhance the expressiveness and the amount of information conveyed by the video summary.</a:t>
            </a:r>
          </a:p>
        </p:txBody>
      </p:sp>
      <p:sp>
        <p:nvSpPr>
          <p:cNvPr id="13" name="TextBox 12">
            <a:extLst>
              <a:ext uri="{FF2B5EF4-FFF2-40B4-BE49-F238E27FC236}">
                <a16:creationId xmlns:a16="http://schemas.microsoft.com/office/drawing/2014/main" id="{E4264F01-AA65-4609-BA86-878F7B4612A9}"/>
              </a:ext>
            </a:extLst>
          </p:cNvPr>
          <p:cNvSpPr txBox="1"/>
          <p:nvPr/>
        </p:nvSpPr>
        <p:spPr>
          <a:xfrm>
            <a:off x="145177" y="2501983"/>
            <a:ext cx="6100618" cy="5632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400" dirty="0">
                <a:solidFill>
                  <a:schemeClr val="bg2">
                    <a:lumMod val="90000"/>
                  </a:schemeClr>
                </a:solidFill>
              </a:rPr>
              <a:t>PROBLEM STATEMENT:</a:t>
            </a:r>
          </a:p>
        </p:txBody>
      </p:sp>
    </p:spTree>
    <p:extLst>
      <p:ext uri="{BB962C8B-B14F-4D97-AF65-F5344CB8AC3E}">
        <p14:creationId xmlns:p14="http://schemas.microsoft.com/office/powerpoint/2010/main" val="64521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hidden="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84E5CB-AC96-44E8-9A0D-3B390937D904}"/>
              </a:ext>
            </a:extLst>
          </p:cNvPr>
          <p:cNvSpPr txBox="1"/>
          <p:nvPr/>
        </p:nvSpPr>
        <p:spPr>
          <a:xfrm>
            <a:off x="5832629" y="115411"/>
            <a:ext cx="5969097" cy="484207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b="1" dirty="0"/>
          </a:p>
        </p:txBody>
      </p:sp>
      <p:sp>
        <p:nvSpPr>
          <p:cNvPr id="13" name="TextBox 12">
            <a:extLst>
              <a:ext uri="{FF2B5EF4-FFF2-40B4-BE49-F238E27FC236}">
                <a16:creationId xmlns:a16="http://schemas.microsoft.com/office/drawing/2014/main" id="{E4264F01-AA65-4609-BA86-878F7B4612A9}"/>
              </a:ext>
            </a:extLst>
          </p:cNvPr>
          <p:cNvSpPr txBox="1"/>
          <p:nvPr/>
        </p:nvSpPr>
        <p:spPr>
          <a:xfrm>
            <a:off x="145177" y="2501983"/>
            <a:ext cx="6100618" cy="5632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400" b="1" dirty="0">
                <a:solidFill>
                  <a:schemeClr val="bg2">
                    <a:lumMod val="90000"/>
                  </a:schemeClr>
                </a:solidFill>
              </a:rPr>
              <a:t>MOTIVATION</a:t>
            </a:r>
            <a:r>
              <a:rPr lang="en-US" sz="3400" dirty="0">
                <a:solidFill>
                  <a:schemeClr val="bg2">
                    <a:lumMod val="90000"/>
                  </a:schemeClr>
                </a:solidFill>
              </a:rPr>
              <a:t>:</a:t>
            </a:r>
          </a:p>
        </p:txBody>
      </p:sp>
      <p:sp>
        <p:nvSpPr>
          <p:cNvPr id="11" name="TextBox 10">
            <a:extLst>
              <a:ext uri="{FF2B5EF4-FFF2-40B4-BE49-F238E27FC236}">
                <a16:creationId xmlns:a16="http://schemas.microsoft.com/office/drawing/2014/main" id="{A3414124-0B28-45FC-85FD-17C96018A8FE}"/>
              </a:ext>
            </a:extLst>
          </p:cNvPr>
          <p:cNvSpPr txBox="1"/>
          <p:nvPr/>
        </p:nvSpPr>
        <p:spPr>
          <a:xfrm>
            <a:off x="6101830" y="1163989"/>
            <a:ext cx="5708038" cy="4247317"/>
          </a:xfrm>
          <a:prstGeom prst="rect">
            <a:avLst/>
          </a:prstGeom>
          <a:noFill/>
        </p:spPr>
        <p:txBody>
          <a:bodyPr wrap="square">
            <a:spAutoFit/>
          </a:bodyPr>
          <a:lstStyle/>
          <a:p>
            <a:r>
              <a:rPr lang="en-US" b="1" dirty="0"/>
              <a:t>There are some videos which is of very long duration</a:t>
            </a:r>
          </a:p>
          <a:p>
            <a:r>
              <a:rPr lang="en-US" b="1" dirty="0"/>
              <a:t>and viewers of that video not have much time to go through the whole video. The viewer just wants to know an overview of that video. Many times it also happens that viewer goes through video on the particular topic and at the end of viewer come to know that video is not a relevant topic for which viewer is searching. It is a their need of the day to save time and grasp just summary of video which is in text format. This problem can be solved</a:t>
            </a:r>
          </a:p>
          <a:p>
            <a:r>
              <a:rPr lang="en-US" b="1" dirty="0"/>
              <a:t>using Intelligent Summarization of Videos which will be useful for educational purpose where the time of students can be saved and they will have like notes of that video.</a:t>
            </a:r>
            <a:endParaRPr lang="en-IN" b="1" dirty="0"/>
          </a:p>
        </p:txBody>
      </p:sp>
    </p:spTree>
    <p:extLst>
      <p:ext uri="{BB962C8B-B14F-4D97-AF65-F5344CB8AC3E}">
        <p14:creationId xmlns:p14="http://schemas.microsoft.com/office/powerpoint/2010/main" val="14232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349624"/>
            <a:ext cx="6913294" cy="5929663"/>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375277" y="2501984"/>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90000"/>
                  </a:schemeClr>
                </a:solidFill>
                <a:effectLst/>
              </a:rPr>
              <a:t>Objective</a:t>
            </a:r>
            <a:r>
              <a:rPr lang="en-US" sz="4400" b="0" i="0" dirty="0">
                <a:solidFill>
                  <a:schemeClr val="bg2">
                    <a:lumMod val="75000"/>
                  </a:schemeClr>
                </a:solidFill>
                <a:effectLst/>
              </a:rPr>
              <a:t>:</a:t>
            </a:r>
          </a:p>
        </p:txBody>
      </p:sp>
      <p:sp>
        <p:nvSpPr>
          <p:cNvPr id="12" name="TextBox 11">
            <a:extLst>
              <a:ext uri="{FF2B5EF4-FFF2-40B4-BE49-F238E27FC236}">
                <a16:creationId xmlns:a16="http://schemas.microsoft.com/office/drawing/2014/main" id="{96A4D216-C48B-4357-ADF2-9C753F9493C2}"/>
              </a:ext>
            </a:extLst>
          </p:cNvPr>
          <p:cNvSpPr txBox="1"/>
          <p:nvPr/>
        </p:nvSpPr>
        <p:spPr>
          <a:xfrm>
            <a:off x="4768321" y="1657892"/>
            <a:ext cx="6025185" cy="4801314"/>
          </a:xfrm>
          <a:prstGeom prst="rect">
            <a:avLst/>
          </a:prstGeom>
          <a:noFill/>
        </p:spPr>
        <p:txBody>
          <a:bodyPr wrap="square">
            <a:spAutoFit/>
          </a:bodyPr>
          <a:lstStyle/>
          <a:p>
            <a:r>
              <a:rPr lang="en-US" b="1" i="0" dirty="0">
                <a:solidFill>
                  <a:srgbClr val="333333"/>
                </a:solidFill>
                <a:effectLst/>
                <a:latin typeface="Arial" panose="020B0604020202020204" pitchFamily="34" charset="0"/>
              </a:rPr>
              <a:t> The objective is to create a short summary that still conveys the story. It should thus be both, interesting and representative for the input video. Previous methods often used simplified assumptions and only optimized for one of these goals. Alternatively, they used hand defined objectives that were optimized sequentially by making consecutive hard decisions. This limits their use to a particular setting. Instead, we introduce a new method that (</a:t>
            </a:r>
            <a:r>
              <a:rPr lang="en-US" b="1" i="0" dirty="0" err="1">
                <a:solidFill>
                  <a:srgbClr val="333333"/>
                </a:solidFill>
                <a:effectLst/>
                <a:latin typeface="Arial" panose="020B0604020202020204" pitchFamily="34" charset="0"/>
              </a:rPr>
              <a:t>i</a:t>
            </a:r>
            <a:r>
              <a:rPr lang="en-US" b="1" i="0" dirty="0">
                <a:solidFill>
                  <a:srgbClr val="333333"/>
                </a:solidFill>
                <a:effectLst/>
                <a:latin typeface="Arial" panose="020B0604020202020204" pitchFamily="34" charset="0"/>
              </a:rPr>
              <a:t>) uses a supervised approach in order to learn the importance of global characteristics of a summary and (ii) jointly optimizes for multiple objectives and thus creates summaries that posses multiple properties of a good summary. Experiments on two challenging and very diverse datasets demonstrate the effectiveness of our method, where we outperform or match current state-of-the-art.</a:t>
            </a:r>
            <a:endParaRPr lang="en-IN" b="1" dirty="0"/>
          </a:p>
        </p:txBody>
      </p:sp>
    </p:spTree>
    <p:extLst>
      <p:ext uri="{BB962C8B-B14F-4D97-AF65-F5344CB8AC3E}">
        <p14:creationId xmlns:p14="http://schemas.microsoft.com/office/powerpoint/2010/main" val="82994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hidden="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84E5CB-AC96-44E8-9A0D-3B390937D904}"/>
              </a:ext>
            </a:extLst>
          </p:cNvPr>
          <p:cNvSpPr txBox="1"/>
          <p:nvPr/>
        </p:nvSpPr>
        <p:spPr>
          <a:xfrm>
            <a:off x="5832629" y="115410"/>
            <a:ext cx="5969097" cy="6525087"/>
          </a:xfrm>
          <a:prstGeom prst="rect">
            <a:avLst/>
          </a:prstGeom>
        </p:spPr>
        <p:txBody>
          <a:bodyPr vert="horz" lIns="91440" tIns="45720" rIns="91440" bIns="45720" rtlCol="0" anchor="ctr">
            <a:normAutofit/>
          </a:bodyPr>
          <a:lstStyle/>
          <a:p>
            <a:pPr marL="0" indent="0">
              <a:buNone/>
            </a:pPr>
            <a:r>
              <a:rPr lang="en-US" b="1" dirty="0"/>
              <a:t>.</a:t>
            </a:r>
            <a:endParaRPr lang="en-IN" b="1" dirty="0"/>
          </a:p>
        </p:txBody>
      </p:sp>
      <p:sp>
        <p:nvSpPr>
          <p:cNvPr id="13" name="TextBox 12">
            <a:extLst>
              <a:ext uri="{FF2B5EF4-FFF2-40B4-BE49-F238E27FC236}">
                <a16:creationId xmlns:a16="http://schemas.microsoft.com/office/drawing/2014/main" id="{E4264F01-AA65-4609-BA86-878F7B4612A9}"/>
              </a:ext>
            </a:extLst>
          </p:cNvPr>
          <p:cNvSpPr txBox="1"/>
          <p:nvPr/>
        </p:nvSpPr>
        <p:spPr>
          <a:xfrm>
            <a:off x="145177" y="2501983"/>
            <a:ext cx="6100618"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3600" b="1" dirty="0">
                <a:solidFill>
                  <a:schemeClr val="bg2">
                    <a:lumMod val="90000"/>
                  </a:schemeClr>
                </a:solidFill>
              </a:rPr>
              <a:t>LITERATURE SURVEY:</a:t>
            </a:r>
            <a:endParaRPr lang="en-US" sz="3600" b="0" i="0" dirty="0">
              <a:solidFill>
                <a:schemeClr val="bg2">
                  <a:lumMod val="90000"/>
                </a:schemeClr>
              </a:solidFill>
              <a:effectLst/>
            </a:endParaRPr>
          </a:p>
        </p:txBody>
      </p:sp>
    </p:spTree>
    <p:extLst>
      <p:ext uri="{BB962C8B-B14F-4D97-AF65-F5344CB8AC3E}">
        <p14:creationId xmlns:p14="http://schemas.microsoft.com/office/powerpoint/2010/main" val="33419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586</TotalTime>
  <Words>1151</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Helvectic</vt:lpstr>
      <vt:lpstr>Roboto Slab</vt:lpstr>
      <vt:lpstr>Office Theme</vt:lpstr>
      <vt:lpstr>TITLE: VIDEO TO TEXT SUMMERIZATION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shiva goud</dc:creator>
  <cp:lastModifiedBy>mani reddy</cp:lastModifiedBy>
  <cp:revision>28</cp:revision>
  <dcterms:created xsi:type="dcterms:W3CDTF">2022-01-03T02:40:43Z</dcterms:created>
  <dcterms:modified xsi:type="dcterms:W3CDTF">2022-02-04T04:11:03Z</dcterms:modified>
</cp:coreProperties>
</file>