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268" r:id="rId4"/>
    <p:sldId id="257" r:id="rId5"/>
    <p:sldId id="295" r:id="rId6"/>
    <p:sldId id="297" r:id="rId7"/>
    <p:sldId id="296" r:id="rId8"/>
    <p:sldId id="270"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5122" autoAdjust="0"/>
  </p:normalViewPr>
  <p:slideViewPr>
    <p:cSldViewPr snapToGrid="0">
      <p:cViewPr varScale="1">
        <p:scale>
          <a:sx n="98" d="100"/>
          <a:sy n="98" d="100"/>
        </p:scale>
        <p:origin x="1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047B1-7C6D-4BC7-AE87-C1B8BA23AE15}" type="datetimeFigureOut">
              <a:rPr lang="en-IN" smtClean="0"/>
              <a:t>25-02-2022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7690F-077D-4ACA-A5C0-67B3113566E8}" type="slidenum">
              <a:rPr lang="en-IN" smtClean="0"/>
              <a:t>‹#›</a:t>
            </a:fld>
            <a:endParaRPr lang="en-IN"/>
          </a:p>
        </p:txBody>
      </p:sp>
    </p:spTree>
    <p:extLst>
      <p:ext uri="{BB962C8B-B14F-4D97-AF65-F5344CB8AC3E}">
        <p14:creationId xmlns:p14="http://schemas.microsoft.com/office/powerpoint/2010/main" val="15968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1B28-3468-4672-BF06-A82F62113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FE5861-82DB-43FD-8D43-072408BFB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7A8E38-5596-4324-ABC2-1296CE54E57D}"/>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5" name="Footer Placeholder 4">
            <a:extLst>
              <a:ext uri="{FF2B5EF4-FFF2-40B4-BE49-F238E27FC236}">
                <a16:creationId xmlns:a16="http://schemas.microsoft.com/office/drawing/2014/main" id="{46496EB1-3AF6-4D98-ABE9-736D3A9B4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B0FB7-1D62-4168-A319-B589D4AB0E44}"/>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39501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83B7-B824-4BD7-B2C9-85BBE52EF1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556E3-5294-40C4-B23A-7E2FCF0EA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D9A92-251E-437A-8259-B36F49E02B74}"/>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5" name="Footer Placeholder 4">
            <a:extLst>
              <a:ext uri="{FF2B5EF4-FFF2-40B4-BE49-F238E27FC236}">
                <a16:creationId xmlns:a16="http://schemas.microsoft.com/office/drawing/2014/main" id="{3EAF8077-A176-439C-AA98-93530FF93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4C285-53DD-4099-B47F-4D7D89E680C8}"/>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204149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63601-1A7B-4A5C-BCF6-C2DC380B4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D376DB-55CC-485B-B22C-7D1538BB8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B7827-88AC-4F52-B4D0-5A1E67510642}"/>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5" name="Footer Placeholder 4">
            <a:extLst>
              <a:ext uri="{FF2B5EF4-FFF2-40B4-BE49-F238E27FC236}">
                <a16:creationId xmlns:a16="http://schemas.microsoft.com/office/drawing/2014/main" id="{7771A9F2-2CBB-4928-A975-43A10DF2C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8D267-4457-4AF8-87D9-8BD051527156}"/>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56567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5CB2-DE92-4B37-8147-287C0CAB8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66C91D-8E5B-400B-B535-942BA124D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76C54-7288-4789-A7B8-D9DDE3F8A9D6}"/>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5" name="Footer Placeholder 4">
            <a:extLst>
              <a:ext uri="{FF2B5EF4-FFF2-40B4-BE49-F238E27FC236}">
                <a16:creationId xmlns:a16="http://schemas.microsoft.com/office/drawing/2014/main" id="{A79C9DEE-3728-4FFC-B1BF-BD9CFD34B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2B519-0203-4650-BF1E-899CD7BAB8D3}"/>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52401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16F8-D483-4AA8-B7BF-1F26B6C4F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496E6-FC52-4FF6-A007-D0DB7EA7F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6FBAFB-E84D-4D11-A7F3-F08A736DEEE3}"/>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5" name="Footer Placeholder 4">
            <a:extLst>
              <a:ext uri="{FF2B5EF4-FFF2-40B4-BE49-F238E27FC236}">
                <a16:creationId xmlns:a16="http://schemas.microsoft.com/office/drawing/2014/main" id="{F7FF44E0-C99C-4C32-9EAB-E1E9B51C5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48823-2B43-44F8-881C-CCDBE870A6B1}"/>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65837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6644-EE1C-467F-A602-0231833A0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501B87-EDDC-4918-82C6-D4D229D8E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5C9CBD-784B-4129-B3C0-EAD8BFA90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9C225B-6D9B-407C-92B9-F3CC72666500}"/>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6" name="Footer Placeholder 5">
            <a:extLst>
              <a:ext uri="{FF2B5EF4-FFF2-40B4-BE49-F238E27FC236}">
                <a16:creationId xmlns:a16="http://schemas.microsoft.com/office/drawing/2014/main" id="{397B06CB-201D-4D57-A3A5-4ED165899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27DA2-D448-4CF2-9FAD-95D41B239E22}"/>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44928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F45-C7C8-4109-BF1A-95A58A445A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D535C7-9CC6-473B-B8B0-25844B2B1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33679-7D10-49D2-9E15-835C3D34D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68409E-5D51-4AE0-A34A-16F7A4BC7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017BB3-7588-4BBF-B965-EFC192DA5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9E1EEF-01AF-4EBE-8B01-5AF99F8847AD}"/>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8" name="Footer Placeholder 7">
            <a:extLst>
              <a:ext uri="{FF2B5EF4-FFF2-40B4-BE49-F238E27FC236}">
                <a16:creationId xmlns:a16="http://schemas.microsoft.com/office/drawing/2014/main" id="{AF8CB445-1273-444A-A70C-36740C3D5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4FB11A-AB68-4066-A403-4FAE2E71BEA4}"/>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23053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E8C3-1B18-41DE-9ACA-6207E686D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4D57D0-4883-425C-8F54-2E67448C22BE}"/>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4" name="Footer Placeholder 3">
            <a:extLst>
              <a:ext uri="{FF2B5EF4-FFF2-40B4-BE49-F238E27FC236}">
                <a16:creationId xmlns:a16="http://schemas.microsoft.com/office/drawing/2014/main" id="{8CFE6379-E31C-443F-93E6-BA842784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3FDB06-0868-4309-BDC0-6923AD0DDFA9}"/>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5808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4CB62-0B0B-40E9-9CD3-4866D6C3E301}"/>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3" name="Footer Placeholder 2">
            <a:extLst>
              <a:ext uri="{FF2B5EF4-FFF2-40B4-BE49-F238E27FC236}">
                <a16:creationId xmlns:a16="http://schemas.microsoft.com/office/drawing/2014/main" id="{02AC5904-A913-4BB5-A7B2-EBD03F4A16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F77101-6BA8-4A7B-A926-0913FDD4C3EA}"/>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65534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8C84-ABE9-469E-9CDB-6C0556F2B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0695D-F723-4F29-BEB5-1C614B198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AA7535-E5F3-4CF9-A536-1AC5ECC5C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CB56B-731F-45B6-BF84-7C6E4F48DD67}"/>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6" name="Footer Placeholder 5">
            <a:extLst>
              <a:ext uri="{FF2B5EF4-FFF2-40B4-BE49-F238E27FC236}">
                <a16:creationId xmlns:a16="http://schemas.microsoft.com/office/drawing/2014/main" id="{7DC27DFC-6FEB-40AD-B01C-E600191E6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7D798-D1A4-48E9-9B96-75A24B2DCCCC}"/>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35129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479D-35F6-40BA-8C60-C85510CC5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D64CA2-C949-440D-8974-DD272A483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D76F48-BD46-45B9-BD6D-AA5115D92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2B507-DAFD-4AD0-9E13-65D75823BE45}"/>
              </a:ext>
            </a:extLst>
          </p:cNvPr>
          <p:cNvSpPr>
            <a:spLocks noGrp="1"/>
          </p:cNvSpPr>
          <p:nvPr>
            <p:ph type="dt" sz="half" idx="10"/>
          </p:nvPr>
        </p:nvSpPr>
        <p:spPr/>
        <p:txBody>
          <a:bodyPr/>
          <a:lstStyle/>
          <a:p>
            <a:fld id="{87044F38-C9A5-439D-887D-1F6BDB28E207}" type="datetimeFigureOut">
              <a:rPr lang="en-IN" smtClean="0"/>
              <a:t>25-02-2022</a:t>
            </a:fld>
            <a:endParaRPr lang="en-IN"/>
          </a:p>
        </p:txBody>
      </p:sp>
      <p:sp>
        <p:nvSpPr>
          <p:cNvPr id="6" name="Footer Placeholder 5">
            <a:extLst>
              <a:ext uri="{FF2B5EF4-FFF2-40B4-BE49-F238E27FC236}">
                <a16:creationId xmlns:a16="http://schemas.microsoft.com/office/drawing/2014/main" id="{770271D4-F21B-4149-9410-BEBBEB5A9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4AB19-14CF-4E40-B724-6E02A136216D}"/>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278346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5226C-17F4-44E1-9268-25DF38557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CAE28C-A11C-4467-AB6E-E288FAF28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7129E-495D-4386-8098-926717A99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44F38-C9A5-439D-887D-1F6BDB28E207}" type="datetimeFigureOut">
              <a:rPr lang="en-IN" smtClean="0"/>
              <a:t>25-02-2022</a:t>
            </a:fld>
            <a:endParaRPr lang="en-IN"/>
          </a:p>
        </p:txBody>
      </p:sp>
      <p:sp>
        <p:nvSpPr>
          <p:cNvPr id="5" name="Footer Placeholder 4">
            <a:extLst>
              <a:ext uri="{FF2B5EF4-FFF2-40B4-BE49-F238E27FC236}">
                <a16:creationId xmlns:a16="http://schemas.microsoft.com/office/drawing/2014/main" id="{1A13B35C-7C89-4DF5-8952-70F4525E4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56FFE0-C529-4758-AA24-17051546D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925BB-7944-4864-B19C-2A1F1A9C2437}" type="slidenum">
              <a:rPr lang="en-IN" smtClean="0"/>
              <a:t>‹#›</a:t>
            </a:fld>
            <a:endParaRPr lang="en-IN"/>
          </a:p>
        </p:txBody>
      </p:sp>
    </p:spTree>
    <p:extLst>
      <p:ext uri="{BB962C8B-B14F-4D97-AF65-F5344CB8AC3E}">
        <p14:creationId xmlns:p14="http://schemas.microsoft.com/office/powerpoint/2010/main" val="261799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wp-content/uploads/sites/2/2019/12/Python-chatbot-project.gi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ata-flair.training/blogs/wp-content/uploads/sites/2/2019/12/Python-chatbot-project.gi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40B372-2C0F-4C12-8075-7CCE23A026DC}"/>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l"/>
            <a:r>
              <a:rPr lang="en-US" sz="4400" kern="1200" dirty="0">
                <a:solidFill>
                  <a:srgbClr val="FFFFFF"/>
                </a:solidFill>
                <a:latin typeface="+mj-lt"/>
                <a:ea typeface="+mj-ea"/>
                <a:cs typeface="+mj-cs"/>
              </a:rPr>
              <a:t>TITLE:</a:t>
            </a:r>
            <a:br>
              <a:rPr lang="en-US" sz="4400" u="sng" kern="1200" dirty="0">
                <a:solidFill>
                  <a:srgbClr val="FFFFFF"/>
                </a:solidFill>
                <a:latin typeface="+mj-lt"/>
                <a:ea typeface="+mj-ea"/>
                <a:cs typeface="+mj-cs"/>
              </a:rPr>
            </a:br>
            <a:br>
              <a:rPr lang="en-US" sz="4000" kern="1200" dirty="0">
                <a:solidFill>
                  <a:srgbClr val="FFFFFF"/>
                </a:solidFill>
                <a:latin typeface="+mj-lt"/>
                <a:ea typeface="+mj-ea"/>
                <a:cs typeface="+mj-cs"/>
              </a:rPr>
            </a:br>
            <a:r>
              <a:rPr lang="en-US" sz="4000" b="0" i="0" kern="1200" dirty="0">
                <a:solidFill>
                  <a:srgbClr val="EBEBEB"/>
                </a:solidFill>
                <a:effectLst/>
                <a:latin typeface="Century Gothic" panose="020B0502020202020204" pitchFamily="34" charset="0"/>
                <a:ea typeface="+mj-ea"/>
                <a:cs typeface="+mj-cs"/>
              </a:rPr>
              <a:t>Configuring  a  Default Route</a:t>
            </a:r>
            <a:br>
              <a:rPr lang="en-US" sz="4000" b="1" i="0" kern="1200" dirty="0">
                <a:solidFill>
                  <a:srgbClr val="FFFFFF"/>
                </a:solidFill>
                <a:effectLst/>
                <a:latin typeface="+mj-lt"/>
                <a:ea typeface="+mj-ea"/>
                <a:cs typeface="+mj-cs"/>
              </a:rPr>
            </a:br>
            <a:endParaRPr lang="en-US" sz="40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6ACF2D2F-EB17-4548-8188-016FA11EB221}"/>
              </a:ext>
            </a:extLst>
          </p:cNvPr>
          <p:cNvSpPr>
            <a:spLocks noGrp="1"/>
          </p:cNvSpPr>
          <p:nvPr>
            <p:ph type="subTitle" idx="1"/>
          </p:nvPr>
        </p:nvSpPr>
        <p:spPr>
          <a:xfrm>
            <a:off x="6454879" y="586855"/>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4000" dirty="0"/>
              <a:t>TEAM MEMBERS:</a:t>
            </a:r>
          </a:p>
          <a:p>
            <a:pPr indent="-228600" algn="l">
              <a:buFont typeface="Arial" panose="020B0604020202020204" pitchFamily="34" charset="0"/>
              <a:buChar char="•"/>
            </a:pPr>
            <a:r>
              <a:rPr lang="en-US" sz="2000" b="1" dirty="0"/>
              <a:t>U Bharath (2010030391)</a:t>
            </a:r>
          </a:p>
          <a:p>
            <a:pPr indent="-228600" algn="l">
              <a:buFont typeface="Arial" panose="020B0604020202020204" pitchFamily="34" charset="0"/>
              <a:buChar char="•"/>
            </a:pPr>
            <a:r>
              <a:rPr lang="en-US" sz="2000" b="1" dirty="0"/>
              <a:t>B Mani Teja (2010030422)</a:t>
            </a:r>
          </a:p>
          <a:p>
            <a:pPr indent="-228600" algn="l">
              <a:buFont typeface="Arial" panose="020B0604020202020204" pitchFamily="34" charset="0"/>
              <a:buChar char="•"/>
            </a:pPr>
            <a:r>
              <a:rPr lang="en-US" sz="2000" b="1" dirty="0"/>
              <a:t>M Roshan (2010030441)</a:t>
            </a:r>
          </a:p>
          <a:p>
            <a:pPr indent="-228600" algn="l">
              <a:buFont typeface="Arial" panose="020B0604020202020204" pitchFamily="34" charset="0"/>
              <a:buChar char="•"/>
            </a:pPr>
            <a:r>
              <a:rPr lang="en-US" sz="2000" b="1" dirty="0"/>
              <a:t>B Varshith (2010030370)</a:t>
            </a:r>
          </a:p>
          <a:p>
            <a:pPr algn="l"/>
            <a:endParaRPr lang="en-US" sz="2000" b="1"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74923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pPr fontAlgn="base">
              <a:lnSpc>
                <a:spcPct val="90000"/>
              </a:lnSpc>
              <a:spcAft>
                <a:spcPts val="600"/>
              </a:spcAft>
            </a:pPr>
            <a:endParaRPr lang="en-US" sz="1400" dirty="0"/>
          </a:p>
          <a:p>
            <a:pPr indent="-228600" fontAlgn="base">
              <a:lnSpc>
                <a:spcPct val="90000"/>
              </a:lnSpc>
              <a:spcAft>
                <a:spcPts val="600"/>
              </a:spcAft>
              <a:buFont typeface="Arial" panose="020B0604020202020204" pitchFamily="34" charset="0"/>
              <a:buChar char="•"/>
            </a:pPr>
            <a:endParaRPr lang="en-US" b="1" dirty="0"/>
          </a:p>
          <a:p>
            <a:pPr indent="-228600" fontAlgn="base">
              <a:lnSpc>
                <a:spcPct val="90000"/>
              </a:lnSpc>
              <a:spcAft>
                <a:spcPts val="600"/>
              </a:spcAft>
              <a:buFont typeface="Arial" panose="020B0604020202020204" pitchFamily="34" charset="0"/>
              <a:buChar char="•"/>
            </a:pPr>
            <a:endParaRPr lang="en-US" sz="1400" b="1" i="0" dirty="0">
              <a:effectLst/>
            </a:endParaRPr>
          </a:p>
          <a:p>
            <a:pPr indent="-228600" fontAlgn="base">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br>
              <a:rPr lang="en-US" sz="1400" b="0" i="0" u="sng" dirty="0">
                <a:effectLst/>
                <a:hlinkClick r:id="rId2"/>
              </a:rPr>
            </a:b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0" y="2562426"/>
            <a:ext cx="6165272" cy="1388072"/>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TABLE OF</a:t>
            </a:r>
          </a:p>
          <a:p>
            <a:pPr fontAlgn="base">
              <a:lnSpc>
                <a:spcPct val="90000"/>
              </a:lnSpc>
              <a:spcAft>
                <a:spcPts val="600"/>
              </a:spcAft>
            </a:pPr>
            <a:r>
              <a:rPr lang="en-US" sz="4400" b="0" i="0" dirty="0">
                <a:solidFill>
                  <a:schemeClr val="bg2">
                    <a:lumMod val="75000"/>
                  </a:schemeClr>
                </a:solidFill>
                <a:effectLst/>
              </a:rPr>
              <a:t> CONTENTS:</a:t>
            </a:r>
          </a:p>
        </p:txBody>
      </p:sp>
      <p:sp>
        <p:nvSpPr>
          <p:cNvPr id="12" name="TextBox 11">
            <a:extLst>
              <a:ext uri="{FF2B5EF4-FFF2-40B4-BE49-F238E27FC236}">
                <a16:creationId xmlns:a16="http://schemas.microsoft.com/office/drawing/2014/main" id="{553590E5-AD3E-4B9F-AE42-7BE791D630F1}"/>
              </a:ext>
            </a:extLst>
          </p:cNvPr>
          <p:cNvSpPr txBox="1"/>
          <p:nvPr/>
        </p:nvSpPr>
        <p:spPr>
          <a:xfrm>
            <a:off x="5274044" y="1905035"/>
            <a:ext cx="6207550" cy="380104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000" b="0" i="0" dirty="0">
                <a:effectLst/>
              </a:rPr>
              <a:t>Abstract</a:t>
            </a:r>
            <a:endParaRPr lang="en-US" sz="4000" dirty="0"/>
          </a:p>
          <a:p>
            <a:pPr marL="285750" indent="-285750">
              <a:buFont typeface="Arial" panose="020B0604020202020204" pitchFamily="34" charset="0"/>
              <a:buChar char="•"/>
            </a:pPr>
            <a:r>
              <a:rPr lang="en-US" sz="4000" dirty="0"/>
              <a:t>Introduction</a:t>
            </a:r>
          </a:p>
          <a:p>
            <a:pPr marL="285750" indent="-285750">
              <a:buFont typeface="Arial" panose="020B0604020202020204" pitchFamily="34" charset="0"/>
              <a:buChar char="•"/>
            </a:pPr>
            <a:r>
              <a:rPr lang="en-US" sz="4000" dirty="0"/>
              <a:t>Methods</a:t>
            </a:r>
          </a:p>
          <a:p>
            <a:pPr marL="285750" indent="-285750">
              <a:buFont typeface="Arial" panose="020B0604020202020204" pitchFamily="34" charset="0"/>
              <a:buChar char="•"/>
            </a:pPr>
            <a:r>
              <a:rPr lang="en-US" sz="4000" b="0" i="0" dirty="0">
                <a:effectLst/>
              </a:rPr>
              <a:t>Hardware And Software</a:t>
            </a:r>
            <a:endParaRPr lang="en-US" sz="4000" b="0" i="0" dirty="0">
              <a:solidFill>
                <a:schemeClr val="bg2">
                  <a:lumMod val="75000"/>
                </a:schemeClr>
              </a:solidFill>
              <a:effectLst/>
            </a:endParaRPr>
          </a:p>
          <a:p>
            <a:pPr marL="285750" indent="-285750">
              <a:buFont typeface="Arial" panose="020B0604020202020204" pitchFamily="34" charset="0"/>
              <a:buChar char="•"/>
            </a:pPr>
            <a:r>
              <a:rPr lang="en-US" sz="4000"/>
              <a:t>Outcome</a:t>
            </a:r>
            <a:endParaRPr lang="en-US" sz="4000" dirty="0"/>
          </a:p>
          <a:p>
            <a:pPr marL="285750" indent="-285750">
              <a:buFont typeface="Arial" panose="020B0604020202020204" pitchFamily="34" charset="0"/>
              <a:buChar char="•"/>
            </a:pPr>
            <a:r>
              <a:rPr lang="en-US" sz="4000" dirty="0"/>
              <a:t>Conclusion</a:t>
            </a:r>
          </a:p>
        </p:txBody>
      </p:sp>
    </p:spTree>
    <p:extLst>
      <p:ext uri="{BB962C8B-B14F-4D97-AF65-F5344CB8AC3E}">
        <p14:creationId xmlns:p14="http://schemas.microsoft.com/office/powerpoint/2010/main" val="319903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fontScale="70000" lnSpcReduction="20000"/>
          </a:bodyPr>
          <a:lstStyle/>
          <a:p>
            <a:pPr algn="l"/>
            <a:r>
              <a:rPr lang="en-US" sz="2800" b="1" i="0" dirty="0">
                <a:solidFill>
                  <a:srgbClr val="212529"/>
                </a:solidFill>
                <a:effectLst/>
                <a:latin typeface="-apple-system"/>
              </a:rPr>
              <a:t>Routing is the process of selecting best paths in a network. In the past, the term routing was also used to mean forwarding network traffic among networks. However this latter function is much better described as simply forwarding. Routing is performed for many kinds of networks, including the telephone network (circuit switching), electronic data networks (such as the Internet), and transportation networks.</a:t>
            </a:r>
          </a:p>
          <a:p>
            <a:pPr algn="l"/>
            <a:endParaRPr lang="en-US" sz="2800" b="1" i="0" dirty="0">
              <a:solidFill>
                <a:srgbClr val="212529"/>
              </a:solidFill>
              <a:effectLst/>
              <a:latin typeface="-apple-system"/>
            </a:endParaRPr>
          </a:p>
          <a:p>
            <a:pPr algn="l"/>
            <a:r>
              <a:rPr lang="en-US" sz="2800" b="1" i="0" dirty="0">
                <a:solidFill>
                  <a:srgbClr val="212529"/>
                </a:solidFill>
                <a:effectLst/>
                <a:latin typeface="-apple-system"/>
              </a:rPr>
              <a:t>In packet switching networks. routing directs packet forwarding (the transit of logically addressed network packets from their source toward their ultimate destination) through intermediate nodes.. Intermediate nodes are typically network hardware devices such as routers, bridges, gateways, firewalls. or switches. General-purpose computers can also forward packets and perform routing, though they are not specialized hardware and may suffer from limited performance. The routing process usually directs forwarding on the basis of routing tables which maintain a record of the routes to various network destinations. Thus. constructing routing tables, which are held in the router's memory, is very important for efficient routing. Most routing algorithms use only one network path at a time. Multipath routing techniques enable the use of multiple alternative paths.</a:t>
            </a:r>
          </a:p>
        </p:txBody>
      </p:sp>
      <p:sp>
        <p:nvSpPr>
          <p:cNvPr id="24" name="TextBox 23">
            <a:extLst>
              <a:ext uri="{FF2B5EF4-FFF2-40B4-BE49-F238E27FC236}">
                <a16:creationId xmlns:a16="http://schemas.microsoft.com/office/drawing/2014/main" id="{C50AD328-9F96-4EF0-A67B-C2F4E11F7AC0}"/>
              </a:ext>
            </a:extLst>
          </p:cNvPr>
          <p:cNvSpPr txBox="1"/>
          <p:nvPr/>
        </p:nvSpPr>
        <p:spPr>
          <a:xfrm>
            <a:off x="266833" y="2501984"/>
            <a:ext cx="616527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600" b="0" i="0" dirty="0">
                <a:solidFill>
                  <a:schemeClr val="bg2">
                    <a:lumMod val="90000"/>
                  </a:schemeClr>
                </a:solidFill>
                <a:effectLst/>
              </a:rPr>
              <a:t>ABSTRACT:</a:t>
            </a:r>
          </a:p>
        </p:txBody>
      </p:sp>
    </p:spTree>
    <p:extLst>
      <p:ext uri="{BB962C8B-B14F-4D97-AF65-F5344CB8AC3E}">
        <p14:creationId xmlns:p14="http://schemas.microsoft.com/office/powerpoint/2010/main" val="307019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pPr fontAlgn="base">
              <a:lnSpc>
                <a:spcPct val="90000"/>
              </a:lnSpc>
              <a:spcAft>
                <a:spcPts val="600"/>
              </a:spcAft>
            </a:pPr>
            <a:r>
              <a:rPr lang="en-US" b="1" dirty="0"/>
              <a:t>A default route is the next hop a packet should take from a node within a datagram network if there is no specific route available for the destination of that packet. A device (computer or router) may have no static route or dynamically learned route to a particular destination within the network. A static route may be absent because the network administrator never defined one, or because the software does not support defining one (e.g., end stations often do not support static routes). Learned routes might be absent if the device has no ability to learn them (also commonly true of end stations), if it has not had time to learn one, or if the routing protocol explicitly bars it from learning one, If there is no static route or learned route, the Network Layer checks for a default route.</a:t>
            </a:r>
          </a:p>
          <a:p>
            <a:pPr fontAlgn="base">
              <a:lnSpc>
                <a:spcPct val="90000"/>
              </a:lnSpc>
              <a:spcAft>
                <a:spcPts val="600"/>
              </a:spcAft>
            </a:pPr>
            <a:endParaRPr lang="en-US" b="1" dirty="0"/>
          </a:p>
          <a:p>
            <a:pPr fontAlgn="base">
              <a:lnSpc>
                <a:spcPct val="90000"/>
              </a:lnSpc>
              <a:spcAft>
                <a:spcPts val="600"/>
              </a:spcAft>
            </a:pPr>
            <a:r>
              <a:rPr lang="en-US" b="1" dirty="0"/>
              <a:t>Default routes are also useful on a smaller scale, within single autonomous systems. The same benefits of decreased memory and processor utilization can be gained in smaller networks, although the benefits decrease as the number of routes decreases.</a:t>
            </a: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400" b="0" i="0" dirty="0">
                <a:solidFill>
                  <a:schemeClr val="bg2">
                    <a:lumMod val="75000"/>
                  </a:schemeClr>
                </a:solidFill>
                <a:effectLst/>
              </a:rPr>
              <a:t>INTRODUTCION</a:t>
            </a:r>
            <a:r>
              <a:rPr lang="en-US" sz="4400" b="0" i="0" dirty="0">
                <a:solidFill>
                  <a:schemeClr val="bg2">
                    <a:lumMod val="75000"/>
                  </a:schemeClr>
                </a:solidFill>
                <a:effectLst/>
              </a:rPr>
              <a:t>:</a:t>
            </a:r>
          </a:p>
        </p:txBody>
      </p:sp>
    </p:spTree>
    <p:extLst>
      <p:ext uri="{BB962C8B-B14F-4D97-AF65-F5344CB8AC3E}">
        <p14:creationId xmlns:p14="http://schemas.microsoft.com/office/powerpoint/2010/main" val="131539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pPr algn="l" fontAlgn="base"/>
            <a:r>
              <a:rPr lang="en-US" sz="1900" b="1" i="0" dirty="0">
                <a:effectLst/>
                <a:latin typeface="CiscoSans"/>
              </a:rPr>
              <a:t>Method 1. Use Default Route and Redistribution</a:t>
            </a:r>
          </a:p>
          <a:p>
            <a:pPr algn="l" fontAlgn="base"/>
            <a:r>
              <a:rPr lang="en-US" sz="1900" b="1" i="0" dirty="0">
                <a:effectLst/>
                <a:latin typeface="CiscoSans"/>
              </a:rPr>
              <a:t>This method describes how to advertise default route in EIGRP (Enhanced Interior Gateway Routing Protocol) with the use of static default route.</a:t>
            </a:r>
          </a:p>
          <a:p>
            <a:pPr algn="l" fontAlgn="base"/>
            <a:r>
              <a:rPr lang="en-US" sz="1900" b="1" i="0" dirty="0">
                <a:effectLst/>
                <a:latin typeface="CiscoSans"/>
              </a:rPr>
              <a:t>Method 2. Use Summary Address</a:t>
            </a:r>
          </a:p>
          <a:p>
            <a:pPr algn="l" fontAlgn="base"/>
            <a:r>
              <a:rPr lang="en-US" sz="1900" b="1" i="0" dirty="0">
                <a:effectLst/>
                <a:latin typeface="CiscoSans"/>
              </a:rPr>
              <a:t>This method uses the summarization rule of EIGRP as shown in the image.</a:t>
            </a:r>
          </a:p>
          <a:p>
            <a:pPr algn="l" fontAlgn="base"/>
            <a:endParaRPr lang="en-US" sz="1900" b="1" dirty="0">
              <a:latin typeface="CiscoSans"/>
            </a:endParaRPr>
          </a:p>
          <a:p>
            <a:pPr algn="l" fontAlgn="base"/>
            <a:endParaRPr lang="en-US" sz="1900" b="1" i="0" dirty="0">
              <a:effectLst/>
              <a:latin typeface="CiscoSans"/>
            </a:endParaRPr>
          </a:p>
          <a:p>
            <a:pPr algn="l" fontAlgn="base"/>
            <a:endParaRPr lang="en-US" sz="1900" b="1" dirty="0">
              <a:latin typeface="CiscoSans"/>
            </a:endParaRPr>
          </a:p>
          <a:p>
            <a:pPr algn="l" fontAlgn="base"/>
            <a:endParaRPr lang="en-US" sz="1900" b="1" i="0" dirty="0">
              <a:effectLst/>
              <a:latin typeface="CiscoSans"/>
            </a:endParaRPr>
          </a:p>
          <a:p>
            <a:pPr algn="l" fontAlgn="base"/>
            <a:endParaRPr lang="en-US" sz="1900" b="1" dirty="0">
              <a:latin typeface="CiscoSans"/>
            </a:endParaRPr>
          </a:p>
          <a:p>
            <a:pPr algn="l" fontAlgn="base"/>
            <a:endParaRPr lang="en-US" sz="1900" b="1" i="0" dirty="0">
              <a:effectLst/>
              <a:latin typeface="CiscoSans"/>
            </a:endParaRPr>
          </a:p>
          <a:p>
            <a:pPr algn="l" fontAlgn="base"/>
            <a:endParaRPr lang="en-US" sz="1900" b="1" dirty="0">
              <a:latin typeface="CiscoSans"/>
            </a:endParaRPr>
          </a:p>
          <a:p>
            <a:pPr algn="l" fontAlgn="base"/>
            <a:endParaRPr lang="en-US" sz="1900" b="1" i="0" dirty="0">
              <a:effectLst/>
              <a:latin typeface="CiscoSans"/>
            </a:endParaRPr>
          </a:p>
          <a:p>
            <a:pPr fontAlgn="base">
              <a:lnSpc>
                <a:spcPct val="90000"/>
              </a:lnSpc>
              <a:spcAft>
                <a:spcPts val="600"/>
              </a:spcAft>
            </a:pPr>
            <a:endParaRPr lang="en-US" sz="1400" b="1" i="0" dirty="0">
              <a:effectLst/>
            </a:endParaRPr>
          </a:p>
          <a:p>
            <a:pPr indent="-228600" fontAlgn="base">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br>
              <a:rPr lang="en-US" sz="1400" b="0" i="0" u="sng" dirty="0">
                <a:effectLst/>
                <a:hlinkClick r:id="rId2"/>
              </a:rPr>
            </a:b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METHODS:</a:t>
            </a:r>
          </a:p>
        </p:txBody>
      </p:sp>
      <p:pic>
        <p:nvPicPr>
          <p:cNvPr id="1032" name="Picture 8">
            <a:extLst>
              <a:ext uri="{FF2B5EF4-FFF2-40B4-BE49-F238E27FC236}">
                <a16:creationId xmlns:a16="http://schemas.microsoft.com/office/drawing/2014/main" id="{472256E2-FC30-46E9-8C92-A1023A354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738" y="2853059"/>
            <a:ext cx="4700524" cy="300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82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US" sz="2400" b="1" dirty="0"/>
              <a:t>Details of Hardware and Software </a:t>
            </a:r>
            <a:endParaRPr lang="en-US" sz="2400" dirty="0"/>
          </a:p>
          <a:p>
            <a:r>
              <a:rPr lang="en-US" sz="2000" b="1" dirty="0"/>
              <a:t> </a:t>
            </a:r>
            <a:r>
              <a:rPr lang="en-US" sz="2000" dirty="0"/>
              <a:t> </a:t>
            </a:r>
            <a:r>
              <a:rPr lang="en-US" sz="2400" b="1" i="1" u="sng" dirty="0"/>
              <a:t>Hardware</a:t>
            </a:r>
          </a:p>
          <a:p>
            <a:pPr lvl="0"/>
            <a:r>
              <a:rPr lang="en-US" sz="2000" dirty="0"/>
              <a:t>Pentium® II 266 MHz processor or equivalent (Pentium® III recommended)</a:t>
            </a:r>
          </a:p>
          <a:p>
            <a:pPr lvl="0"/>
            <a:r>
              <a:rPr lang="en-US" sz="2000" dirty="0"/>
              <a:t>128 MB RAM (256 MB RAM recommended)</a:t>
            </a:r>
          </a:p>
          <a:p>
            <a:pPr lvl="0"/>
            <a:r>
              <a:rPr lang="en-US" sz="2000" dirty="0"/>
              <a:t>100 MB free hard drive space (250 MB free hard drive space recommended)</a:t>
            </a:r>
          </a:p>
          <a:p>
            <a:pPr lvl="0"/>
            <a:r>
              <a:rPr lang="en-US" sz="2000" dirty="0"/>
              <a:t>High Color display adapter at 800x600 resolution (High Color display adapter at 1024x768 resolution recommended)</a:t>
            </a:r>
          </a:p>
          <a:p>
            <a:pPr lvl="0"/>
            <a:r>
              <a:rPr lang="en-US" sz="2000" dirty="0"/>
              <a:t>Dial-Up Internet Connection (Broadband Highly Recommended, Cable Modem or DSL)</a:t>
            </a:r>
          </a:p>
          <a:p>
            <a:r>
              <a:rPr lang="en-US" sz="2800" b="1" i="1" u="sng" dirty="0"/>
              <a:t>Software</a:t>
            </a:r>
          </a:p>
          <a:p>
            <a:pPr lvl="0"/>
            <a:r>
              <a:rPr lang="en-US" sz="2000" dirty="0"/>
              <a:t>Windows® 10 (ten), Windows Vista, Windows Server 2003/2008, Windows XP, Windows 2000/NT (Windows® 7, Vista or XP recommended)</a:t>
            </a:r>
          </a:p>
          <a:p>
            <a:pPr lvl="0"/>
            <a:r>
              <a:rPr lang="en-US" sz="2000" dirty="0"/>
              <a:t>Microsoft® Internet Explorer™ 5.0.0 (Microsoft® Internet Explorer™ 6.0.0 recommended)</a:t>
            </a: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818659" cy="1920526"/>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HARDWARE   AND SOFTWARE:</a:t>
            </a:r>
          </a:p>
        </p:txBody>
      </p:sp>
    </p:spTree>
    <p:extLst>
      <p:ext uri="{BB962C8B-B14F-4D97-AF65-F5344CB8AC3E}">
        <p14:creationId xmlns:p14="http://schemas.microsoft.com/office/powerpoint/2010/main" val="364823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12716" y="219047"/>
            <a:ext cx="7094696" cy="5680299"/>
          </a:xfrm>
          <a:prstGeom prst="rect">
            <a:avLst/>
          </a:prstGeom>
        </p:spPr>
        <p:txBody>
          <a:bodyPr vert="horz" lIns="91440" tIns="45720" rIns="91440" bIns="45720" rtlCol="0" anchor="ctr">
            <a:normAutofit/>
          </a:bodyPr>
          <a:lstStyle/>
          <a:p>
            <a:pPr algn="l" fontAlgn="base"/>
            <a:r>
              <a:rPr lang="en-US" sz="1900" b="1" i="0" dirty="0">
                <a:effectLst/>
                <a:latin typeface="CiscoSans"/>
              </a:rPr>
              <a:t>All packet traffic with an unknown destination in the routing table are sent via the default route. It can be used for packet filtering, firewalling, or proxy servers.</a:t>
            </a: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OUTCOME:</a:t>
            </a:r>
          </a:p>
        </p:txBody>
      </p:sp>
    </p:spTree>
    <p:extLst>
      <p:ext uri="{BB962C8B-B14F-4D97-AF65-F5344CB8AC3E}">
        <p14:creationId xmlns:p14="http://schemas.microsoft.com/office/powerpoint/2010/main" val="1359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US" sz="1900" b="1" dirty="0">
                <a:latin typeface="CiscoSans"/>
              </a:rPr>
              <a:t>Default Routing Is configured for unknown destinations. Generally used on internet as destinations are unknown. It is configured at end points. Default Routing is last preferred routing. In On-Demand Routing the routes are created when required. The source and intermediate nodes have to maintain a route as long as it is used. The source has to discover a route to the destination.</a:t>
            </a:r>
            <a:endParaRPr lang="en-IN" sz="1900" b="1" dirty="0">
              <a:latin typeface="CiscoSans"/>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266833" y="2735450"/>
            <a:ext cx="616527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3600" b="1" dirty="0">
                <a:solidFill>
                  <a:schemeClr val="bg2">
                    <a:lumMod val="90000"/>
                  </a:schemeClr>
                </a:solidFill>
              </a:rPr>
              <a:t>CONCLUSION</a:t>
            </a:r>
            <a:r>
              <a:rPr lang="en-IN" sz="3200" b="1" dirty="0">
                <a:solidFill>
                  <a:schemeClr val="bg2">
                    <a:lumMod val="90000"/>
                  </a:schemeClr>
                </a:solidFill>
              </a:rPr>
              <a:t>:</a:t>
            </a:r>
            <a:endParaRPr lang="en-US" sz="3200" b="0" i="0" dirty="0">
              <a:solidFill>
                <a:schemeClr val="bg2">
                  <a:lumMod val="90000"/>
                </a:schemeClr>
              </a:solidFill>
              <a:effectLst/>
            </a:endParaRPr>
          </a:p>
        </p:txBody>
      </p:sp>
    </p:spTree>
    <p:extLst>
      <p:ext uri="{BB962C8B-B14F-4D97-AF65-F5344CB8AC3E}">
        <p14:creationId xmlns:p14="http://schemas.microsoft.com/office/powerpoint/2010/main" val="157903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5AD06A0B-88F2-4B46-B9A0-2F7DC76EC4A9}"/>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dirty="0">
                <a:solidFill>
                  <a:schemeClr val="bg1">
                    <a:lumMod val="95000"/>
                    <a:lumOff val="5000"/>
                  </a:schemeClr>
                </a:solidFill>
                <a:effectLst>
                  <a:outerShdw blurRad="38100" dist="38100" dir="2700000" algn="tl">
                    <a:srgbClr val="000000">
                      <a:alpha val="43137"/>
                    </a:srgbClr>
                  </a:outerShdw>
                </a:effectLst>
                <a:latin typeface="+mj-lt"/>
                <a:ea typeface="+mj-ea"/>
                <a:cs typeface="+mj-cs"/>
              </a:rPr>
              <a:t>THANKS </a:t>
            </a:r>
          </a:p>
        </p:txBody>
      </p:sp>
    </p:spTree>
    <p:extLst>
      <p:ext uri="{BB962C8B-B14F-4D97-AF65-F5344CB8AC3E}">
        <p14:creationId xmlns:p14="http://schemas.microsoft.com/office/powerpoint/2010/main" val="338582377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471</TotalTime>
  <Words>748</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Century Gothic</vt:lpstr>
      <vt:lpstr>CiscoSans</vt:lpstr>
      <vt:lpstr>Office Theme</vt:lpstr>
      <vt:lpstr>TITLE:  Configuring  a  Default Route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mani reddy</dc:creator>
  <cp:lastModifiedBy>mani reddy</cp:lastModifiedBy>
  <cp:revision>30</cp:revision>
  <dcterms:created xsi:type="dcterms:W3CDTF">2022-01-03T02:40:43Z</dcterms:created>
  <dcterms:modified xsi:type="dcterms:W3CDTF">2022-02-25T06:35:43Z</dcterms:modified>
</cp:coreProperties>
</file>