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5" r:id="rId6"/>
    <p:sldId id="266" r:id="rId7"/>
    <p:sldId id="280" r:id="rId8"/>
    <p:sldId id="279" r:id="rId9"/>
    <p:sldId id="283" r:id="rId10"/>
    <p:sldId id="281" r:id="rId11"/>
    <p:sldId id="284" r:id="rId12"/>
    <p:sldId id="282"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D400F-D175-45BD-96BD-84BC01C7C24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F3CD1EB7-EC6B-4BFD-BF59-D29B6A851193}">
      <dgm:prSet custT="1"/>
      <dgm:spPr/>
      <dgm:t>
        <a:bodyPr/>
        <a:lstStyle/>
        <a:p>
          <a:r>
            <a:rPr lang="en-US" sz="3600" dirty="0">
              <a:latin typeface="Amasis MT Pro" panose="02040504050005020304" pitchFamily="18" charset="0"/>
            </a:rPr>
            <a:t>P</a:t>
          </a:r>
          <a:r>
            <a:rPr lang="en-IN" sz="3600" dirty="0">
              <a:latin typeface="Amasis MT Pro" panose="02040504050005020304" pitchFamily="18" charset="0"/>
            </a:rPr>
            <a:t>roject-1:</a:t>
          </a:r>
          <a:endParaRPr lang="en-US" sz="3600" dirty="0">
            <a:latin typeface="Amasis MT Pro" panose="02040504050005020304" pitchFamily="18" charset="0"/>
          </a:endParaRPr>
        </a:p>
      </dgm:t>
    </dgm:pt>
    <dgm:pt modelId="{22FE4B20-2279-4632-8002-7BA20F8A22EC}" type="parTrans" cxnId="{35CDB87A-2791-4A39-A3F0-C1D5A38E943F}">
      <dgm:prSet/>
      <dgm:spPr/>
      <dgm:t>
        <a:bodyPr/>
        <a:lstStyle/>
        <a:p>
          <a:endParaRPr lang="en-US"/>
        </a:p>
      </dgm:t>
    </dgm:pt>
    <dgm:pt modelId="{61404BC3-DEFE-4EF4-A573-1F4B987A27B5}" type="sibTrans" cxnId="{35CDB87A-2791-4A39-A3F0-C1D5A38E943F}">
      <dgm:prSet/>
      <dgm:spPr/>
      <dgm:t>
        <a:bodyPr/>
        <a:lstStyle/>
        <a:p>
          <a:endParaRPr lang="en-US"/>
        </a:p>
      </dgm:t>
    </dgm:pt>
    <dgm:pt modelId="{055A5069-8692-4A37-85B5-CB4952566C1F}">
      <dgm:prSet custT="1"/>
      <dgm:spPr/>
      <dgm:t>
        <a:bodyPr/>
        <a:lstStyle/>
        <a:p>
          <a:r>
            <a:rPr lang="en-IN" sz="3200" dirty="0">
              <a:latin typeface="Amasis MT Pro" panose="02040504050005020304" pitchFamily="18" charset="0"/>
            </a:rPr>
            <a:t>Introduction</a:t>
          </a:r>
          <a:endParaRPr lang="en-US" sz="3200" dirty="0">
            <a:latin typeface="Amasis MT Pro" panose="02040504050005020304" pitchFamily="18" charset="0"/>
          </a:endParaRPr>
        </a:p>
      </dgm:t>
    </dgm:pt>
    <dgm:pt modelId="{0BDDFC55-1320-47C7-999F-CA5B212A4EAC}" type="parTrans" cxnId="{527BECCC-58A0-411E-90C3-4B174A2E744E}">
      <dgm:prSet/>
      <dgm:spPr/>
      <dgm:t>
        <a:bodyPr/>
        <a:lstStyle/>
        <a:p>
          <a:endParaRPr lang="en-US"/>
        </a:p>
      </dgm:t>
    </dgm:pt>
    <dgm:pt modelId="{EA542A3B-0A61-420A-8756-E36232603076}" type="sibTrans" cxnId="{527BECCC-58A0-411E-90C3-4B174A2E744E}">
      <dgm:prSet/>
      <dgm:spPr/>
      <dgm:t>
        <a:bodyPr/>
        <a:lstStyle/>
        <a:p>
          <a:endParaRPr lang="en-US"/>
        </a:p>
      </dgm:t>
    </dgm:pt>
    <dgm:pt modelId="{359AA92A-FFEC-4BCA-A3FA-3DC415E6CCE3}">
      <dgm:prSet custT="1"/>
      <dgm:spPr/>
      <dgm:t>
        <a:bodyPr/>
        <a:lstStyle/>
        <a:p>
          <a:r>
            <a:rPr lang="en-IN" sz="3200" dirty="0">
              <a:latin typeface="Amasis MT Pro" panose="02040504050005020304" pitchFamily="18" charset="0"/>
            </a:rPr>
            <a:t>Abstract</a:t>
          </a:r>
          <a:endParaRPr lang="en-US" sz="3200" dirty="0">
            <a:latin typeface="Amasis MT Pro" panose="02040504050005020304" pitchFamily="18" charset="0"/>
          </a:endParaRPr>
        </a:p>
      </dgm:t>
    </dgm:pt>
    <dgm:pt modelId="{0771AEF2-686D-4C98-B968-F24AEAB9A59F}" type="parTrans" cxnId="{8F62A756-03F2-4239-B4E7-98ED6449D78B}">
      <dgm:prSet/>
      <dgm:spPr/>
      <dgm:t>
        <a:bodyPr/>
        <a:lstStyle/>
        <a:p>
          <a:endParaRPr lang="en-IN"/>
        </a:p>
      </dgm:t>
    </dgm:pt>
    <dgm:pt modelId="{753401AD-BEF5-4271-849A-D835E212B2E3}" type="sibTrans" cxnId="{8F62A756-03F2-4239-B4E7-98ED6449D78B}">
      <dgm:prSet/>
      <dgm:spPr/>
      <dgm:t>
        <a:bodyPr/>
        <a:lstStyle/>
        <a:p>
          <a:endParaRPr lang="en-IN"/>
        </a:p>
      </dgm:t>
    </dgm:pt>
    <dgm:pt modelId="{A0B9EB22-7C11-486A-9C1B-2C9A9A779257}">
      <dgm:prSet custT="1"/>
      <dgm:spPr/>
      <dgm:t>
        <a:bodyPr/>
        <a:lstStyle/>
        <a:p>
          <a:r>
            <a:rPr lang="en-IN" sz="3200" dirty="0">
              <a:latin typeface="Amasis MT Pro" panose="02040504050005020304" pitchFamily="18" charset="0"/>
            </a:rPr>
            <a:t>Literature review</a:t>
          </a:r>
          <a:endParaRPr lang="en-US" sz="3200" dirty="0">
            <a:latin typeface="Amasis MT Pro" panose="02040504050005020304" pitchFamily="18" charset="0"/>
          </a:endParaRPr>
        </a:p>
      </dgm:t>
    </dgm:pt>
    <dgm:pt modelId="{224D1B33-AC48-44EE-8111-C1BB9F3EF946}" type="parTrans" cxnId="{FFB8693A-9105-4C0A-8249-7BADF76D77C4}">
      <dgm:prSet/>
      <dgm:spPr/>
      <dgm:t>
        <a:bodyPr/>
        <a:lstStyle/>
        <a:p>
          <a:endParaRPr lang="en-IN"/>
        </a:p>
      </dgm:t>
    </dgm:pt>
    <dgm:pt modelId="{D315BC91-29B2-423C-980A-147056AC307D}" type="sibTrans" cxnId="{FFB8693A-9105-4C0A-8249-7BADF76D77C4}">
      <dgm:prSet/>
      <dgm:spPr/>
      <dgm:t>
        <a:bodyPr/>
        <a:lstStyle/>
        <a:p>
          <a:endParaRPr lang="en-IN"/>
        </a:p>
      </dgm:t>
    </dgm:pt>
    <dgm:pt modelId="{AA16ED41-978D-480C-B5C2-171F387A85AD}">
      <dgm:prSet custT="1"/>
      <dgm:spPr/>
      <dgm:t>
        <a:bodyPr/>
        <a:lstStyle/>
        <a:p>
          <a:r>
            <a:rPr lang="en-IN" sz="3200" dirty="0">
              <a:latin typeface="Amasis MT Pro" panose="02040504050005020304" pitchFamily="18" charset="0"/>
            </a:rPr>
            <a:t>Methods</a:t>
          </a:r>
          <a:endParaRPr lang="en-US" sz="3200" dirty="0">
            <a:latin typeface="Amasis MT Pro" panose="02040504050005020304" pitchFamily="18" charset="0"/>
          </a:endParaRPr>
        </a:p>
      </dgm:t>
    </dgm:pt>
    <dgm:pt modelId="{BED3F348-B6A8-4335-BCDD-EB6A40D90FB6}" type="parTrans" cxnId="{4712E7B2-294E-47E1-BD8B-F7E547EC0E3F}">
      <dgm:prSet/>
      <dgm:spPr/>
      <dgm:t>
        <a:bodyPr/>
        <a:lstStyle/>
        <a:p>
          <a:endParaRPr lang="en-IN"/>
        </a:p>
      </dgm:t>
    </dgm:pt>
    <dgm:pt modelId="{3F91A09D-0D98-46E7-B523-3CFEFBFEDF3A}" type="sibTrans" cxnId="{4712E7B2-294E-47E1-BD8B-F7E547EC0E3F}">
      <dgm:prSet/>
      <dgm:spPr/>
      <dgm:t>
        <a:bodyPr/>
        <a:lstStyle/>
        <a:p>
          <a:endParaRPr lang="en-IN"/>
        </a:p>
      </dgm:t>
    </dgm:pt>
    <dgm:pt modelId="{8A5C5DF6-51CE-4B6B-B5AA-4C2125B8060E}">
      <dgm:prSet custT="1"/>
      <dgm:spPr/>
      <dgm:t>
        <a:bodyPr/>
        <a:lstStyle/>
        <a:p>
          <a:r>
            <a:rPr lang="en-US" sz="3200" dirty="0">
              <a:latin typeface="Amasis MT Pro" panose="02040504050005020304" pitchFamily="18" charset="0"/>
            </a:rPr>
            <a:t>Conclusion </a:t>
          </a:r>
        </a:p>
      </dgm:t>
    </dgm:pt>
    <dgm:pt modelId="{58CFEEDB-1E59-4633-9FA7-ED128994370F}" type="parTrans" cxnId="{06C97447-D723-44C3-89AE-EF3364062787}">
      <dgm:prSet/>
      <dgm:spPr/>
      <dgm:t>
        <a:bodyPr/>
        <a:lstStyle/>
        <a:p>
          <a:endParaRPr lang="en-IN"/>
        </a:p>
      </dgm:t>
    </dgm:pt>
    <dgm:pt modelId="{7BCBEDBC-C07B-43C9-9F9F-7C2C334EC144}" type="sibTrans" cxnId="{06C97447-D723-44C3-89AE-EF3364062787}">
      <dgm:prSet/>
      <dgm:spPr/>
      <dgm:t>
        <a:bodyPr/>
        <a:lstStyle/>
        <a:p>
          <a:endParaRPr lang="en-IN"/>
        </a:p>
      </dgm:t>
    </dgm:pt>
    <dgm:pt modelId="{BB0ADFDE-8718-4A69-8D44-1BEDBB4B04A3}">
      <dgm:prSet custT="1"/>
      <dgm:spPr/>
      <dgm:t>
        <a:bodyPr/>
        <a:lstStyle/>
        <a:p>
          <a:r>
            <a:rPr lang="en-US" sz="3200" dirty="0">
              <a:latin typeface="Amasis MT Pro" panose="02040504050005020304" pitchFamily="18" charset="0"/>
            </a:rPr>
            <a:t>Results</a:t>
          </a:r>
        </a:p>
      </dgm:t>
    </dgm:pt>
    <dgm:pt modelId="{322908CA-15DD-4876-A69B-59DBB3E62F62}" type="parTrans" cxnId="{7DD9D953-5C25-4F3B-BCDE-6957AC982F43}">
      <dgm:prSet/>
      <dgm:spPr/>
      <dgm:t>
        <a:bodyPr/>
        <a:lstStyle/>
        <a:p>
          <a:endParaRPr lang="en-IN"/>
        </a:p>
      </dgm:t>
    </dgm:pt>
    <dgm:pt modelId="{594D7967-415E-493E-9A1B-F0A55C1D785E}" type="sibTrans" cxnId="{7DD9D953-5C25-4F3B-BCDE-6957AC982F43}">
      <dgm:prSet/>
      <dgm:spPr/>
      <dgm:t>
        <a:bodyPr/>
        <a:lstStyle/>
        <a:p>
          <a:endParaRPr lang="en-IN"/>
        </a:p>
      </dgm:t>
    </dgm:pt>
    <dgm:pt modelId="{07BA04B7-B416-45C2-B9C3-10C6E6AFDBBA}">
      <dgm:prSet custT="1"/>
      <dgm:spPr/>
      <dgm:t>
        <a:bodyPr/>
        <a:lstStyle/>
        <a:p>
          <a:r>
            <a:rPr lang="en-US" sz="3200" dirty="0">
              <a:latin typeface="Amasis MT Pro" panose="02040504050005020304" pitchFamily="18" charset="0"/>
            </a:rPr>
            <a:t>Discussion</a:t>
          </a:r>
        </a:p>
      </dgm:t>
    </dgm:pt>
    <dgm:pt modelId="{BF88D577-D0FD-4AD9-9A74-719571DBB3DE}" type="parTrans" cxnId="{15A3F479-439F-4FB6-9CE4-F3502EDABFA1}">
      <dgm:prSet/>
      <dgm:spPr/>
      <dgm:t>
        <a:bodyPr/>
        <a:lstStyle/>
        <a:p>
          <a:endParaRPr lang="en-IN"/>
        </a:p>
      </dgm:t>
    </dgm:pt>
    <dgm:pt modelId="{419BF630-1A6F-4493-8F92-3D1ECCCD2628}" type="sibTrans" cxnId="{15A3F479-439F-4FB6-9CE4-F3502EDABFA1}">
      <dgm:prSet/>
      <dgm:spPr/>
      <dgm:t>
        <a:bodyPr/>
        <a:lstStyle/>
        <a:p>
          <a:endParaRPr lang="en-IN"/>
        </a:p>
      </dgm:t>
    </dgm:pt>
    <dgm:pt modelId="{C1CA367B-86AC-4C44-AB91-706F9F20391C}" type="pres">
      <dgm:prSet presAssocID="{2E1D400F-D175-45BD-96BD-84BC01C7C249}" presName="linear" presStyleCnt="0">
        <dgm:presLayoutVars>
          <dgm:dir/>
          <dgm:animLvl val="lvl"/>
          <dgm:resizeHandles val="exact"/>
        </dgm:presLayoutVars>
      </dgm:prSet>
      <dgm:spPr/>
    </dgm:pt>
    <dgm:pt modelId="{7478A96E-CD73-4A12-9DB4-6481C2CEC6F1}" type="pres">
      <dgm:prSet presAssocID="{F3CD1EB7-EC6B-4BFD-BF59-D29B6A851193}" presName="parentLin" presStyleCnt="0"/>
      <dgm:spPr/>
    </dgm:pt>
    <dgm:pt modelId="{380CA10B-47C3-448D-8141-55EAE439FD61}" type="pres">
      <dgm:prSet presAssocID="{F3CD1EB7-EC6B-4BFD-BF59-D29B6A851193}" presName="parentLeftMargin" presStyleLbl="node1" presStyleIdx="0" presStyleCnt="1"/>
      <dgm:spPr/>
    </dgm:pt>
    <dgm:pt modelId="{B5B53CB1-764E-4778-82C9-3DE25A4FBEFB}" type="pres">
      <dgm:prSet presAssocID="{F3CD1EB7-EC6B-4BFD-BF59-D29B6A851193}" presName="parentText" presStyleLbl="node1" presStyleIdx="0" presStyleCnt="1">
        <dgm:presLayoutVars>
          <dgm:chMax val="0"/>
          <dgm:bulletEnabled val="1"/>
        </dgm:presLayoutVars>
      </dgm:prSet>
      <dgm:spPr/>
    </dgm:pt>
    <dgm:pt modelId="{901EC67D-5302-45B4-A8E8-86225C9DD4DF}" type="pres">
      <dgm:prSet presAssocID="{F3CD1EB7-EC6B-4BFD-BF59-D29B6A851193}" presName="negativeSpace" presStyleCnt="0"/>
      <dgm:spPr/>
    </dgm:pt>
    <dgm:pt modelId="{ADCD8273-98B0-4D17-BF15-A67B9D9F6E74}" type="pres">
      <dgm:prSet presAssocID="{F3CD1EB7-EC6B-4BFD-BF59-D29B6A851193}" presName="childText" presStyleLbl="conFgAcc1" presStyleIdx="0" presStyleCnt="1" custScaleY="117240" custLinFactNeighborX="-128" custLinFactNeighborY="-26864">
        <dgm:presLayoutVars>
          <dgm:bulletEnabled val="1"/>
        </dgm:presLayoutVars>
      </dgm:prSet>
      <dgm:spPr/>
    </dgm:pt>
  </dgm:ptLst>
  <dgm:cxnLst>
    <dgm:cxn modelId="{505A3F2A-3C7B-4A08-AE6E-FD9B4459D569}" type="presOf" srcId="{F3CD1EB7-EC6B-4BFD-BF59-D29B6A851193}" destId="{380CA10B-47C3-448D-8141-55EAE439FD61}" srcOrd="0" destOrd="0" presId="urn:microsoft.com/office/officeart/2005/8/layout/list1"/>
    <dgm:cxn modelId="{FFB8693A-9105-4C0A-8249-7BADF76D77C4}" srcId="{F3CD1EB7-EC6B-4BFD-BF59-D29B6A851193}" destId="{A0B9EB22-7C11-486A-9C1B-2C9A9A779257}" srcOrd="2" destOrd="0" parTransId="{224D1B33-AC48-44EE-8111-C1BB9F3EF946}" sibTransId="{D315BC91-29B2-423C-980A-147056AC307D}"/>
    <dgm:cxn modelId="{02ED413E-2381-4929-A4A0-BFA47874CB58}" type="presOf" srcId="{8A5C5DF6-51CE-4B6B-B5AA-4C2125B8060E}" destId="{ADCD8273-98B0-4D17-BF15-A67B9D9F6E74}" srcOrd="0" destOrd="6" presId="urn:microsoft.com/office/officeart/2005/8/layout/list1"/>
    <dgm:cxn modelId="{195DAB5C-B5AF-4FF6-88F2-7124B9AA4C11}" type="presOf" srcId="{07BA04B7-B416-45C2-B9C3-10C6E6AFDBBA}" destId="{ADCD8273-98B0-4D17-BF15-A67B9D9F6E74}" srcOrd="0" destOrd="5" presId="urn:microsoft.com/office/officeart/2005/8/layout/list1"/>
    <dgm:cxn modelId="{06C97447-D723-44C3-89AE-EF3364062787}" srcId="{F3CD1EB7-EC6B-4BFD-BF59-D29B6A851193}" destId="{8A5C5DF6-51CE-4B6B-B5AA-4C2125B8060E}" srcOrd="6" destOrd="0" parTransId="{58CFEEDB-1E59-4633-9FA7-ED128994370F}" sibTransId="{7BCBEDBC-C07B-43C9-9F9F-7C2C334EC144}"/>
    <dgm:cxn modelId="{889CAD4F-BA3D-4570-BD0F-82098B551A1D}" type="presOf" srcId="{359AA92A-FFEC-4BCA-A3FA-3DC415E6CCE3}" destId="{ADCD8273-98B0-4D17-BF15-A67B9D9F6E74}" srcOrd="0" destOrd="0" presId="urn:microsoft.com/office/officeart/2005/8/layout/list1"/>
    <dgm:cxn modelId="{7DD9D953-5C25-4F3B-BCDE-6957AC982F43}" srcId="{F3CD1EB7-EC6B-4BFD-BF59-D29B6A851193}" destId="{BB0ADFDE-8718-4A69-8D44-1BEDBB4B04A3}" srcOrd="4" destOrd="0" parTransId="{322908CA-15DD-4876-A69B-59DBB3E62F62}" sibTransId="{594D7967-415E-493E-9A1B-F0A55C1D785E}"/>
    <dgm:cxn modelId="{8F62A756-03F2-4239-B4E7-98ED6449D78B}" srcId="{F3CD1EB7-EC6B-4BFD-BF59-D29B6A851193}" destId="{359AA92A-FFEC-4BCA-A3FA-3DC415E6CCE3}" srcOrd="0" destOrd="0" parTransId="{0771AEF2-686D-4C98-B968-F24AEAB9A59F}" sibTransId="{753401AD-BEF5-4271-849A-D835E212B2E3}"/>
    <dgm:cxn modelId="{15A3F479-439F-4FB6-9CE4-F3502EDABFA1}" srcId="{F3CD1EB7-EC6B-4BFD-BF59-D29B6A851193}" destId="{07BA04B7-B416-45C2-B9C3-10C6E6AFDBBA}" srcOrd="5" destOrd="0" parTransId="{BF88D577-D0FD-4AD9-9A74-719571DBB3DE}" sibTransId="{419BF630-1A6F-4493-8F92-3D1ECCCD2628}"/>
    <dgm:cxn modelId="{35CDB87A-2791-4A39-A3F0-C1D5A38E943F}" srcId="{2E1D400F-D175-45BD-96BD-84BC01C7C249}" destId="{F3CD1EB7-EC6B-4BFD-BF59-D29B6A851193}" srcOrd="0" destOrd="0" parTransId="{22FE4B20-2279-4632-8002-7BA20F8A22EC}" sibTransId="{61404BC3-DEFE-4EF4-A573-1F4B987A27B5}"/>
    <dgm:cxn modelId="{7CEC1683-3182-42DC-B6FC-09992A538BBA}" type="presOf" srcId="{2E1D400F-D175-45BD-96BD-84BC01C7C249}" destId="{C1CA367B-86AC-4C44-AB91-706F9F20391C}" srcOrd="0" destOrd="0" presId="urn:microsoft.com/office/officeart/2005/8/layout/list1"/>
    <dgm:cxn modelId="{9D6A44A0-C523-4D6F-B51A-282AEB835BE2}" type="presOf" srcId="{A0B9EB22-7C11-486A-9C1B-2C9A9A779257}" destId="{ADCD8273-98B0-4D17-BF15-A67B9D9F6E74}" srcOrd="0" destOrd="2" presId="urn:microsoft.com/office/officeart/2005/8/layout/list1"/>
    <dgm:cxn modelId="{EE5232A7-D81D-490A-A4A2-C845E9D6472F}" type="presOf" srcId="{AA16ED41-978D-480C-B5C2-171F387A85AD}" destId="{ADCD8273-98B0-4D17-BF15-A67B9D9F6E74}" srcOrd="0" destOrd="3" presId="urn:microsoft.com/office/officeart/2005/8/layout/list1"/>
    <dgm:cxn modelId="{F1EE59AB-612E-4CD2-BA61-77D98209D030}" type="presOf" srcId="{BB0ADFDE-8718-4A69-8D44-1BEDBB4B04A3}" destId="{ADCD8273-98B0-4D17-BF15-A67B9D9F6E74}" srcOrd="0" destOrd="4" presId="urn:microsoft.com/office/officeart/2005/8/layout/list1"/>
    <dgm:cxn modelId="{4712E7B2-294E-47E1-BD8B-F7E547EC0E3F}" srcId="{F3CD1EB7-EC6B-4BFD-BF59-D29B6A851193}" destId="{AA16ED41-978D-480C-B5C2-171F387A85AD}" srcOrd="3" destOrd="0" parTransId="{BED3F348-B6A8-4335-BCDD-EB6A40D90FB6}" sibTransId="{3F91A09D-0D98-46E7-B523-3CFEFBFEDF3A}"/>
    <dgm:cxn modelId="{527BECCC-58A0-411E-90C3-4B174A2E744E}" srcId="{F3CD1EB7-EC6B-4BFD-BF59-D29B6A851193}" destId="{055A5069-8692-4A37-85B5-CB4952566C1F}" srcOrd="1" destOrd="0" parTransId="{0BDDFC55-1320-47C7-999F-CA5B212A4EAC}" sibTransId="{EA542A3B-0A61-420A-8756-E36232603076}"/>
    <dgm:cxn modelId="{95CA9FE6-4117-4176-B303-B6AF03FC7247}" type="presOf" srcId="{055A5069-8692-4A37-85B5-CB4952566C1F}" destId="{ADCD8273-98B0-4D17-BF15-A67B9D9F6E74}" srcOrd="0" destOrd="1" presId="urn:microsoft.com/office/officeart/2005/8/layout/list1"/>
    <dgm:cxn modelId="{F181F4EC-F439-4AB6-B0C5-46039F138D9E}" type="presOf" srcId="{F3CD1EB7-EC6B-4BFD-BF59-D29B6A851193}" destId="{B5B53CB1-764E-4778-82C9-3DE25A4FBEFB}" srcOrd="1" destOrd="0" presId="urn:microsoft.com/office/officeart/2005/8/layout/list1"/>
    <dgm:cxn modelId="{FB838791-6FC6-4A37-B84A-203432A52FCF}" type="presParOf" srcId="{C1CA367B-86AC-4C44-AB91-706F9F20391C}" destId="{7478A96E-CD73-4A12-9DB4-6481C2CEC6F1}" srcOrd="0" destOrd="0" presId="urn:microsoft.com/office/officeart/2005/8/layout/list1"/>
    <dgm:cxn modelId="{CD5888CB-CC87-43A1-9C54-04B9665CDDC4}" type="presParOf" srcId="{7478A96E-CD73-4A12-9DB4-6481C2CEC6F1}" destId="{380CA10B-47C3-448D-8141-55EAE439FD61}" srcOrd="0" destOrd="0" presId="urn:microsoft.com/office/officeart/2005/8/layout/list1"/>
    <dgm:cxn modelId="{A32F54DE-EA00-4E6D-84C8-35DD9037B0EB}" type="presParOf" srcId="{7478A96E-CD73-4A12-9DB4-6481C2CEC6F1}" destId="{B5B53CB1-764E-4778-82C9-3DE25A4FBEFB}" srcOrd="1" destOrd="0" presId="urn:microsoft.com/office/officeart/2005/8/layout/list1"/>
    <dgm:cxn modelId="{3F9BB423-BE21-4499-AE18-9DE8D677F0CC}" type="presParOf" srcId="{C1CA367B-86AC-4C44-AB91-706F9F20391C}" destId="{901EC67D-5302-45B4-A8E8-86225C9DD4DF}" srcOrd="1" destOrd="0" presId="urn:microsoft.com/office/officeart/2005/8/layout/list1"/>
    <dgm:cxn modelId="{C029CCFB-E5E0-4F6A-9BF6-82FD41FFB3EC}" type="presParOf" srcId="{C1CA367B-86AC-4C44-AB91-706F9F20391C}" destId="{ADCD8273-98B0-4D17-BF15-A67B9D9F6E7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286C07-43E3-43FA-86C8-591E998F6A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7BCFB9C-EBD3-4E59-AF2C-676D177E6EBE}">
      <dgm:prSet custT="1"/>
      <dgm:spPr/>
      <dgm:t>
        <a:bodyPr/>
        <a:lstStyle/>
        <a:p>
          <a:pPr>
            <a:lnSpc>
              <a:spcPct val="100000"/>
            </a:lnSpc>
          </a:pPr>
          <a:r>
            <a:rPr lang="en-US" sz="2000" i="1" dirty="0">
              <a:solidFill>
                <a:schemeClr val="bg1"/>
              </a:solidFill>
              <a:latin typeface="Amasis MT Pro" panose="02040504050005020304" pitchFamily="18" charset="0"/>
            </a:rPr>
            <a:t>File Transfer Protocol is used for transferring files to clients over networks using client-server architecture. </a:t>
          </a:r>
        </a:p>
      </dgm:t>
    </dgm:pt>
    <dgm:pt modelId="{872D49D6-67A2-48B7-A8A0-68B2BFD89BA6}" type="parTrans" cxnId="{7E690DBF-092A-4661-83C1-FB17EEDAB5DD}">
      <dgm:prSet/>
      <dgm:spPr/>
      <dgm:t>
        <a:bodyPr/>
        <a:lstStyle/>
        <a:p>
          <a:endParaRPr lang="en-US"/>
        </a:p>
      </dgm:t>
    </dgm:pt>
    <dgm:pt modelId="{78F8E6A9-6CE6-4AE8-A06A-F416B14E7B6C}" type="sibTrans" cxnId="{7E690DBF-092A-4661-83C1-FB17EEDAB5DD}">
      <dgm:prSet/>
      <dgm:spPr/>
      <dgm:t>
        <a:bodyPr/>
        <a:lstStyle/>
        <a:p>
          <a:endParaRPr lang="en-US"/>
        </a:p>
      </dgm:t>
    </dgm:pt>
    <dgm:pt modelId="{216D6223-C6C6-4953-B326-9BC92209186A}">
      <dgm:prSet custT="1"/>
      <dgm:spPr/>
      <dgm:t>
        <a:bodyPr/>
        <a:lstStyle/>
        <a:p>
          <a:pPr>
            <a:lnSpc>
              <a:spcPct val="100000"/>
            </a:lnSpc>
          </a:pPr>
          <a:r>
            <a:rPr lang="en-US" sz="2000" i="1" dirty="0">
              <a:solidFill>
                <a:schemeClr val="bg1"/>
              </a:solidFill>
              <a:latin typeface="Amasis MT Pro" panose="02040504050005020304" pitchFamily="18" charset="0"/>
            </a:rPr>
            <a:t>FTP provides two mechanisms for file transfer; one is anonymous method and another one is password authentication mechanism. All the communication between client and server is without encryption means data is transferred in clear text whether it is password or ftp commands.</a:t>
          </a:r>
        </a:p>
      </dgm:t>
    </dgm:pt>
    <dgm:pt modelId="{DAB8B24B-4E77-4ED5-95AF-462D05FE3A5D}" type="parTrans" cxnId="{F2B50BCE-E112-4814-B085-06A75CF8B3CE}">
      <dgm:prSet/>
      <dgm:spPr/>
      <dgm:t>
        <a:bodyPr/>
        <a:lstStyle/>
        <a:p>
          <a:endParaRPr lang="en-US"/>
        </a:p>
      </dgm:t>
    </dgm:pt>
    <dgm:pt modelId="{97F8C637-E218-4238-8052-6F5E2ACCF4A9}" type="sibTrans" cxnId="{F2B50BCE-E112-4814-B085-06A75CF8B3CE}">
      <dgm:prSet/>
      <dgm:spPr/>
      <dgm:t>
        <a:bodyPr/>
        <a:lstStyle/>
        <a:p>
          <a:endParaRPr lang="en-US"/>
        </a:p>
      </dgm:t>
    </dgm:pt>
    <dgm:pt modelId="{2F9B8477-8C82-42B9-8F6E-4736A46CDC93}">
      <dgm:prSet custT="1"/>
      <dgm:spPr/>
      <dgm:t>
        <a:bodyPr/>
        <a:lstStyle/>
        <a:p>
          <a:pPr>
            <a:lnSpc>
              <a:spcPct val="100000"/>
            </a:lnSpc>
          </a:pPr>
          <a:r>
            <a:rPr lang="en-US" sz="2000" b="0" i="1" dirty="0">
              <a:solidFill>
                <a:schemeClr val="bg1"/>
              </a:solidFill>
              <a:latin typeface="Amasis MT Pro" panose="02040504050005020304" pitchFamily="18" charset="0"/>
            </a:rPr>
            <a:t>There are some requirements which are considered important while file transfers and these are Authentication, Integrity and Confidentiality.</a:t>
          </a:r>
        </a:p>
      </dgm:t>
    </dgm:pt>
    <dgm:pt modelId="{656C6381-3C2F-4707-AC8D-57F744D534D5}" type="parTrans" cxnId="{AEDA7ACC-C71B-4A4F-8F40-4BE4543B4565}">
      <dgm:prSet/>
      <dgm:spPr/>
      <dgm:t>
        <a:bodyPr/>
        <a:lstStyle/>
        <a:p>
          <a:endParaRPr lang="en-US"/>
        </a:p>
      </dgm:t>
    </dgm:pt>
    <dgm:pt modelId="{2404FA8A-1BFF-4CEA-BF19-CDC2273B77EE}" type="sibTrans" cxnId="{AEDA7ACC-C71B-4A4F-8F40-4BE4543B4565}">
      <dgm:prSet/>
      <dgm:spPr/>
      <dgm:t>
        <a:bodyPr/>
        <a:lstStyle/>
        <a:p>
          <a:endParaRPr lang="en-US"/>
        </a:p>
      </dgm:t>
    </dgm:pt>
    <dgm:pt modelId="{CBEF1C9A-B04E-4830-9E1C-510D8C384CBA}" type="pres">
      <dgm:prSet presAssocID="{11286C07-43E3-43FA-86C8-591E998F6AD9}" presName="root" presStyleCnt="0">
        <dgm:presLayoutVars>
          <dgm:dir/>
          <dgm:resizeHandles val="exact"/>
        </dgm:presLayoutVars>
      </dgm:prSet>
      <dgm:spPr/>
    </dgm:pt>
    <dgm:pt modelId="{BA941570-EB79-4D5F-AB07-9AFF8BD2F18A}" type="pres">
      <dgm:prSet presAssocID="{E7BCFB9C-EBD3-4E59-AF2C-676D177E6EBE}" presName="compNode" presStyleCnt="0"/>
      <dgm:spPr/>
    </dgm:pt>
    <dgm:pt modelId="{04734D8D-9D90-4EBD-A3A1-EDEBA97FA3D1}" type="pres">
      <dgm:prSet presAssocID="{E7BCFB9C-EBD3-4E59-AF2C-676D177E6EBE}" presName="bgRect" presStyleLbl="bgShp" presStyleIdx="0" presStyleCnt="3" custScaleX="100000"/>
      <dgm:spPr/>
    </dgm:pt>
    <dgm:pt modelId="{41176CA4-15FC-4227-A289-6FD846D0F932}" type="pres">
      <dgm:prSet presAssocID="{E7BCFB9C-EBD3-4E59-AF2C-676D177E6E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819005CA-0E81-4A6C-A594-1FBDC136D421}" type="pres">
      <dgm:prSet presAssocID="{E7BCFB9C-EBD3-4E59-AF2C-676D177E6EBE}" presName="spaceRect" presStyleCnt="0"/>
      <dgm:spPr/>
    </dgm:pt>
    <dgm:pt modelId="{882B5D54-16D1-469E-B92F-A67D43C8DD34}" type="pres">
      <dgm:prSet presAssocID="{E7BCFB9C-EBD3-4E59-AF2C-676D177E6EBE}" presName="parTx" presStyleLbl="revTx" presStyleIdx="0" presStyleCnt="3">
        <dgm:presLayoutVars>
          <dgm:chMax val="0"/>
          <dgm:chPref val="0"/>
        </dgm:presLayoutVars>
      </dgm:prSet>
      <dgm:spPr/>
    </dgm:pt>
    <dgm:pt modelId="{F5F7AEA8-8A3A-4823-AE6F-FE3B3296E370}" type="pres">
      <dgm:prSet presAssocID="{78F8E6A9-6CE6-4AE8-A06A-F416B14E7B6C}" presName="sibTrans" presStyleCnt="0"/>
      <dgm:spPr/>
    </dgm:pt>
    <dgm:pt modelId="{1FAEB4CC-798B-4E6D-9DAB-DF6313E8C653}" type="pres">
      <dgm:prSet presAssocID="{216D6223-C6C6-4953-B326-9BC92209186A}" presName="compNode" presStyleCnt="0"/>
      <dgm:spPr/>
    </dgm:pt>
    <dgm:pt modelId="{6BD60630-AD9E-4032-A5E7-28B1C797D115}" type="pres">
      <dgm:prSet presAssocID="{216D6223-C6C6-4953-B326-9BC92209186A}" presName="bgRect" presStyleLbl="bgShp" presStyleIdx="1" presStyleCnt="3"/>
      <dgm:spPr/>
    </dgm:pt>
    <dgm:pt modelId="{B8F667EC-6293-4002-A895-823A3FB3E0C6}" type="pres">
      <dgm:prSet presAssocID="{216D6223-C6C6-4953-B326-9BC9220918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BE08C915-4909-4610-968A-3FC29FA4FE9E}" type="pres">
      <dgm:prSet presAssocID="{216D6223-C6C6-4953-B326-9BC92209186A}" presName="spaceRect" presStyleCnt="0"/>
      <dgm:spPr/>
    </dgm:pt>
    <dgm:pt modelId="{455A6872-8F4A-4C5D-8F20-55482DBF4760}" type="pres">
      <dgm:prSet presAssocID="{216D6223-C6C6-4953-B326-9BC92209186A}" presName="parTx" presStyleLbl="revTx" presStyleIdx="1" presStyleCnt="3" custScaleX="104452">
        <dgm:presLayoutVars>
          <dgm:chMax val="0"/>
          <dgm:chPref val="0"/>
        </dgm:presLayoutVars>
      </dgm:prSet>
      <dgm:spPr/>
    </dgm:pt>
    <dgm:pt modelId="{D0023787-721D-41C3-9AA9-6C78AB788BD0}" type="pres">
      <dgm:prSet presAssocID="{97F8C637-E218-4238-8052-6F5E2ACCF4A9}" presName="sibTrans" presStyleCnt="0"/>
      <dgm:spPr/>
    </dgm:pt>
    <dgm:pt modelId="{DA16486E-54E4-482D-958F-4999175BEB6E}" type="pres">
      <dgm:prSet presAssocID="{2F9B8477-8C82-42B9-8F6E-4736A46CDC93}" presName="compNode" presStyleCnt="0"/>
      <dgm:spPr/>
    </dgm:pt>
    <dgm:pt modelId="{BD6787FE-2051-45D0-9693-4DE89048485B}" type="pres">
      <dgm:prSet presAssocID="{2F9B8477-8C82-42B9-8F6E-4736A46CDC93}" presName="bgRect" presStyleLbl="bgShp" presStyleIdx="2" presStyleCnt="3"/>
      <dgm:spPr/>
    </dgm:pt>
    <dgm:pt modelId="{339472C0-B801-46BA-A2AA-EEC729762DB2}" type="pres">
      <dgm:prSet presAssocID="{2F9B8477-8C82-42B9-8F6E-4736A46CDC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ey"/>
        </a:ext>
      </dgm:extLst>
    </dgm:pt>
    <dgm:pt modelId="{E65D2A64-BF1F-4AEC-B30D-6D941CCC30D8}" type="pres">
      <dgm:prSet presAssocID="{2F9B8477-8C82-42B9-8F6E-4736A46CDC93}" presName="spaceRect" presStyleCnt="0"/>
      <dgm:spPr/>
    </dgm:pt>
    <dgm:pt modelId="{E0C70D6C-A6E1-4536-9F40-69D9B260EF30}" type="pres">
      <dgm:prSet presAssocID="{2F9B8477-8C82-42B9-8F6E-4736A46CDC93}" presName="parTx" presStyleLbl="revTx" presStyleIdx="2" presStyleCnt="3">
        <dgm:presLayoutVars>
          <dgm:chMax val="0"/>
          <dgm:chPref val="0"/>
        </dgm:presLayoutVars>
      </dgm:prSet>
      <dgm:spPr/>
    </dgm:pt>
  </dgm:ptLst>
  <dgm:cxnLst>
    <dgm:cxn modelId="{8B9A8C31-67DF-459B-860B-195CFCF95758}" type="presOf" srcId="{E7BCFB9C-EBD3-4E59-AF2C-676D177E6EBE}" destId="{882B5D54-16D1-469E-B92F-A67D43C8DD34}" srcOrd="0" destOrd="0" presId="urn:microsoft.com/office/officeart/2018/2/layout/IconVerticalSolidList"/>
    <dgm:cxn modelId="{B4C27CA3-6FEE-4091-A235-F7EEA476BAFA}" type="presOf" srcId="{2F9B8477-8C82-42B9-8F6E-4736A46CDC93}" destId="{E0C70D6C-A6E1-4536-9F40-69D9B260EF30}" srcOrd="0" destOrd="0" presId="urn:microsoft.com/office/officeart/2018/2/layout/IconVerticalSolidList"/>
    <dgm:cxn modelId="{7E690DBF-092A-4661-83C1-FB17EEDAB5DD}" srcId="{11286C07-43E3-43FA-86C8-591E998F6AD9}" destId="{E7BCFB9C-EBD3-4E59-AF2C-676D177E6EBE}" srcOrd="0" destOrd="0" parTransId="{872D49D6-67A2-48B7-A8A0-68B2BFD89BA6}" sibTransId="{78F8E6A9-6CE6-4AE8-A06A-F416B14E7B6C}"/>
    <dgm:cxn modelId="{642614C0-F07C-4467-AB28-A89123A5B19A}" type="presOf" srcId="{216D6223-C6C6-4953-B326-9BC92209186A}" destId="{455A6872-8F4A-4C5D-8F20-55482DBF4760}" srcOrd="0" destOrd="0" presId="urn:microsoft.com/office/officeart/2018/2/layout/IconVerticalSolidList"/>
    <dgm:cxn modelId="{AEDA7ACC-C71B-4A4F-8F40-4BE4543B4565}" srcId="{11286C07-43E3-43FA-86C8-591E998F6AD9}" destId="{2F9B8477-8C82-42B9-8F6E-4736A46CDC93}" srcOrd="2" destOrd="0" parTransId="{656C6381-3C2F-4707-AC8D-57F744D534D5}" sibTransId="{2404FA8A-1BFF-4CEA-BF19-CDC2273B77EE}"/>
    <dgm:cxn modelId="{F2B50BCE-E112-4814-B085-06A75CF8B3CE}" srcId="{11286C07-43E3-43FA-86C8-591E998F6AD9}" destId="{216D6223-C6C6-4953-B326-9BC92209186A}" srcOrd="1" destOrd="0" parTransId="{DAB8B24B-4E77-4ED5-95AF-462D05FE3A5D}" sibTransId="{97F8C637-E218-4238-8052-6F5E2ACCF4A9}"/>
    <dgm:cxn modelId="{37B989E6-CDF3-4091-81F7-DE53910F478C}" type="presOf" srcId="{11286C07-43E3-43FA-86C8-591E998F6AD9}" destId="{CBEF1C9A-B04E-4830-9E1C-510D8C384CBA}" srcOrd="0" destOrd="0" presId="urn:microsoft.com/office/officeart/2018/2/layout/IconVerticalSolidList"/>
    <dgm:cxn modelId="{C70FC6B7-91E1-4A58-84E8-F1CFA1AD11C3}" type="presParOf" srcId="{CBEF1C9A-B04E-4830-9E1C-510D8C384CBA}" destId="{BA941570-EB79-4D5F-AB07-9AFF8BD2F18A}" srcOrd="0" destOrd="0" presId="urn:microsoft.com/office/officeart/2018/2/layout/IconVerticalSolidList"/>
    <dgm:cxn modelId="{F95657EF-5AC3-48D8-882C-B27A199D12A7}" type="presParOf" srcId="{BA941570-EB79-4D5F-AB07-9AFF8BD2F18A}" destId="{04734D8D-9D90-4EBD-A3A1-EDEBA97FA3D1}" srcOrd="0" destOrd="0" presId="urn:microsoft.com/office/officeart/2018/2/layout/IconVerticalSolidList"/>
    <dgm:cxn modelId="{C0A9DFEA-19BA-457C-8549-98715DD80210}" type="presParOf" srcId="{BA941570-EB79-4D5F-AB07-9AFF8BD2F18A}" destId="{41176CA4-15FC-4227-A289-6FD846D0F932}" srcOrd="1" destOrd="0" presId="urn:microsoft.com/office/officeart/2018/2/layout/IconVerticalSolidList"/>
    <dgm:cxn modelId="{01B6FEA6-FFF1-420E-B45F-9E079609B8AC}" type="presParOf" srcId="{BA941570-EB79-4D5F-AB07-9AFF8BD2F18A}" destId="{819005CA-0E81-4A6C-A594-1FBDC136D421}" srcOrd="2" destOrd="0" presId="urn:microsoft.com/office/officeart/2018/2/layout/IconVerticalSolidList"/>
    <dgm:cxn modelId="{D9748C9D-2054-407B-914C-7A9D82723F73}" type="presParOf" srcId="{BA941570-EB79-4D5F-AB07-9AFF8BD2F18A}" destId="{882B5D54-16D1-469E-B92F-A67D43C8DD34}" srcOrd="3" destOrd="0" presId="urn:microsoft.com/office/officeart/2018/2/layout/IconVerticalSolidList"/>
    <dgm:cxn modelId="{A63D0431-A683-44A0-BD59-E1CBB60F1890}" type="presParOf" srcId="{CBEF1C9A-B04E-4830-9E1C-510D8C384CBA}" destId="{F5F7AEA8-8A3A-4823-AE6F-FE3B3296E370}" srcOrd="1" destOrd="0" presId="urn:microsoft.com/office/officeart/2018/2/layout/IconVerticalSolidList"/>
    <dgm:cxn modelId="{93D97F43-6272-4C6B-8D4F-024635A045B4}" type="presParOf" srcId="{CBEF1C9A-B04E-4830-9E1C-510D8C384CBA}" destId="{1FAEB4CC-798B-4E6D-9DAB-DF6313E8C653}" srcOrd="2" destOrd="0" presId="urn:microsoft.com/office/officeart/2018/2/layout/IconVerticalSolidList"/>
    <dgm:cxn modelId="{0F3DB0C2-B89A-40E8-B15A-354E7685727F}" type="presParOf" srcId="{1FAEB4CC-798B-4E6D-9DAB-DF6313E8C653}" destId="{6BD60630-AD9E-4032-A5E7-28B1C797D115}" srcOrd="0" destOrd="0" presId="urn:microsoft.com/office/officeart/2018/2/layout/IconVerticalSolidList"/>
    <dgm:cxn modelId="{23AFD256-AAFC-4AA5-AB1F-1D253132CFC4}" type="presParOf" srcId="{1FAEB4CC-798B-4E6D-9DAB-DF6313E8C653}" destId="{B8F667EC-6293-4002-A895-823A3FB3E0C6}" srcOrd="1" destOrd="0" presId="urn:microsoft.com/office/officeart/2018/2/layout/IconVerticalSolidList"/>
    <dgm:cxn modelId="{A20935AC-3998-4584-89C9-7D4FFBE90318}" type="presParOf" srcId="{1FAEB4CC-798B-4E6D-9DAB-DF6313E8C653}" destId="{BE08C915-4909-4610-968A-3FC29FA4FE9E}" srcOrd="2" destOrd="0" presId="urn:microsoft.com/office/officeart/2018/2/layout/IconVerticalSolidList"/>
    <dgm:cxn modelId="{F31DDC64-24BF-415F-A31E-F4348AF0052F}" type="presParOf" srcId="{1FAEB4CC-798B-4E6D-9DAB-DF6313E8C653}" destId="{455A6872-8F4A-4C5D-8F20-55482DBF4760}" srcOrd="3" destOrd="0" presId="urn:microsoft.com/office/officeart/2018/2/layout/IconVerticalSolidList"/>
    <dgm:cxn modelId="{0612EFB7-2C30-4374-AAF4-2C27B87FDE8D}" type="presParOf" srcId="{CBEF1C9A-B04E-4830-9E1C-510D8C384CBA}" destId="{D0023787-721D-41C3-9AA9-6C78AB788BD0}" srcOrd="3" destOrd="0" presId="urn:microsoft.com/office/officeart/2018/2/layout/IconVerticalSolidList"/>
    <dgm:cxn modelId="{65072259-3228-4241-B01B-0F78A405DDA2}" type="presParOf" srcId="{CBEF1C9A-B04E-4830-9E1C-510D8C384CBA}" destId="{DA16486E-54E4-482D-958F-4999175BEB6E}" srcOrd="4" destOrd="0" presId="urn:microsoft.com/office/officeart/2018/2/layout/IconVerticalSolidList"/>
    <dgm:cxn modelId="{1DDA8165-E80B-4C8D-895E-870E1F0F43D9}" type="presParOf" srcId="{DA16486E-54E4-482D-958F-4999175BEB6E}" destId="{BD6787FE-2051-45D0-9693-4DE89048485B}" srcOrd="0" destOrd="0" presId="urn:microsoft.com/office/officeart/2018/2/layout/IconVerticalSolidList"/>
    <dgm:cxn modelId="{32260A5F-04B4-4789-81E4-FE91ECE2706F}" type="presParOf" srcId="{DA16486E-54E4-482D-958F-4999175BEB6E}" destId="{339472C0-B801-46BA-A2AA-EEC729762DB2}" srcOrd="1" destOrd="0" presId="urn:microsoft.com/office/officeart/2018/2/layout/IconVerticalSolidList"/>
    <dgm:cxn modelId="{D5E3F67F-C5FA-4A10-8CA6-5B457F93E69C}" type="presParOf" srcId="{DA16486E-54E4-482D-958F-4999175BEB6E}" destId="{E65D2A64-BF1F-4AEC-B30D-6D941CCC30D8}" srcOrd="2" destOrd="0" presId="urn:microsoft.com/office/officeart/2018/2/layout/IconVerticalSolidList"/>
    <dgm:cxn modelId="{1AE58181-795D-4457-98E8-FE5B430D8DE0}" type="presParOf" srcId="{DA16486E-54E4-482D-958F-4999175BEB6E}" destId="{E0C70D6C-A6E1-4536-9F40-69D9B260EF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D8273-98B0-4D17-BF15-A67B9D9F6E74}">
      <dsp:nvSpPr>
        <dsp:cNvPr id="0" name=""/>
        <dsp:cNvSpPr/>
      </dsp:nvSpPr>
      <dsp:spPr>
        <a:xfrm>
          <a:off x="0" y="604667"/>
          <a:ext cx="6910387" cy="5665154"/>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6323" tIns="1083056" rIns="536323" bIns="227584" numCol="1" spcCol="1270" anchor="t" anchorCtr="0">
          <a:noAutofit/>
        </a:bodyPr>
        <a:lstStyle/>
        <a:p>
          <a:pPr marL="285750" lvl="1" indent="-285750" algn="l" defTabSz="1422400">
            <a:lnSpc>
              <a:spcPct val="90000"/>
            </a:lnSpc>
            <a:spcBef>
              <a:spcPct val="0"/>
            </a:spcBef>
            <a:spcAft>
              <a:spcPct val="15000"/>
            </a:spcAft>
            <a:buChar char="•"/>
          </a:pPr>
          <a:r>
            <a:rPr lang="en-IN" sz="3200" kern="1200" dirty="0">
              <a:latin typeface="Amasis MT Pro" panose="02040504050005020304" pitchFamily="18" charset="0"/>
            </a:rPr>
            <a:t>Abstract</a:t>
          </a:r>
          <a:endParaRPr lang="en-US" sz="3200" kern="1200" dirty="0">
            <a:latin typeface="Amasis MT Pro" panose="02040504050005020304" pitchFamily="18" charset="0"/>
          </a:endParaRPr>
        </a:p>
        <a:p>
          <a:pPr marL="285750" lvl="1" indent="-285750" algn="l" defTabSz="1422400">
            <a:lnSpc>
              <a:spcPct val="90000"/>
            </a:lnSpc>
            <a:spcBef>
              <a:spcPct val="0"/>
            </a:spcBef>
            <a:spcAft>
              <a:spcPct val="15000"/>
            </a:spcAft>
            <a:buChar char="•"/>
          </a:pPr>
          <a:r>
            <a:rPr lang="en-IN" sz="3200" kern="1200" dirty="0">
              <a:latin typeface="Amasis MT Pro" panose="02040504050005020304" pitchFamily="18" charset="0"/>
            </a:rPr>
            <a:t>Introduction</a:t>
          </a:r>
          <a:endParaRPr lang="en-US" sz="3200" kern="1200" dirty="0">
            <a:latin typeface="Amasis MT Pro" panose="02040504050005020304" pitchFamily="18" charset="0"/>
          </a:endParaRPr>
        </a:p>
        <a:p>
          <a:pPr marL="285750" lvl="1" indent="-285750" algn="l" defTabSz="1422400">
            <a:lnSpc>
              <a:spcPct val="90000"/>
            </a:lnSpc>
            <a:spcBef>
              <a:spcPct val="0"/>
            </a:spcBef>
            <a:spcAft>
              <a:spcPct val="15000"/>
            </a:spcAft>
            <a:buChar char="•"/>
          </a:pPr>
          <a:r>
            <a:rPr lang="en-IN" sz="3200" kern="1200" dirty="0">
              <a:latin typeface="Amasis MT Pro" panose="02040504050005020304" pitchFamily="18" charset="0"/>
            </a:rPr>
            <a:t>Literature review</a:t>
          </a:r>
          <a:endParaRPr lang="en-US" sz="3200" kern="1200" dirty="0">
            <a:latin typeface="Amasis MT Pro" panose="02040504050005020304" pitchFamily="18" charset="0"/>
          </a:endParaRPr>
        </a:p>
        <a:p>
          <a:pPr marL="285750" lvl="1" indent="-285750" algn="l" defTabSz="1422400">
            <a:lnSpc>
              <a:spcPct val="90000"/>
            </a:lnSpc>
            <a:spcBef>
              <a:spcPct val="0"/>
            </a:spcBef>
            <a:spcAft>
              <a:spcPct val="15000"/>
            </a:spcAft>
            <a:buChar char="•"/>
          </a:pPr>
          <a:r>
            <a:rPr lang="en-IN" sz="3200" kern="1200" dirty="0">
              <a:latin typeface="Amasis MT Pro" panose="02040504050005020304" pitchFamily="18" charset="0"/>
            </a:rPr>
            <a:t>Methods</a:t>
          </a:r>
          <a:endParaRPr lang="en-US" sz="3200" kern="1200" dirty="0">
            <a:latin typeface="Amasis MT Pro" panose="02040504050005020304" pitchFamily="18" charset="0"/>
          </a:endParaRPr>
        </a:p>
        <a:p>
          <a:pPr marL="285750" lvl="1" indent="-285750" algn="l" defTabSz="1422400">
            <a:lnSpc>
              <a:spcPct val="90000"/>
            </a:lnSpc>
            <a:spcBef>
              <a:spcPct val="0"/>
            </a:spcBef>
            <a:spcAft>
              <a:spcPct val="15000"/>
            </a:spcAft>
            <a:buChar char="•"/>
          </a:pPr>
          <a:r>
            <a:rPr lang="en-US" sz="3200" kern="1200" dirty="0">
              <a:latin typeface="Amasis MT Pro" panose="02040504050005020304" pitchFamily="18" charset="0"/>
            </a:rPr>
            <a:t>Results</a:t>
          </a:r>
        </a:p>
        <a:p>
          <a:pPr marL="285750" lvl="1" indent="-285750" algn="l" defTabSz="1422400">
            <a:lnSpc>
              <a:spcPct val="90000"/>
            </a:lnSpc>
            <a:spcBef>
              <a:spcPct val="0"/>
            </a:spcBef>
            <a:spcAft>
              <a:spcPct val="15000"/>
            </a:spcAft>
            <a:buChar char="•"/>
          </a:pPr>
          <a:r>
            <a:rPr lang="en-US" sz="3200" kern="1200" dirty="0">
              <a:latin typeface="Amasis MT Pro" panose="02040504050005020304" pitchFamily="18" charset="0"/>
            </a:rPr>
            <a:t>Discussion</a:t>
          </a:r>
        </a:p>
        <a:p>
          <a:pPr marL="285750" lvl="1" indent="-285750" algn="l" defTabSz="1422400">
            <a:lnSpc>
              <a:spcPct val="90000"/>
            </a:lnSpc>
            <a:spcBef>
              <a:spcPct val="0"/>
            </a:spcBef>
            <a:spcAft>
              <a:spcPct val="15000"/>
            </a:spcAft>
            <a:buChar char="•"/>
          </a:pPr>
          <a:r>
            <a:rPr lang="en-US" sz="3200" kern="1200" dirty="0">
              <a:latin typeface="Amasis MT Pro" panose="02040504050005020304" pitchFamily="18" charset="0"/>
            </a:rPr>
            <a:t>Conclusion </a:t>
          </a:r>
        </a:p>
      </dsp:txBody>
      <dsp:txXfrm>
        <a:off x="0" y="604667"/>
        <a:ext cx="6910387" cy="5665154"/>
      </dsp:txXfrm>
    </dsp:sp>
    <dsp:sp modelId="{B5B53CB1-764E-4778-82C9-3DE25A4FBEFB}">
      <dsp:nvSpPr>
        <dsp:cNvPr id="0" name=""/>
        <dsp:cNvSpPr/>
      </dsp:nvSpPr>
      <dsp:spPr>
        <a:xfrm>
          <a:off x="345519" y="43334"/>
          <a:ext cx="4837270" cy="1535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Amasis MT Pro" panose="02040504050005020304" pitchFamily="18" charset="0"/>
            </a:rPr>
            <a:t>P</a:t>
          </a:r>
          <a:r>
            <a:rPr lang="en-IN" sz="3600" kern="1200" dirty="0">
              <a:latin typeface="Amasis MT Pro" panose="02040504050005020304" pitchFamily="18" charset="0"/>
            </a:rPr>
            <a:t>roject-1:</a:t>
          </a:r>
          <a:endParaRPr lang="en-US" sz="3600" kern="1200" dirty="0">
            <a:latin typeface="Amasis MT Pro" panose="02040504050005020304" pitchFamily="18" charset="0"/>
          </a:endParaRPr>
        </a:p>
      </dsp:txBody>
      <dsp:txXfrm>
        <a:off x="420453" y="118268"/>
        <a:ext cx="4687402" cy="1385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34D8D-9D90-4EBD-A3A1-EDEBA97FA3D1}">
      <dsp:nvSpPr>
        <dsp:cNvPr id="0" name=""/>
        <dsp:cNvSpPr/>
      </dsp:nvSpPr>
      <dsp:spPr>
        <a:xfrm>
          <a:off x="0" y="6727"/>
          <a:ext cx="7794594" cy="18585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176CA4-15FC-4227-A289-6FD846D0F932}">
      <dsp:nvSpPr>
        <dsp:cNvPr id="0" name=""/>
        <dsp:cNvSpPr/>
      </dsp:nvSpPr>
      <dsp:spPr>
        <a:xfrm>
          <a:off x="562207" y="424898"/>
          <a:ext cx="1023194" cy="1022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B5D54-16D1-469E-B92F-A67D43C8DD34}">
      <dsp:nvSpPr>
        <dsp:cNvPr id="0" name=""/>
        <dsp:cNvSpPr/>
      </dsp:nvSpPr>
      <dsp:spPr>
        <a:xfrm>
          <a:off x="2147609" y="6727"/>
          <a:ext cx="5360631" cy="1860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887" tIns="196887" rIns="196887" bIns="196887" numCol="1" spcCol="1270" anchor="ctr" anchorCtr="0">
          <a:noAutofit/>
        </a:bodyPr>
        <a:lstStyle/>
        <a:p>
          <a:pPr marL="0" lvl="0" indent="0" algn="l" defTabSz="889000">
            <a:lnSpc>
              <a:spcPct val="100000"/>
            </a:lnSpc>
            <a:spcBef>
              <a:spcPct val="0"/>
            </a:spcBef>
            <a:spcAft>
              <a:spcPct val="35000"/>
            </a:spcAft>
            <a:buNone/>
          </a:pPr>
          <a:r>
            <a:rPr lang="en-US" sz="2000" i="1" kern="1200" dirty="0">
              <a:solidFill>
                <a:schemeClr val="bg1"/>
              </a:solidFill>
              <a:latin typeface="Amasis MT Pro" panose="02040504050005020304" pitchFamily="18" charset="0"/>
            </a:rPr>
            <a:t>File Transfer Protocol is used for transferring files to clients over networks using client-server architecture. </a:t>
          </a:r>
        </a:p>
      </dsp:txBody>
      <dsp:txXfrm>
        <a:off x="2147609" y="6727"/>
        <a:ext cx="5360631" cy="1860353"/>
      </dsp:txXfrm>
    </dsp:sp>
    <dsp:sp modelId="{6BD60630-AD9E-4032-A5E7-28B1C797D115}">
      <dsp:nvSpPr>
        <dsp:cNvPr id="0" name=""/>
        <dsp:cNvSpPr/>
      </dsp:nvSpPr>
      <dsp:spPr>
        <a:xfrm>
          <a:off x="0" y="2239151"/>
          <a:ext cx="7794594" cy="18585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F667EC-6293-4002-A895-823A3FB3E0C6}">
      <dsp:nvSpPr>
        <dsp:cNvPr id="0" name=""/>
        <dsp:cNvSpPr/>
      </dsp:nvSpPr>
      <dsp:spPr>
        <a:xfrm>
          <a:off x="562207" y="2657322"/>
          <a:ext cx="1023194" cy="10221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A6872-8F4A-4C5D-8F20-55482DBF4760}">
      <dsp:nvSpPr>
        <dsp:cNvPr id="0" name=""/>
        <dsp:cNvSpPr/>
      </dsp:nvSpPr>
      <dsp:spPr>
        <a:xfrm>
          <a:off x="2028281" y="2239151"/>
          <a:ext cx="5599287" cy="1860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887" tIns="196887" rIns="196887" bIns="196887" numCol="1" spcCol="1270" anchor="ctr" anchorCtr="0">
          <a:noAutofit/>
        </a:bodyPr>
        <a:lstStyle/>
        <a:p>
          <a:pPr marL="0" lvl="0" indent="0" algn="l" defTabSz="889000">
            <a:lnSpc>
              <a:spcPct val="100000"/>
            </a:lnSpc>
            <a:spcBef>
              <a:spcPct val="0"/>
            </a:spcBef>
            <a:spcAft>
              <a:spcPct val="35000"/>
            </a:spcAft>
            <a:buNone/>
          </a:pPr>
          <a:r>
            <a:rPr lang="en-US" sz="2000" i="1" kern="1200" dirty="0">
              <a:solidFill>
                <a:schemeClr val="bg1"/>
              </a:solidFill>
              <a:latin typeface="Amasis MT Pro" panose="02040504050005020304" pitchFamily="18" charset="0"/>
            </a:rPr>
            <a:t>FTP provides two mechanisms for file transfer; one is anonymous method and another one is password authentication mechanism. All the communication between client and server is without encryption means data is transferred in clear text whether it is password or ftp commands.</a:t>
          </a:r>
        </a:p>
      </dsp:txBody>
      <dsp:txXfrm>
        <a:off x="2028281" y="2239151"/>
        <a:ext cx="5599287" cy="1860353"/>
      </dsp:txXfrm>
    </dsp:sp>
    <dsp:sp modelId="{BD6787FE-2051-45D0-9693-4DE89048485B}">
      <dsp:nvSpPr>
        <dsp:cNvPr id="0" name=""/>
        <dsp:cNvSpPr/>
      </dsp:nvSpPr>
      <dsp:spPr>
        <a:xfrm>
          <a:off x="0" y="4471575"/>
          <a:ext cx="7794594" cy="18585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9472C0-B801-46BA-A2AA-EEC729762DB2}">
      <dsp:nvSpPr>
        <dsp:cNvPr id="0" name=""/>
        <dsp:cNvSpPr/>
      </dsp:nvSpPr>
      <dsp:spPr>
        <a:xfrm>
          <a:off x="562207" y="4889746"/>
          <a:ext cx="1023194" cy="10221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C70D6C-A6E1-4536-9F40-69D9B260EF30}">
      <dsp:nvSpPr>
        <dsp:cNvPr id="0" name=""/>
        <dsp:cNvSpPr/>
      </dsp:nvSpPr>
      <dsp:spPr>
        <a:xfrm>
          <a:off x="2147609" y="4471575"/>
          <a:ext cx="5360631" cy="1860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887" tIns="196887" rIns="196887" bIns="196887" numCol="1" spcCol="1270" anchor="ctr" anchorCtr="0">
          <a:noAutofit/>
        </a:bodyPr>
        <a:lstStyle/>
        <a:p>
          <a:pPr marL="0" lvl="0" indent="0" algn="l" defTabSz="889000">
            <a:lnSpc>
              <a:spcPct val="100000"/>
            </a:lnSpc>
            <a:spcBef>
              <a:spcPct val="0"/>
            </a:spcBef>
            <a:spcAft>
              <a:spcPct val="35000"/>
            </a:spcAft>
            <a:buNone/>
          </a:pPr>
          <a:r>
            <a:rPr lang="en-US" sz="2000" b="0" i="1" kern="1200" dirty="0">
              <a:solidFill>
                <a:schemeClr val="bg1"/>
              </a:solidFill>
              <a:latin typeface="Amasis MT Pro" panose="02040504050005020304" pitchFamily="18" charset="0"/>
            </a:rPr>
            <a:t>There are some requirements which are considered important while file transfers and these are Authentication, Integrity and Confidentiality.</a:t>
          </a:r>
        </a:p>
      </dsp:txBody>
      <dsp:txXfrm>
        <a:off x="2147609" y="4471575"/>
        <a:ext cx="5360631" cy="186035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B3381-24C7-4900-9EAD-A24FADE61D72}"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207F64-0B91-464B-AF44-150417884F4E}" type="slidenum">
              <a:rPr lang="en-IN" smtClean="0"/>
              <a:t>‹#›</a:t>
            </a:fld>
            <a:endParaRPr lang="en-IN"/>
          </a:p>
        </p:txBody>
      </p:sp>
    </p:spTree>
    <p:extLst>
      <p:ext uri="{BB962C8B-B14F-4D97-AF65-F5344CB8AC3E}">
        <p14:creationId xmlns:p14="http://schemas.microsoft.com/office/powerpoint/2010/main" val="345029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B3381-24C7-4900-9EAD-A24FADE61D72}"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207F64-0B91-464B-AF44-150417884F4E}" type="slidenum">
              <a:rPr lang="en-IN" smtClean="0"/>
              <a:t>‹#›</a:t>
            </a:fld>
            <a:endParaRPr lang="en-IN"/>
          </a:p>
        </p:txBody>
      </p:sp>
    </p:spTree>
    <p:extLst>
      <p:ext uri="{BB962C8B-B14F-4D97-AF65-F5344CB8AC3E}">
        <p14:creationId xmlns:p14="http://schemas.microsoft.com/office/powerpoint/2010/main" val="403037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B3381-24C7-4900-9EAD-A24FADE61D72}"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207F64-0B91-464B-AF44-150417884F4E}" type="slidenum">
              <a:rPr lang="en-IN" smtClean="0"/>
              <a:t>‹#›</a:t>
            </a:fld>
            <a:endParaRPr lang="en-IN"/>
          </a:p>
        </p:txBody>
      </p:sp>
    </p:spTree>
    <p:extLst>
      <p:ext uri="{BB962C8B-B14F-4D97-AF65-F5344CB8AC3E}">
        <p14:creationId xmlns:p14="http://schemas.microsoft.com/office/powerpoint/2010/main" val="349407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B3381-24C7-4900-9EAD-A24FADE61D72}"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207F64-0B91-464B-AF44-150417884F4E}" type="slidenum">
              <a:rPr lang="en-IN" smtClean="0"/>
              <a:t>‹#›</a:t>
            </a:fld>
            <a:endParaRPr lang="en-IN"/>
          </a:p>
        </p:txBody>
      </p:sp>
    </p:spTree>
    <p:extLst>
      <p:ext uri="{BB962C8B-B14F-4D97-AF65-F5344CB8AC3E}">
        <p14:creationId xmlns:p14="http://schemas.microsoft.com/office/powerpoint/2010/main" val="422203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9B3381-24C7-4900-9EAD-A24FADE61D72}"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207F64-0B91-464B-AF44-150417884F4E}" type="slidenum">
              <a:rPr lang="en-IN" smtClean="0"/>
              <a:t>‹#›</a:t>
            </a:fld>
            <a:endParaRPr lang="en-IN"/>
          </a:p>
        </p:txBody>
      </p:sp>
    </p:spTree>
    <p:extLst>
      <p:ext uri="{BB962C8B-B14F-4D97-AF65-F5344CB8AC3E}">
        <p14:creationId xmlns:p14="http://schemas.microsoft.com/office/powerpoint/2010/main" val="117266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B3381-24C7-4900-9EAD-A24FADE61D72}"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207F64-0B91-464B-AF44-150417884F4E}" type="slidenum">
              <a:rPr lang="en-IN" smtClean="0"/>
              <a:t>‹#›</a:t>
            </a:fld>
            <a:endParaRPr lang="en-IN"/>
          </a:p>
        </p:txBody>
      </p:sp>
    </p:spTree>
    <p:extLst>
      <p:ext uri="{BB962C8B-B14F-4D97-AF65-F5344CB8AC3E}">
        <p14:creationId xmlns:p14="http://schemas.microsoft.com/office/powerpoint/2010/main" val="93654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9B3381-24C7-4900-9EAD-A24FADE61D72}" type="datetimeFigureOut">
              <a:rPr lang="en-IN" smtClean="0"/>
              <a:t>29-01-2022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207F64-0B91-464B-AF44-150417884F4E}" type="slidenum">
              <a:rPr lang="en-IN" smtClean="0"/>
              <a:t>‹#›</a:t>
            </a:fld>
            <a:endParaRPr lang="en-IN"/>
          </a:p>
        </p:txBody>
      </p:sp>
    </p:spTree>
    <p:extLst>
      <p:ext uri="{BB962C8B-B14F-4D97-AF65-F5344CB8AC3E}">
        <p14:creationId xmlns:p14="http://schemas.microsoft.com/office/powerpoint/2010/main" val="58308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9B3381-24C7-4900-9EAD-A24FADE61D72}" type="datetimeFigureOut">
              <a:rPr lang="en-IN" smtClean="0"/>
              <a:t>29-01-2022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207F64-0B91-464B-AF44-150417884F4E}" type="slidenum">
              <a:rPr lang="en-IN" smtClean="0"/>
              <a:t>‹#›</a:t>
            </a:fld>
            <a:endParaRPr lang="en-IN"/>
          </a:p>
        </p:txBody>
      </p:sp>
    </p:spTree>
    <p:extLst>
      <p:ext uri="{BB962C8B-B14F-4D97-AF65-F5344CB8AC3E}">
        <p14:creationId xmlns:p14="http://schemas.microsoft.com/office/powerpoint/2010/main" val="308639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B3381-24C7-4900-9EAD-A24FADE61D72}" type="datetimeFigureOut">
              <a:rPr lang="en-IN" smtClean="0"/>
              <a:t>29-01-2022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207F64-0B91-464B-AF44-150417884F4E}" type="slidenum">
              <a:rPr lang="en-IN" smtClean="0"/>
              <a:t>‹#›</a:t>
            </a:fld>
            <a:endParaRPr lang="en-IN"/>
          </a:p>
        </p:txBody>
      </p:sp>
    </p:spTree>
    <p:extLst>
      <p:ext uri="{BB962C8B-B14F-4D97-AF65-F5344CB8AC3E}">
        <p14:creationId xmlns:p14="http://schemas.microsoft.com/office/powerpoint/2010/main" val="371817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B3381-24C7-4900-9EAD-A24FADE61D72}"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207F64-0B91-464B-AF44-150417884F4E}" type="slidenum">
              <a:rPr lang="en-IN" smtClean="0"/>
              <a:t>‹#›</a:t>
            </a:fld>
            <a:endParaRPr lang="en-IN"/>
          </a:p>
        </p:txBody>
      </p:sp>
    </p:spTree>
    <p:extLst>
      <p:ext uri="{BB962C8B-B14F-4D97-AF65-F5344CB8AC3E}">
        <p14:creationId xmlns:p14="http://schemas.microsoft.com/office/powerpoint/2010/main" val="204244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B3381-24C7-4900-9EAD-A24FADE61D72}"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207F64-0B91-464B-AF44-150417884F4E}" type="slidenum">
              <a:rPr lang="en-IN" smtClean="0"/>
              <a:t>‹#›</a:t>
            </a:fld>
            <a:endParaRPr lang="en-IN"/>
          </a:p>
        </p:txBody>
      </p:sp>
    </p:spTree>
    <p:extLst>
      <p:ext uri="{BB962C8B-B14F-4D97-AF65-F5344CB8AC3E}">
        <p14:creationId xmlns:p14="http://schemas.microsoft.com/office/powerpoint/2010/main" val="273509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B3381-24C7-4900-9EAD-A24FADE61D72}" type="datetimeFigureOut">
              <a:rPr lang="en-IN" smtClean="0"/>
              <a:t>29-01-2022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07F64-0B91-464B-AF44-150417884F4E}" type="slidenum">
              <a:rPr lang="en-IN" smtClean="0"/>
              <a:t>‹#›</a:t>
            </a:fld>
            <a:endParaRPr lang="en-IN"/>
          </a:p>
        </p:txBody>
      </p:sp>
    </p:spTree>
    <p:extLst>
      <p:ext uri="{BB962C8B-B14F-4D97-AF65-F5344CB8AC3E}">
        <p14:creationId xmlns:p14="http://schemas.microsoft.com/office/powerpoint/2010/main" val="26273262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3" descr="Background pattern&#10;&#10;Description automatically generated">
            <a:extLst>
              <a:ext uri="{FF2B5EF4-FFF2-40B4-BE49-F238E27FC236}">
                <a16:creationId xmlns:a16="http://schemas.microsoft.com/office/drawing/2014/main" id="{0D22C4B9-A281-4616-B66C-2D7E8926D3B8}"/>
              </a:ext>
            </a:extLst>
          </p:cNvPr>
          <p:cNvPicPr>
            <a:picLocks noChangeAspect="1"/>
          </p:cNvPicPr>
          <p:nvPr/>
        </p:nvPicPr>
        <p:blipFill rotWithShape="1">
          <a:blip r:embed="rId2">
            <a:alphaModFix amt="40000"/>
          </a:blip>
          <a:srcRect l="18775" r="6594" b="-1"/>
          <a:stretch/>
        </p:blipFill>
        <p:spPr>
          <a:xfrm>
            <a:off x="0" y="0"/>
            <a:ext cx="7526720" cy="6858000"/>
          </a:xfrm>
          <a:prstGeom prst="rect">
            <a:avLst/>
          </a:prstGeom>
        </p:spPr>
      </p:pic>
      <p:sp>
        <p:nvSpPr>
          <p:cNvPr id="2" name="Title 1">
            <a:extLst>
              <a:ext uri="{FF2B5EF4-FFF2-40B4-BE49-F238E27FC236}">
                <a16:creationId xmlns:a16="http://schemas.microsoft.com/office/drawing/2014/main" id="{BDD574EA-D8AA-4DAE-8E2A-FE03682C8F00}"/>
              </a:ext>
            </a:extLst>
          </p:cNvPr>
          <p:cNvSpPr>
            <a:spLocks noGrp="1"/>
          </p:cNvSpPr>
          <p:nvPr>
            <p:ph type="ctrTitle"/>
          </p:nvPr>
        </p:nvSpPr>
        <p:spPr>
          <a:xfrm>
            <a:off x="1097280" y="516835"/>
            <a:ext cx="5977937" cy="1666501"/>
          </a:xfrm>
        </p:spPr>
        <p:txBody>
          <a:bodyPr vert="horz" lIns="91440" tIns="45720" rIns="91440" bIns="45720" rtlCol="0" anchor="b">
            <a:normAutofit/>
          </a:bodyPr>
          <a:lstStyle/>
          <a:p>
            <a:r>
              <a:rPr lang="en-US" sz="7200" dirty="0">
                <a:solidFill>
                  <a:schemeClr val="tx1"/>
                </a:solidFill>
                <a:latin typeface="Algerian" panose="04020705040A02060702" pitchFamily="82" charset="0"/>
              </a:rPr>
              <a:t>CNS PROJECT</a:t>
            </a:r>
          </a:p>
        </p:txBody>
      </p:sp>
      <p:sp>
        <p:nvSpPr>
          <p:cNvPr id="3" name="Subtitle 2">
            <a:extLst>
              <a:ext uri="{FF2B5EF4-FFF2-40B4-BE49-F238E27FC236}">
                <a16:creationId xmlns:a16="http://schemas.microsoft.com/office/drawing/2014/main" id="{1E30865F-B1AA-4374-83C7-62B0551D2CBA}"/>
              </a:ext>
            </a:extLst>
          </p:cNvPr>
          <p:cNvSpPr>
            <a:spLocks noGrp="1"/>
          </p:cNvSpPr>
          <p:nvPr>
            <p:ph type="subTitle" idx="1"/>
          </p:nvPr>
        </p:nvSpPr>
        <p:spPr>
          <a:xfrm>
            <a:off x="542925" y="2236304"/>
            <a:ext cx="6532292" cy="4164495"/>
          </a:xfrm>
        </p:spPr>
        <p:txBody>
          <a:bodyPr vert="horz" lIns="0" tIns="45720" rIns="0" bIns="45720" rtlCol="0">
            <a:normAutofit/>
          </a:bodyPr>
          <a:lstStyle/>
          <a:p>
            <a:pPr fontAlgn="base"/>
            <a:r>
              <a:rPr lang="en-US" sz="2800" i="0" u="none" strike="noStrike" dirty="0">
                <a:effectLst/>
                <a:latin typeface="Amasis MT Pro" panose="02040504050005020304" pitchFamily="18" charset="0"/>
              </a:rPr>
              <a:t>        </a:t>
            </a:r>
          </a:p>
          <a:p>
            <a:pPr fontAlgn="base"/>
            <a:r>
              <a:rPr lang="en-US" sz="2800" dirty="0">
                <a:latin typeface="Amasis MT Pro" panose="02040504050005020304" pitchFamily="18" charset="0"/>
              </a:rPr>
              <a:t>           </a:t>
            </a:r>
            <a:r>
              <a:rPr lang="en-US" sz="3200" i="0" u="none" strike="noStrike" dirty="0">
                <a:effectLst/>
                <a:latin typeface="Amasis MT Pro" panose="02040504050005020304" pitchFamily="18" charset="0"/>
              </a:rPr>
              <a:t>TEAM MEMBERS:</a:t>
            </a:r>
            <a:r>
              <a:rPr lang="en-US" sz="3200" i="0" dirty="0">
                <a:effectLst/>
                <a:latin typeface="Amasis MT Pro" panose="02040504050005020304" pitchFamily="18" charset="0"/>
              </a:rPr>
              <a:t>​</a:t>
            </a:r>
          </a:p>
          <a:p>
            <a:pPr indent="-228600" fontAlgn="base">
              <a:buFont typeface="Calibri" panose="020F0502020204030204" pitchFamily="34" charset="0"/>
              <a:buChar char="•"/>
            </a:pPr>
            <a:r>
              <a:rPr lang="en-US" sz="3200" b="0" i="0" u="none" strike="noStrike" dirty="0">
                <a:effectLst/>
                <a:latin typeface="Amasis MT Pro" panose="02040504050005020304" pitchFamily="18" charset="0"/>
              </a:rPr>
              <a:t>S.J SUMANTH(2010030377)</a:t>
            </a:r>
            <a:r>
              <a:rPr lang="en-US" sz="3200" b="0" i="0" dirty="0">
                <a:effectLst/>
                <a:latin typeface="Amasis MT Pro" panose="02040504050005020304" pitchFamily="18" charset="0"/>
              </a:rPr>
              <a:t>​</a:t>
            </a:r>
          </a:p>
          <a:p>
            <a:pPr indent="-228600" fontAlgn="base">
              <a:buFont typeface="Calibri" panose="020F0502020204030204" pitchFamily="34" charset="0"/>
              <a:buChar char="•"/>
            </a:pPr>
            <a:r>
              <a:rPr lang="en-US" sz="3200" b="0" i="0" u="none" strike="noStrike" dirty="0">
                <a:effectLst/>
                <a:latin typeface="Amasis MT Pro" panose="02040504050005020304" pitchFamily="18" charset="0"/>
              </a:rPr>
              <a:t>K. SREEVARUN(200030451)</a:t>
            </a:r>
            <a:r>
              <a:rPr lang="en-US" sz="3200" b="0" i="0" dirty="0">
                <a:effectLst/>
                <a:latin typeface="Amasis MT Pro" panose="02040504050005020304" pitchFamily="18" charset="0"/>
              </a:rPr>
              <a:t>​</a:t>
            </a:r>
          </a:p>
          <a:p>
            <a:pPr indent="-228600" fontAlgn="base">
              <a:buFont typeface="Calibri" panose="020F0502020204030204" pitchFamily="34" charset="0"/>
              <a:buChar char="•"/>
            </a:pPr>
            <a:r>
              <a:rPr lang="en-US" sz="3200" b="0" i="0" u="none" strike="noStrike" dirty="0">
                <a:effectLst/>
                <a:latin typeface="Amasis MT Pro" panose="02040504050005020304" pitchFamily="18" charset="0"/>
              </a:rPr>
              <a:t>E. PAVAN SAI(2010030538)</a:t>
            </a:r>
            <a:r>
              <a:rPr lang="en-US" sz="3200" b="0" i="0" dirty="0">
                <a:effectLst/>
                <a:latin typeface="Amasis MT Pro" panose="02040504050005020304" pitchFamily="18" charset="0"/>
              </a:rPr>
              <a:t>​</a:t>
            </a:r>
          </a:p>
          <a:p>
            <a:pPr indent="-228600" fontAlgn="base">
              <a:buFont typeface="Calibri" panose="020F0502020204030204" pitchFamily="34" charset="0"/>
              <a:buChar char="•"/>
            </a:pPr>
            <a:r>
              <a:rPr lang="en-US" sz="3200" b="0" i="0" u="none" strike="noStrike" dirty="0">
                <a:effectLst/>
                <a:latin typeface="Amasis MT Pro" panose="02040504050005020304" pitchFamily="18" charset="0"/>
              </a:rPr>
              <a:t>E. SHIVA GOUD(2010030542)</a:t>
            </a:r>
            <a:r>
              <a:rPr lang="en-US" sz="1800" b="0" i="0" dirty="0">
                <a:effectLst/>
              </a:rPr>
              <a:t>​</a:t>
            </a:r>
          </a:p>
        </p:txBody>
      </p:sp>
      <p:pic>
        <p:nvPicPr>
          <p:cNvPr id="1026" name="Picture 2" descr="12,147 Network Engineer Stock Vector Illustration and Royalty Free Network  Engineer Clipart">
            <a:extLst>
              <a:ext uri="{FF2B5EF4-FFF2-40B4-BE49-F238E27FC236}">
                <a16:creationId xmlns:a16="http://schemas.microsoft.com/office/drawing/2014/main" id="{A82EFC2F-43BD-4E14-B3CF-E57D6098B6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624" r="1" b="14435"/>
          <a:stretch/>
        </p:blipFill>
        <p:spPr bwMode="auto">
          <a:xfrm>
            <a:off x="7526741" y="-26884"/>
            <a:ext cx="4665264" cy="22614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urpose of 192.168.1.101 and 192.168.1.x IP Addresses">
            <a:extLst>
              <a:ext uri="{FF2B5EF4-FFF2-40B4-BE49-F238E27FC236}">
                <a16:creationId xmlns:a16="http://schemas.microsoft.com/office/drawing/2014/main" id="{9BCD04B1-187C-4EF7-86FF-4E2A16E538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829" r="1" b="20616"/>
          <a:stretch/>
        </p:blipFill>
        <p:spPr bwMode="auto">
          <a:xfrm>
            <a:off x="7526740" y="2236304"/>
            <a:ext cx="4665260" cy="23602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emium Photo | Waist up portrait of network engineer using tablet in  server room during maintenance work in data center, copy space">
            <a:extLst>
              <a:ext uri="{FF2B5EF4-FFF2-40B4-BE49-F238E27FC236}">
                <a16:creationId xmlns:a16="http://schemas.microsoft.com/office/drawing/2014/main" id="{C99E6311-7CC7-4D27-ADE9-9B5713BAC40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994" r="1" b="12807"/>
          <a:stretch/>
        </p:blipFill>
        <p:spPr bwMode="auto">
          <a:xfrm>
            <a:off x="7526740" y="4573117"/>
            <a:ext cx="4662085" cy="226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007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852D-A9F4-4FA9-B3E9-4590F6722AD7}"/>
              </a:ext>
            </a:extLst>
          </p:cNvPr>
          <p:cNvSpPr>
            <a:spLocks noGrp="1"/>
          </p:cNvSpPr>
          <p:nvPr>
            <p:ph type="title"/>
          </p:nvPr>
        </p:nvSpPr>
        <p:spPr>
          <a:xfrm>
            <a:off x="476259" y="643466"/>
            <a:ext cx="3244061" cy="5470463"/>
          </a:xfrm>
        </p:spPr>
        <p:txBody>
          <a:bodyPr anchor="ctr">
            <a:normAutofit/>
          </a:bodyPr>
          <a:lstStyle/>
          <a:p>
            <a:pPr algn="ctr"/>
            <a:r>
              <a:rPr lang="en-US" sz="5400" dirty="0">
                <a:latin typeface="Algerian" panose="04020705040A02060702" pitchFamily="82" charset="0"/>
              </a:rPr>
              <a:t>results</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89FCCD54-2713-49F0-A747-B47CE76C0BB9}"/>
              </a:ext>
            </a:extLst>
          </p:cNvPr>
          <p:cNvSpPr>
            <a:spLocks noGrp="1"/>
          </p:cNvSpPr>
          <p:nvPr>
            <p:ph idx="1"/>
          </p:nvPr>
        </p:nvSpPr>
        <p:spPr>
          <a:xfrm>
            <a:off x="4428565" y="643465"/>
            <a:ext cx="7287176" cy="5470463"/>
          </a:xfrm>
        </p:spPr>
        <p:txBody>
          <a:bodyPr anchor="ctr">
            <a:normAutofit lnSpcReduction="10000"/>
          </a:bodyPr>
          <a:lstStyle/>
          <a:p>
            <a:endParaRPr lang="en-US" sz="2400" i="0" dirty="0">
              <a:effectLst/>
              <a:latin typeface="Amasis MT Pro" panose="02040504050005020304" pitchFamily="18" charset="0"/>
            </a:endParaRPr>
          </a:p>
          <a:p>
            <a:pPr marL="0" indent="0">
              <a:buClr>
                <a:schemeClr val="tx1"/>
              </a:buClr>
              <a:buNone/>
            </a:pPr>
            <a:r>
              <a:rPr lang="en-US" sz="2400" i="0" dirty="0">
                <a:effectLst/>
                <a:latin typeface="Amasis MT Pro" panose="02040504050005020304" pitchFamily="18" charset="0"/>
              </a:rPr>
              <a:t>We got following results from our study:</a:t>
            </a:r>
          </a:p>
          <a:p>
            <a:pPr>
              <a:buClr>
                <a:schemeClr val="tx1"/>
              </a:buClr>
              <a:buFont typeface="Wingdings" panose="05000000000000000000" pitchFamily="2" charset="2"/>
              <a:buChar char="Ø"/>
            </a:pPr>
            <a:r>
              <a:rPr lang="en-US" sz="2400" i="0" dirty="0">
                <a:effectLst/>
                <a:latin typeface="Amasis MT Pro" panose="02040504050005020304" pitchFamily="18" charset="0"/>
              </a:rPr>
              <a:t>FTP has many features that have enabled it transfer files besides ensuring security of the systems. One of the features of FTP is that they have ports that help in communication. For instance, port 21 helps the client computer to communicate/send files and data from one computer to the other.</a:t>
            </a:r>
          </a:p>
          <a:p>
            <a:pPr>
              <a:buClr>
                <a:schemeClr val="tx1"/>
              </a:buClr>
              <a:buFont typeface="Wingdings" panose="05000000000000000000" pitchFamily="2" charset="2"/>
              <a:buChar char="Ø"/>
            </a:pPr>
            <a:r>
              <a:rPr lang="en-US" sz="2400" dirty="0">
                <a:latin typeface="Amasis MT Pro" panose="02040504050005020304" pitchFamily="18" charset="0"/>
              </a:rPr>
              <a:t>FTP server is a feature of the file transfers. The server acts as the transmission medium. It stores information or data awaiting relay to the other host computer. Therefore, without these servers the FTP cannot run function smoothly. FTP also has features that allow download and transfer of multimedia files such as video files, images, game demos, software, patches, and music.</a:t>
            </a:r>
            <a:endParaRPr lang="en-IN" sz="2400" dirty="0">
              <a:latin typeface="Amasis MT Pro" panose="02040504050005020304" pitchFamily="18" charset="0"/>
            </a:endParaRPr>
          </a:p>
        </p:txBody>
      </p:sp>
    </p:spTree>
    <p:extLst>
      <p:ext uri="{BB962C8B-B14F-4D97-AF65-F5344CB8AC3E}">
        <p14:creationId xmlns:p14="http://schemas.microsoft.com/office/powerpoint/2010/main" val="1655458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65FFF5-9753-4BA8-AAFE-2C24FB204059}"/>
              </a:ext>
            </a:extLst>
          </p:cNvPr>
          <p:cNvPicPr>
            <a:picLocks noChangeAspect="1"/>
          </p:cNvPicPr>
          <p:nvPr/>
        </p:nvPicPr>
        <p:blipFill>
          <a:blip r:embed="rId2"/>
          <a:stretch>
            <a:fillRect/>
          </a:stretch>
        </p:blipFill>
        <p:spPr>
          <a:xfrm>
            <a:off x="367553" y="716045"/>
            <a:ext cx="11483788" cy="5425910"/>
          </a:xfrm>
          <a:prstGeom prst="rect">
            <a:avLst/>
          </a:prstGeom>
        </p:spPr>
      </p:pic>
    </p:spTree>
    <p:extLst>
      <p:ext uri="{BB962C8B-B14F-4D97-AF65-F5344CB8AC3E}">
        <p14:creationId xmlns:p14="http://schemas.microsoft.com/office/powerpoint/2010/main" val="1683913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E2F2E-FD93-4CF0-9556-1F9A3B1EE722}"/>
              </a:ext>
            </a:extLst>
          </p:cNvPr>
          <p:cNvPicPr>
            <a:picLocks noChangeAspect="1"/>
          </p:cNvPicPr>
          <p:nvPr/>
        </p:nvPicPr>
        <p:blipFill rotWithShape="1">
          <a:blip r:embed="rId2">
            <a:alphaModFix amt="35000"/>
          </a:blip>
          <a:srcRect b="15730"/>
          <a:stretch/>
        </p:blipFill>
        <p:spPr>
          <a:xfrm>
            <a:off x="20" y="975"/>
            <a:ext cx="12191980" cy="6858000"/>
          </a:xfrm>
          <a:prstGeom prst="rect">
            <a:avLst/>
          </a:prstGeom>
        </p:spPr>
      </p:pic>
      <p:sp>
        <p:nvSpPr>
          <p:cNvPr id="2" name="Title 1">
            <a:extLst>
              <a:ext uri="{FF2B5EF4-FFF2-40B4-BE49-F238E27FC236}">
                <a16:creationId xmlns:a16="http://schemas.microsoft.com/office/drawing/2014/main" id="{099DF7EA-19D1-4917-899F-332E27684239}"/>
              </a:ext>
            </a:extLst>
          </p:cNvPr>
          <p:cNvSpPr>
            <a:spLocks noGrp="1"/>
          </p:cNvSpPr>
          <p:nvPr>
            <p:ph type="title"/>
          </p:nvPr>
        </p:nvSpPr>
        <p:spPr>
          <a:xfrm>
            <a:off x="1097280" y="286603"/>
            <a:ext cx="10058400" cy="1450757"/>
          </a:xfrm>
        </p:spPr>
        <p:txBody>
          <a:bodyPr vert="horz" lIns="91440" tIns="45720" rIns="91440" bIns="45720" rtlCol="0" anchor="b">
            <a:normAutofit/>
          </a:bodyPr>
          <a:lstStyle/>
          <a:p>
            <a:pPr algn="ctr"/>
            <a:r>
              <a:rPr lang="en-US" sz="5400" dirty="0">
                <a:latin typeface="Algerian" panose="04020705040A02060702" pitchFamily="82" charset="0"/>
              </a:rPr>
              <a:t>DISCUSSION</a:t>
            </a:r>
          </a:p>
        </p:txBody>
      </p:sp>
      <p:sp>
        <p:nvSpPr>
          <p:cNvPr id="4" name="TextBox 3">
            <a:extLst>
              <a:ext uri="{FF2B5EF4-FFF2-40B4-BE49-F238E27FC236}">
                <a16:creationId xmlns:a16="http://schemas.microsoft.com/office/drawing/2014/main" id="{4E60932D-B473-4536-B639-C49E38301F98}"/>
              </a:ext>
            </a:extLst>
          </p:cNvPr>
          <p:cNvSpPr txBox="1"/>
          <p:nvPr/>
        </p:nvSpPr>
        <p:spPr>
          <a:xfrm>
            <a:off x="292963" y="2108201"/>
            <a:ext cx="11594237" cy="4463192"/>
          </a:xfrm>
          <a:prstGeom prst="rect">
            <a:avLst/>
          </a:prstGeom>
        </p:spPr>
        <p:txBody>
          <a:bodyPr vert="horz" lIns="0" tIns="45720" rIns="0" bIns="45720" rtlCol="0">
            <a:normAutofit/>
          </a:bodyPr>
          <a:lstStyle/>
          <a:p>
            <a:pPr>
              <a:spcAft>
                <a:spcPts val="600"/>
              </a:spcAft>
              <a:buFont typeface="Calibri" panose="020F0502020204030204" pitchFamily="34" charset="0"/>
            </a:pPr>
            <a:endParaRPr lang="en-US" dirty="0">
              <a:solidFill>
                <a:schemeClr val="tx1">
                  <a:lumMod val="75000"/>
                  <a:lumOff val="25000"/>
                </a:schemeClr>
              </a:solidFill>
            </a:endParaRPr>
          </a:p>
        </p:txBody>
      </p:sp>
      <p:sp>
        <p:nvSpPr>
          <p:cNvPr id="6" name="TextBox 5">
            <a:extLst>
              <a:ext uri="{FF2B5EF4-FFF2-40B4-BE49-F238E27FC236}">
                <a16:creationId xmlns:a16="http://schemas.microsoft.com/office/drawing/2014/main" id="{61E6D1B7-B7E3-4DEE-A3DB-009DCF75C995}"/>
              </a:ext>
            </a:extLst>
          </p:cNvPr>
          <p:cNvSpPr txBox="1"/>
          <p:nvPr/>
        </p:nvSpPr>
        <p:spPr>
          <a:xfrm>
            <a:off x="292964" y="1737360"/>
            <a:ext cx="11674030" cy="4924425"/>
          </a:xfrm>
          <a:prstGeom prst="rect">
            <a:avLst/>
          </a:prstGeom>
          <a:noFill/>
        </p:spPr>
        <p:txBody>
          <a:bodyPr wrap="square" rtlCol="0">
            <a:spAutoFit/>
          </a:bodyPr>
          <a:lstStyle/>
          <a:p>
            <a:pPr>
              <a:spcAft>
                <a:spcPts val="600"/>
              </a:spcAft>
            </a:pPr>
            <a:r>
              <a:rPr lang="en-US" dirty="0">
                <a:latin typeface="Amasis MT Pro" panose="02040504050005020304" pitchFamily="18" charset="0"/>
              </a:rPr>
              <a:t>     </a:t>
            </a:r>
            <a:r>
              <a:rPr lang="en-US" sz="1900" i="1" dirty="0">
                <a:latin typeface="Amasis MT Pro" panose="02040504050005020304" pitchFamily="18" charset="0"/>
              </a:rPr>
              <a:t>ADVANTAGES:</a:t>
            </a:r>
          </a:p>
          <a:p>
            <a:pPr marL="285750" indent="-285750">
              <a:spcAft>
                <a:spcPts val="600"/>
              </a:spcAft>
              <a:buFont typeface="Wingdings" panose="05000000000000000000" pitchFamily="2" charset="2"/>
              <a:buChar char="Ø"/>
            </a:pPr>
            <a:r>
              <a:rPr lang="en-US" sz="1900" dirty="0">
                <a:latin typeface="Amasis MT Pro" panose="02040504050005020304" pitchFamily="18" charset="0"/>
              </a:rPr>
              <a:t>File transfer protocol has many advantages. One of the advantages that file transfer protocol has brought is that bigger files can be transferred from one computer to another within the shortest time possible.</a:t>
            </a:r>
          </a:p>
          <a:p>
            <a:pPr marL="285750" indent="-285750">
              <a:spcAft>
                <a:spcPts val="600"/>
              </a:spcAft>
              <a:buFont typeface="Wingdings" panose="05000000000000000000" pitchFamily="2" charset="2"/>
              <a:buChar char="Ø"/>
            </a:pPr>
            <a:r>
              <a:rPr lang="en-US" sz="1900" dirty="0">
                <a:latin typeface="Amasis MT Pro" panose="02040504050005020304" pitchFamily="18" charset="0"/>
              </a:rPr>
              <a:t>FTP servers have security measures in place that help in securing the information transmitted over the internet. Before logging in, users are supposed to enter their user names and passwords. This ensures that only authorized users get access to certain information and data.</a:t>
            </a:r>
          </a:p>
          <a:p>
            <a:pPr marL="285750" indent="-285750">
              <a:spcAft>
                <a:spcPts val="600"/>
              </a:spcAft>
              <a:buFont typeface="Wingdings" panose="05000000000000000000" pitchFamily="2" charset="2"/>
              <a:buChar char="Ø"/>
            </a:pPr>
            <a:r>
              <a:rPr lang="en-US" sz="1900" dirty="0">
                <a:latin typeface="Amasis MT Pro" panose="02040504050005020304" pitchFamily="18" charset="0"/>
              </a:rPr>
              <a:t>FTP enables one to send and receive information on the same server. This has made it easier for companies or users to exchange files and conversations with ease. For instance, an employer can communicate with the employees by sending messages and receiving their responses with ease and at low costs.</a:t>
            </a:r>
          </a:p>
          <a:p>
            <a:pPr>
              <a:spcAft>
                <a:spcPts val="600"/>
              </a:spcAft>
            </a:pPr>
            <a:r>
              <a:rPr lang="en-US" sz="1900" dirty="0">
                <a:solidFill>
                  <a:schemeClr val="tx1">
                    <a:lumMod val="75000"/>
                    <a:lumOff val="25000"/>
                  </a:schemeClr>
                </a:solidFill>
                <a:latin typeface="Amasis MT Pro" panose="02040504050005020304" pitchFamily="18" charset="0"/>
              </a:rPr>
              <a:t>     </a:t>
            </a:r>
            <a:r>
              <a:rPr lang="en-US" sz="1900" i="1" dirty="0">
                <a:solidFill>
                  <a:schemeClr val="tx1">
                    <a:lumMod val="75000"/>
                    <a:lumOff val="25000"/>
                  </a:schemeClr>
                </a:solidFill>
                <a:latin typeface="Amasis MT Pro" panose="02040504050005020304" pitchFamily="18" charset="0"/>
              </a:rPr>
              <a:t>DISADVANTAGES:</a:t>
            </a:r>
          </a:p>
          <a:p>
            <a:pPr marL="285750" indent="-285750">
              <a:spcAft>
                <a:spcPts val="600"/>
              </a:spcAft>
              <a:buFont typeface="Wingdings" panose="05000000000000000000" pitchFamily="2" charset="2"/>
              <a:buChar char="Ø"/>
            </a:pPr>
            <a:r>
              <a:rPr lang="en-US" sz="1900" dirty="0">
                <a:solidFill>
                  <a:schemeClr val="tx1">
                    <a:lumMod val="75000"/>
                    <a:lumOff val="25000"/>
                  </a:schemeClr>
                </a:solidFill>
                <a:latin typeface="Amasis MT Pro" panose="02040504050005020304" pitchFamily="18" charset="0"/>
              </a:rPr>
              <a:t>FTP has a number of disadvantages. One of the disadvantages of FTP is that it is not designed as a secure protocol. It has many flaws in its security systems. The FTP is prone to virus attacks that may corrupt files that are sent through it. This is risky because the virus can be transmitted to another host computer thus affecting the files and programs of the system. Therefore, it poses a threat to security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7986757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40D7-CEF3-4396-94D9-42AAC80BE054}"/>
              </a:ext>
            </a:extLst>
          </p:cNvPr>
          <p:cNvSpPr>
            <a:spLocks noGrp="1"/>
          </p:cNvSpPr>
          <p:nvPr>
            <p:ph type="title"/>
          </p:nvPr>
        </p:nvSpPr>
        <p:spPr>
          <a:xfrm>
            <a:off x="5116783" y="516835"/>
            <a:ext cx="5977937" cy="1666501"/>
          </a:xfrm>
        </p:spPr>
        <p:txBody>
          <a:bodyPr vert="horz" lIns="91440" tIns="45720" rIns="91440" bIns="45720" rtlCol="0" anchor="b">
            <a:normAutofit/>
          </a:bodyPr>
          <a:lstStyle/>
          <a:p>
            <a:pPr algn="ctr"/>
            <a:r>
              <a:rPr lang="en-US" sz="6000" dirty="0">
                <a:solidFill>
                  <a:srgbClr val="FFFFFF"/>
                </a:solidFill>
                <a:latin typeface="Algerian" panose="04020705040A02060702" pitchFamily="82" charset="0"/>
              </a:rPr>
              <a:t>Conclusion</a:t>
            </a:r>
          </a:p>
        </p:txBody>
      </p:sp>
      <p:pic>
        <p:nvPicPr>
          <p:cNvPr id="5" name="Picture 4" descr="Pen placed on top of a signature line">
            <a:extLst>
              <a:ext uri="{FF2B5EF4-FFF2-40B4-BE49-F238E27FC236}">
                <a16:creationId xmlns:a16="http://schemas.microsoft.com/office/drawing/2014/main" id="{89353DD5-FD72-493A-8FC6-7E35F4BB5D1A}"/>
              </a:ext>
            </a:extLst>
          </p:cNvPr>
          <p:cNvPicPr>
            <a:picLocks noChangeAspect="1"/>
          </p:cNvPicPr>
          <p:nvPr/>
        </p:nvPicPr>
        <p:blipFill rotWithShape="1">
          <a:blip r:embed="rId2"/>
          <a:srcRect l="52589" r="2831" b="-1"/>
          <a:stretch/>
        </p:blipFill>
        <p:spPr>
          <a:xfrm>
            <a:off x="20" y="10"/>
            <a:ext cx="4580077" cy="6857990"/>
          </a:xfrm>
          <a:prstGeom prst="rect">
            <a:avLst/>
          </a:prstGeom>
        </p:spPr>
      </p:pic>
      <p:sp>
        <p:nvSpPr>
          <p:cNvPr id="4" name="TextBox 3">
            <a:extLst>
              <a:ext uri="{FF2B5EF4-FFF2-40B4-BE49-F238E27FC236}">
                <a16:creationId xmlns:a16="http://schemas.microsoft.com/office/drawing/2014/main" id="{CE475EB8-EA65-4A37-9E34-B234CFC186EB}"/>
              </a:ext>
            </a:extLst>
          </p:cNvPr>
          <p:cNvSpPr txBox="1"/>
          <p:nvPr/>
        </p:nvSpPr>
        <p:spPr>
          <a:xfrm>
            <a:off x="5116784" y="2546224"/>
            <a:ext cx="5977938" cy="3342747"/>
          </a:xfrm>
          <a:prstGeom prst="rect">
            <a:avLst/>
          </a:prstGeom>
        </p:spPr>
        <p:txBody>
          <a:bodyPr vert="horz" lIns="0" tIns="45720" rIns="0" bIns="45720" rtlCol="0">
            <a:normAutofit/>
          </a:bodyPr>
          <a:lstStyle/>
          <a:p>
            <a:pPr>
              <a:spcAft>
                <a:spcPts val="600"/>
              </a:spcAft>
              <a:buFont typeface="Calibri" panose="020F0502020204030204" pitchFamily="34" charset="0"/>
            </a:pPr>
            <a:endParaRPr lang="en-US" dirty="0">
              <a:solidFill>
                <a:srgbClr val="FFFFFF"/>
              </a:solidFill>
            </a:endParaRPr>
          </a:p>
        </p:txBody>
      </p:sp>
      <p:sp>
        <p:nvSpPr>
          <p:cNvPr id="3" name="TextBox 2">
            <a:extLst>
              <a:ext uri="{FF2B5EF4-FFF2-40B4-BE49-F238E27FC236}">
                <a16:creationId xmlns:a16="http://schemas.microsoft.com/office/drawing/2014/main" id="{EF647AC9-A0CE-45B7-B1D8-1954308A4111}"/>
              </a:ext>
            </a:extLst>
          </p:cNvPr>
          <p:cNvSpPr txBox="1"/>
          <p:nvPr/>
        </p:nvSpPr>
        <p:spPr>
          <a:xfrm>
            <a:off x="4669654" y="2379751"/>
            <a:ext cx="7448365" cy="4401205"/>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effectLst/>
                <a:latin typeface="Amasis MT Pro" panose="02040504050005020304" pitchFamily="18" charset="0"/>
              </a:rPr>
              <a:t>File transfer protocol allows individuals and businesses to share electronic files with others without having to be in the same space. This can be done using an FTP client or through the cloud. Regardless of the option, both parties require a working internet connection.</a:t>
            </a:r>
          </a:p>
          <a:p>
            <a:pPr marL="285750" indent="-285750">
              <a:buFont typeface="Wingdings" panose="05000000000000000000" pitchFamily="2" charset="2"/>
              <a:buChar char="Ø"/>
            </a:pPr>
            <a:r>
              <a:rPr lang="en-US" sz="2000" b="0" i="0" dirty="0">
                <a:effectLst/>
                <a:latin typeface="Amasis MT Pro" panose="02040504050005020304" pitchFamily="18" charset="0"/>
              </a:rPr>
              <a:t>Many people have used FTP before without even realizing it. If you have ever downloaded a file from a web page, you've used FTP. The first step is to log in, which may occur automatically or by manually inputting a username and password.</a:t>
            </a:r>
            <a:endParaRPr lang="en-US" sz="2000" dirty="0">
              <a:latin typeface="Amasis MT Pro" panose="02040504050005020304" pitchFamily="18" charset="0"/>
            </a:endParaRPr>
          </a:p>
          <a:p>
            <a:pPr marL="285750" indent="-285750">
              <a:buFont typeface="Wingdings" panose="05000000000000000000" pitchFamily="2" charset="2"/>
              <a:buChar char="Ø"/>
            </a:pPr>
            <a:r>
              <a:rPr lang="en-US" sz="2000" b="0" i="0" dirty="0">
                <a:effectLst/>
                <a:latin typeface="Amasis MT Pro" panose="02040504050005020304" pitchFamily="18" charset="0"/>
              </a:rPr>
              <a:t>FTP was originally developed as a way to send and receive files between two physical computers. But with changes in technology, users can execute file transfers through the cloud. Using the cloud allows transfers to be done conveniently and safely</a:t>
            </a:r>
            <a:endParaRPr lang="en-IN" sz="2000" dirty="0">
              <a:latin typeface="Amasis MT Pro" panose="02040504050005020304" pitchFamily="18" charset="0"/>
            </a:endParaRPr>
          </a:p>
        </p:txBody>
      </p:sp>
    </p:spTree>
    <p:extLst>
      <p:ext uri="{BB962C8B-B14F-4D97-AF65-F5344CB8AC3E}">
        <p14:creationId xmlns:p14="http://schemas.microsoft.com/office/powerpoint/2010/main" val="34141901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E1F0-7044-418F-BCA5-2187878B3CC5}"/>
              </a:ext>
            </a:extLst>
          </p:cNvPr>
          <p:cNvSpPr>
            <a:spLocks noGrp="1"/>
          </p:cNvSpPr>
          <p:nvPr>
            <p:ph type="title"/>
          </p:nvPr>
        </p:nvSpPr>
        <p:spPr>
          <a:xfrm>
            <a:off x="642259" y="634946"/>
            <a:ext cx="3372529" cy="5055904"/>
          </a:xfrm>
        </p:spPr>
        <p:txBody>
          <a:bodyPr anchor="ctr">
            <a:normAutofit/>
          </a:bodyPr>
          <a:lstStyle/>
          <a:p>
            <a:r>
              <a:rPr lang="en-US" sz="6000" dirty="0">
                <a:latin typeface="Algerian" panose="04020705040A02060702" pitchFamily="82" charset="0"/>
              </a:rPr>
              <a:t>Outline:</a:t>
            </a:r>
            <a:endParaRPr lang="en-IN" sz="6000" dirty="0">
              <a:latin typeface="Algerian" panose="04020705040A02060702" pitchFamily="82" charset="0"/>
            </a:endParaRPr>
          </a:p>
        </p:txBody>
      </p:sp>
      <p:graphicFrame>
        <p:nvGraphicFramePr>
          <p:cNvPr id="5" name="Content Placeholder 2">
            <a:extLst>
              <a:ext uri="{FF2B5EF4-FFF2-40B4-BE49-F238E27FC236}">
                <a16:creationId xmlns:a16="http://schemas.microsoft.com/office/drawing/2014/main" id="{FB645DD7-C729-4023-A196-3BE7B675AA1D}"/>
              </a:ext>
            </a:extLst>
          </p:cNvPr>
          <p:cNvGraphicFramePr>
            <a:graphicFrameLocks noGrp="1"/>
          </p:cNvGraphicFramePr>
          <p:nvPr>
            <p:ph idx="1"/>
            <p:extLst>
              <p:ext uri="{D42A27DB-BD31-4B8C-83A1-F6EECF244321}">
                <p14:modId xmlns:p14="http://schemas.microsoft.com/office/powerpoint/2010/main" val="1454648703"/>
              </p:ext>
            </p:extLst>
          </p:nvPr>
        </p:nvGraphicFramePr>
        <p:xfrm>
          <a:off x="4648201" y="204186"/>
          <a:ext cx="6910387" cy="6519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0256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le Transfer Protocol (FTP)">
            <a:extLst>
              <a:ext uri="{FF2B5EF4-FFF2-40B4-BE49-F238E27FC236}">
                <a16:creationId xmlns:a16="http://schemas.microsoft.com/office/drawing/2014/main" id="{0A899368-C809-4BB2-BADE-9D5F25DB47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3356" y="1474633"/>
            <a:ext cx="10337292" cy="390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3998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4E16-7515-4A8F-8578-B6E7B1230817}"/>
              </a:ext>
            </a:extLst>
          </p:cNvPr>
          <p:cNvSpPr>
            <a:spLocks noGrp="1"/>
          </p:cNvSpPr>
          <p:nvPr>
            <p:ph type="title"/>
          </p:nvPr>
        </p:nvSpPr>
        <p:spPr>
          <a:xfrm>
            <a:off x="390619" y="643466"/>
            <a:ext cx="3329702" cy="5470463"/>
          </a:xfrm>
        </p:spPr>
        <p:txBody>
          <a:bodyPr anchor="ctr">
            <a:normAutofit/>
          </a:bodyPr>
          <a:lstStyle/>
          <a:p>
            <a:r>
              <a:rPr lang="en-US" dirty="0">
                <a:latin typeface="Algerian" panose="04020705040A02060702" pitchFamily="82" charset="0"/>
              </a:rPr>
              <a:t>Abstract</a:t>
            </a:r>
            <a:endParaRPr lang="en-IN" dirty="0">
              <a:latin typeface="Algerian" panose="04020705040A02060702" pitchFamily="82" charset="0"/>
            </a:endParaRPr>
          </a:p>
        </p:txBody>
      </p:sp>
      <p:graphicFrame>
        <p:nvGraphicFramePr>
          <p:cNvPr id="12" name="Content Placeholder 2">
            <a:extLst>
              <a:ext uri="{FF2B5EF4-FFF2-40B4-BE49-F238E27FC236}">
                <a16:creationId xmlns:a16="http://schemas.microsoft.com/office/drawing/2014/main" id="{BEB001C5-D4C3-4D5C-98DB-1E9B59BE079E}"/>
              </a:ext>
            </a:extLst>
          </p:cNvPr>
          <p:cNvGraphicFramePr>
            <a:graphicFrameLocks noGrp="1"/>
          </p:cNvGraphicFramePr>
          <p:nvPr>
            <p:ph idx="1"/>
          </p:nvPr>
        </p:nvGraphicFramePr>
        <p:xfrm>
          <a:off x="4296792" y="257452"/>
          <a:ext cx="7794594" cy="6338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4193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4E16-7515-4A8F-8578-B6E7B1230817}"/>
              </a:ext>
            </a:extLst>
          </p:cNvPr>
          <p:cNvSpPr>
            <a:spLocks noGrp="1"/>
          </p:cNvSpPr>
          <p:nvPr>
            <p:ph type="title"/>
          </p:nvPr>
        </p:nvSpPr>
        <p:spPr>
          <a:xfrm>
            <a:off x="390619" y="643466"/>
            <a:ext cx="3329702" cy="5470463"/>
          </a:xfrm>
        </p:spPr>
        <p:txBody>
          <a:bodyPr anchor="ctr">
            <a:normAutofit/>
          </a:bodyPr>
          <a:lstStyle/>
          <a:p>
            <a:r>
              <a:rPr lang="en-US" dirty="0">
                <a:latin typeface="Algerian" panose="04020705040A02060702" pitchFamily="82" charset="0"/>
              </a:rPr>
              <a:t>Abstract</a:t>
            </a:r>
            <a:endParaRPr lang="en-IN" dirty="0">
              <a:latin typeface="Algerian" panose="04020705040A02060702" pitchFamily="82" charset="0"/>
            </a:endParaRPr>
          </a:p>
        </p:txBody>
      </p:sp>
      <p:sp>
        <p:nvSpPr>
          <p:cNvPr id="6" name="Rectangle: Rounded Corners 5">
            <a:extLst>
              <a:ext uri="{FF2B5EF4-FFF2-40B4-BE49-F238E27FC236}">
                <a16:creationId xmlns:a16="http://schemas.microsoft.com/office/drawing/2014/main" id="{338D0DC7-2524-4393-93C9-903C681A057D}"/>
              </a:ext>
            </a:extLst>
          </p:cNvPr>
          <p:cNvSpPr/>
          <p:nvPr/>
        </p:nvSpPr>
        <p:spPr>
          <a:xfrm>
            <a:off x="4202343" y="1256858"/>
            <a:ext cx="7895209" cy="1858536"/>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Rectangle 6" descr="Lock">
            <a:extLst>
              <a:ext uri="{FF2B5EF4-FFF2-40B4-BE49-F238E27FC236}">
                <a16:creationId xmlns:a16="http://schemas.microsoft.com/office/drawing/2014/main" id="{20CBE24B-E473-4865-8376-804C7E19BA30}"/>
              </a:ext>
            </a:extLst>
          </p:cNvPr>
          <p:cNvSpPr/>
          <p:nvPr/>
        </p:nvSpPr>
        <p:spPr>
          <a:xfrm>
            <a:off x="4602748" y="1675028"/>
            <a:ext cx="1023194" cy="102219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TextBox 3">
            <a:extLst>
              <a:ext uri="{FF2B5EF4-FFF2-40B4-BE49-F238E27FC236}">
                <a16:creationId xmlns:a16="http://schemas.microsoft.com/office/drawing/2014/main" id="{6EDEA132-70F8-468C-8D74-985EA83EB3B2}"/>
              </a:ext>
            </a:extLst>
          </p:cNvPr>
          <p:cNvSpPr txBox="1"/>
          <p:nvPr/>
        </p:nvSpPr>
        <p:spPr>
          <a:xfrm>
            <a:off x="6026347" y="1507615"/>
            <a:ext cx="5948039" cy="1600438"/>
          </a:xfrm>
          <a:prstGeom prst="rect">
            <a:avLst/>
          </a:prstGeom>
          <a:noFill/>
        </p:spPr>
        <p:txBody>
          <a:bodyPr wrap="square" rtlCol="0">
            <a:spAutoFit/>
          </a:bodyPr>
          <a:lstStyle/>
          <a:p>
            <a:r>
              <a:rPr lang="en-US" sz="2000" i="1" dirty="0">
                <a:solidFill>
                  <a:schemeClr val="bg1"/>
                </a:solidFill>
                <a:latin typeface="Amasis MT Pro" panose="02040504050005020304" pitchFamily="18" charset="0"/>
              </a:rPr>
              <a:t>For implementing security in file transfer protocol, we use FTPS rather than FTP as it is more secure. As FTPS uses some encryption mechanisms, it adds some extra process which effects the performance</a:t>
            </a:r>
          </a:p>
          <a:p>
            <a:endParaRPr lang="en-IN" dirty="0"/>
          </a:p>
        </p:txBody>
      </p:sp>
      <p:sp>
        <p:nvSpPr>
          <p:cNvPr id="9" name="Rectangle: Rounded Corners 8">
            <a:extLst>
              <a:ext uri="{FF2B5EF4-FFF2-40B4-BE49-F238E27FC236}">
                <a16:creationId xmlns:a16="http://schemas.microsoft.com/office/drawing/2014/main" id="{32C9213D-D4EA-45C1-8B58-1A6C35BF83D1}"/>
              </a:ext>
            </a:extLst>
          </p:cNvPr>
          <p:cNvSpPr/>
          <p:nvPr/>
        </p:nvSpPr>
        <p:spPr>
          <a:xfrm>
            <a:off x="4202343" y="3742607"/>
            <a:ext cx="7895209" cy="1858536"/>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11" name="Rectangle 10" descr="Key">
            <a:extLst>
              <a:ext uri="{FF2B5EF4-FFF2-40B4-BE49-F238E27FC236}">
                <a16:creationId xmlns:a16="http://schemas.microsoft.com/office/drawing/2014/main" id="{AA4BFAB8-AAF8-4F43-B819-56D364D5072F}"/>
              </a:ext>
            </a:extLst>
          </p:cNvPr>
          <p:cNvSpPr/>
          <p:nvPr/>
        </p:nvSpPr>
        <p:spPr>
          <a:xfrm>
            <a:off x="4602748" y="4160776"/>
            <a:ext cx="1023194" cy="102219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TextBox 11">
            <a:extLst>
              <a:ext uri="{FF2B5EF4-FFF2-40B4-BE49-F238E27FC236}">
                <a16:creationId xmlns:a16="http://schemas.microsoft.com/office/drawing/2014/main" id="{DD333678-C800-49C6-BF62-11E7D231E198}"/>
              </a:ext>
            </a:extLst>
          </p:cNvPr>
          <p:cNvSpPr txBox="1"/>
          <p:nvPr/>
        </p:nvSpPr>
        <p:spPr>
          <a:xfrm>
            <a:off x="6026347" y="3844031"/>
            <a:ext cx="5948038" cy="1354217"/>
          </a:xfrm>
          <a:prstGeom prst="rect">
            <a:avLst/>
          </a:prstGeom>
          <a:noFill/>
        </p:spPr>
        <p:txBody>
          <a:bodyPr wrap="square" rtlCol="0">
            <a:spAutoFit/>
          </a:bodyPr>
          <a:lstStyle/>
          <a:p>
            <a:endParaRPr lang="en-US" sz="2000" i="1" dirty="0">
              <a:solidFill>
                <a:schemeClr val="bg1"/>
              </a:solidFill>
              <a:latin typeface="Amasis MT Pro" panose="02040504050005020304" pitchFamily="18" charset="0"/>
            </a:endParaRPr>
          </a:p>
          <a:p>
            <a:r>
              <a:rPr lang="en-US" sz="2200" dirty="0">
                <a:solidFill>
                  <a:schemeClr val="bg1"/>
                </a:solidFill>
                <a:latin typeface="Amasis MT Pro" panose="02040504050005020304" pitchFamily="18" charset="0"/>
              </a:rPr>
              <a:t>In this presentation we discuss about FTP and FTP Server Connection.</a:t>
            </a:r>
          </a:p>
          <a:p>
            <a:endParaRPr lang="en-IN" dirty="0"/>
          </a:p>
        </p:txBody>
      </p:sp>
    </p:spTree>
    <p:extLst>
      <p:ext uri="{BB962C8B-B14F-4D97-AF65-F5344CB8AC3E}">
        <p14:creationId xmlns:p14="http://schemas.microsoft.com/office/powerpoint/2010/main" val="33721078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C20A-AABC-4488-BF19-230BAD1922E5}"/>
              </a:ext>
            </a:extLst>
          </p:cNvPr>
          <p:cNvSpPr>
            <a:spLocks noGrp="1"/>
          </p:cNvSpPr>
          <p:nvPr>
            <p:ph type="title"/>
          </p:nvPr>
        </p:nvSpPr>
        <p:spPr>
          <a:xfrm>
            <a:off x="1097280" y="516835"/>
            <a:ext cx="5977937" cy="1666501"/>
          </a:xfrm>
        </p:spPr>
        <p:txBody>
          <a:bodyPr>
            <a:normAutofit/>
          </a:bodyPr>
          <a:lstStyle/>
          <a:p>
            <a:r>
              <a:rPr lang="en-US" sz="5400" dirty="0">
                <a:solidFill>
                  <a:schemeClr val="tx1"/>
                </a:solidFill>
                <a:latin typeface="Algerian" panose="04020705040A02060702" pitchFamily="82" charset="0"/>
              </a:rPr>
              <a:t>Introduction:</a:t>
            </a:r>
            <a:endParaRPr lang="en-IN" sz="54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7DADC44-6FA3-46E4-BFCB-CF1F4C3D7EB0}"/>
              </a:ext>
            </a:extLst>
          </p:cNvPr>
          <p:cNvSpPr>
            <a:spLocks noGrp="1"/>
          </p:cNvSpPr>
          <p:nvPr>
            <p:ph idx="1"/>
          </p:nvPr>
        </p:nvSpPr>
        <p:spPr>
          <a:xfrm>
            <a:off x="200025" y="2523849"/>
            <a:ext cx="6993809" cy="4048399"/>
          </a:xfrm>
        </p:spPr>
        <p:txBody>
          <a:bodyPr>
            <a:normAutofit fontScale="77500" lnSpcReduction="20000"/>
          </a:bodyPr>
          <a:lstStyle/>
          <a:p>
            <a:pPr>
              <a:lnSpc>
                <a:spcPct val="90000"/>
              </a:lnSpc>
              <a:buFont typeface="Wingdings" panose="05000000000000000000" pitchFamily="2" charset="2"/>
              <a:buChar char="Ø"/>
            </a:pPr>
            <a:r>
              <a:rPr lang="en-US" dirty="0">
                <a:solidFill>
                  <a:schemeClr val="tx1"/>
                </a:solidFill>
                <a:latin typeface="Amasis MT Pro" panose="02040504050005020304" pitchFamily="18" charset="0"/>
              </a:rPr>
              <a:t>File Transfer Protocol (FTP) is a communications protocol used to send files from computer to computer, with one of them acting as the server, providing the two have an Internet connection. </a:t>
            </a:r>
          </a:p>
          <a:p>
            <a:pPr>
              <a:lnSpc>
                <a:spcPct val="90000"/>
              </a:lnSpc>
              <a:buFont typeface="Wingdings" panose="05000000000000000000" pitchFamily="2" charset="2"/>
              <a:buChar char="Ø"/>
            </a:pPr>
            <a:r>
              <a:rPr lang="en-US" dirty="0">
                <a:solidFill>
                  <a:schemeClr val="tx1"/>
                </a:solidFill>
                <a:latin typeface="Amasis MT Pro" panose="02040504050005020304" pitchFamily="18" charset="0"/>
              </a:rPr>
              <a:t>A networking protocol between client and server, FTP allows users to download web pages, files, and programs that are available on other services. When the user wants to download the information to their own computer, they are using FTP.</a:t>
            </a:r>
          </a:p>
          <a:p>
            <a:pPr>
              <a:lnSpc>
                <a:spcPct val="90000"/>
              </a:lnSpc>
              <a:buFont typeface="Wingdings" panose="05000000000000000000" pitchFamily="2" charset="2"/>
              <a:buChar char="Ø"/>
            </a:pPr>
            <a:r>
              <a:rPr lang="en-US" dirty="0">
                <a:solidFill>
                  <a:schemeClr val="tx1"/>
                </a:solidFill>
                <a:latin typeface="Amasis MT Pro" panose="02040504050005020304" pitchFamily="18" charset="0"/>
              </a:rPr>
              <a:t>An FTP server is a computer program that is built to handle data transfer between computers. The server waits for clients to connect to it and issue commands that tell the server to upload, download, or list directories. The FTP protocol is the commands the FTP server uses to accomplish this.</a:t>
            </a:r>
            <a:endParaRPr lang="en-IN" dirty="0">
              <a:solidFill>
                <a:schemeClr val="tx1"/>
              </a:solidFill>
              <a:latin typeface="Amasis MT Pro" panose="02040504050005020304" pitchFamily="18" charset="0"/>
            </a:endParaRPr>
          </a:p>
        </p:txBody>
      </p:sp>
      <p:pic>
        <p:nvPicPr>
          <p:cNvPr id="3074" name="Picture 2" descr="Pentesting | Exploiting FTP. What is FTP (File Transfer Protocol) | by  Kubotor | Medium">
            <a:extLst>
              <a:ext uri="{FF2B5EF4-FFF2-40B4-BE49-F238E27FC236}">
                <a16:creationId xmlns:a16="http://schemas.microsoft.com/office/drawing/2014/main" id="{FA2680E1-5B33-4A66-9CE9-0B4C5FA9E6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11900" y="855175"/>
            <a:ext cx="3930805" cy="2201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file transfer protocol (FTP)? - Ipswitch">
            <a:extLst>
              <a:ext uri="{FF2B5EF4-FFF2-40B4-BE49-F238E27FC236}">
                <a16:creationId xmlns:a16="http://schemas.microsoft.com/office/drawing/2014/main" id="{E2F74C5F-A7F3-4D82-8820-E7782A8D35E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11905" y="3920895"/>
            <a:ext cx="3936614" cy="1983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1994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ose-up of open book against blurred bookshelf background">
            <a:extLst>
              <a:ext uri="{FF2B5EF4-FFF2-40B4-BE49-F238E27FC236}">
                <a16:creationId xmlns:a16="http://schemas.microsoft.com/office/drawing/2014/main" id="{86BF14AE-963C-44F8-BCE5-7BD4EAF41BA0}"/>
              </a:ext>
            </a:extLst>
          </p:cNvPr>
          <p:cNvPicPr>
            <a:picLocks noChangeAspect="1"/>
          </p:cNvPicPr>
          <p:nvPr/>
        </p:nvPicPr>
        <p:blipFill rotWithShape="1">
          <a:blip r:embed="rId2">
            <a:alphaModFix amt="35000"/>
          </a:blip>
          <a:srcRect t="15730"/>
          <a:stretch/>
        </p:blipFill>
        <p:spPr>
          <a:xfrm>
            <a:off x="3" y="-22"/>
            <a:ext cx="12191997" cy="6858022"/>
          </a:xfrm>
          <a:prstGeom prst="rect">
            <a:avLst/>
          </a:prstGeom>
        </p:spPr>
      </p:pic>
      <p:sp>
        <p:nvSpPr>
          <p:cNvPr id="2" name="Title 1">
            <a:extLst>
              <a:ext uri="{FF2B5EF4-FFF2-40B4-BE49-F238E27FC236}">
                <a16:creationId xmlns:a16="http://schemas.microsoft.com/office/drawing/2014/main" id="{997AAB8A-283F-4BCF-A030-52D9CEF5DDB5}"/>
              </a:ext>
            </a:extLst>
          </p:cNvPr>
          <p:cNvSpPr>
            <a:spLocks noGrp="1"/>
          </p:cNvSpPr>
          <p:nvPr>
            <p:ph type="title"/>
          </p:nvPr>
        </p:nvSpPr>
        <p:spPr>
          <a:xfrm>
            <a:off x="1097280" y="286603"/>
            <a:ext cx="10058400" cy="1450757"/>
          </a:xfrm>
        </p:spPr>
        <p:txBody>
          <a:bodyPr vert="horz" lIns="91440" tIns="45720" rIns="91440" bIns="45720" rtlCol="0" anchor="b">
            <a:normAutofit/>
          </a:bodyPr>
          <a:lstStyle/>
          <a:p>
            <a:pPr algn="ctr"/>
            <a:r>
              <a:rPr lang="en-US" sz="5400" dirty="0">
                <a:latin typeface="Algerian" panose="04020705040A02060702" pitchFamily="82" charset="0"/>
              </a:rPr>
              <a:t>Literature Review</a:t>
            </a:r>
          </a:p>
        </p:txBody>
      </p:sp>
      <p:sp>
        <p:nvSpPr>
          <p:cNvPr id="3" name="TextBox 2">
            <a:extLst>
              <a:ext uri="{FF2B5EF4-FFF2-40B4-BE49-F238E27FC236}">
                <a16:creationId xmlns:a16="http://schemas.microsoft.com/office/drawing/2014/main" id="{75B9D451-7F34-4D24-9F29-8CE625551988}"/>
              </a:ext>
            </a:extLst>
          </p:cNvPr>
          <p:cNvSpPr txBox="1"/>
          <p:nvPr/>
        </p:nvSpPr>
        <p:spPr>
          <a:xfrm>
            <a:off x="328613" y="2108210"/>
            <a:ext cx="11534774" cy="4463187"/>
          </a:xfrm>
          <a:prstGeom prst="rect">
            <a:avLst/>
          </a:prstGeom>
        </p:spPr>
        <p:txBody>
          <a:bodyPr vert="horz" lIns="0" tIns="45720" rIns="0" bIns="45720" rtlCol="0">
            <a:normAutofit/>
          </a:bodyPr>
          <a:lstStyle/>
          <a:p>
            <a:pPr marL="342900" indent="-342900">
              <a:buFont typeface="Wingdings" panose="05000000000000000000" pitchFamily="2" charset="2"/>
              <a:buChar char="Ø"/>
            </a:pPr>
            <a:r>
              <a:rPr lang="en-US" sz="2400" dirty="0">
                <a:latin typeface="Amasis MT Pro" panose="02040504050005020304" pitchFamily="18" charset="0"/>
              </a:rPr>
              <a:t>The far the FTP protocol has reached has its roots in the early 1970s when the Request For Comments (RFC) 14 standards were published on 16 April 1971 by Abhay Bhushan. This development proceeded with the transmission control protocol and internet protocol that were developed in early 1980.</a:t>
            </a:r>
          </a:p>
          <a:p>
            <a:pPr marL="342900" indent="-342900">
              <a:buFont typeface="Wingdings" panose="05000000000000000000" pitchFamily="2" charset="2"/>
              <a:buChar char="Ø"/>
            </a:pPr>
            <a:r>
              <a:rPr lang="en-US" sz="2400" dirty="0">
                <a:latin typeface="Amasis MT Pro" panose="02040504050005020304" pitchFamily="18" charset="0"/>
              </a:rPr>
              <a:t>During this tie, the internet was not able to relay information back since Arpanet was small. Hence, few development computers were available. Any development went on as new standards arose thus overtaking the former versions of the FTP.</a:t>
            </a:r>
          </a:p>
          <a:p>
            <a:pPr marL="342900" indent="-342900">
              <a:buFont typeface="Wingdings" panose="05000000000000000000" pitchFamily="2" charset="2"/>
              <a:buChar char="Ø"/>
            </a:pPr>
            <a:r>
              <a:rPr lang="en-US" sz="2400" dirty="0">
                <a:latin typeface="Amasis MT Pro" panose="02040504050005020304" pitchFamily="18" charset="0"/>
              </a:rPr>
              <a:t>For instance, the publication of RFC 172 happened in June 1971. Other standards referred to as RFC 265 came in to being in November 1971. However, a major transformation was evident in July 1972 following the publishing of the RC 354.</a:t>
            </a:r>
            <a:r>
              <a:rPr lang="en-US" sz="2400" dirty="0">
                <a:solidFill>
                  <a:schemeClr val="tx1">
                    <a:lumMod val="75000"/>
                    <a:lumOff val="25000"/>
                  </a:schemeClr>
                </a:solidFill>
                <a:latin typeface="Amasis MT Pro" panose="02040504050005020304" pitchFamily="18" charset="0"/>
              </a:rPr>
              <a:t> </a:t>
            </a:r>
          </a:p>
        </p:txBody>
      </p:sp>
    </p:spTree>
    <p:extLst>
      <p:ext uri="{BB962C8B-B14F-4D97-AF65-F5344CB8AC3E}">
        <p14:creationId xmlns:p14="http://schemas.microsoft.com/office/powerpoint/2010/main" val="22447318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ose-up of open book against blurred bookshelf background">
            <a:extLst>
              <a:ext uri="{FF2B5EF4-FFF2-40B4-BE49-F238E27FC236}">
                <a16:creationId xmlns:a16="http://schemas.microsoft.com/office/drawing/2014/main" id="{86BF14AE-963C-44F8-BCE5-7BD4EAF41BA0}"/>
              </a:ext>
            </a:extLst>
          </p:cNvPr>
          <p:cNvPicPr>
            <a:picLocks noChangeAspect="1"/>
          </p:cNvPicPr>
          <p:nvPr/>
        </p:nvPicPr>
        <p:blipFill rotWithShape="1">
          <a:blip r:embed="rId2">
            <a:alphaModFix amt="35000"/>
          </a:blip>
          <a:srcRect t="15730"/>
          <a:stretch/>
        </p:blipFill>
        <p:spPr>
          <a:xfrm>
            <a:off x="3" y="-22"/>
            <a:ext cx="12191997" cy="6858022"/>
          </a:xfrm>
          <a:prstGeom prst="rect">
            <a:avLst/>
          </a:prstGeom>
        </p:spPr>
      </p:pic>
      <p:sp>
        <p:nvSpPr>
          <p:cNvPr id="2" name="Title 1">
            <a:extLst>
              <a:ext uri="{FF2B5EF4-FFF2-40B4-BE49-F238E27FC236}">
                <a16:creationId xmlns:a16="http://schemas.microsoft.com/office/drawing/2014/main" id="{997AAB8A-283F-4BCF-A030-52D9CEF5DDB5}"/>
              </a:ext>
            </a:extLst>
          </p:cNvPr>
          <p:cNvSpPr>
            <a:spLocks noGrp="1"/>
          </p:cNvSpPr>
          <p:nvPr>
            <p:ph type="title"/>
          </p:nvPr>
        </p:nvSpPr>
        <p:spPr>
          <a:xfrm>
            <a:off x="1097280" y="286603"/>
            <a:ext cx="10058400" cy="1450757"/>
          </a:xfrm>
        </p:spPr>
        <p:txBody>
          <a:bodyPr vert="horz" lIns="91440" tIns="45720" rIns="91440" bIns="45720" rtlCol="0" anchor="b">
            <a:normAutofit/>
          </a:bodyPr>
          <a:lstStyle/>
          <a:p>
            <a:pPr algn="ctr"/>
            <a:r>
              <a:rPr lang="en-US" dirty="0">
                <a:latin typeface="Algerian" panose="04020705040A02060702" pitchFamily="82" charset="0"/>
              </a:rPr>
              <a:t>Literature Review cont.</a:t>
            </a:r>
          </a:p>
        </p:txBody>
      </p:sp>
      <p:sp>
        <p:nvSpPr>
          <p:cNvPr id="3" name="TextBox 2">
            <a:extLst>
              <a:ext uri="{FF2B5EF4-FFF2-40B4-BE49-F238E27FC236}">
                <a16:creationId xmlns:a16="http://schemas.microsoft.com/office/drawing/2014/main" id="{75B9D451-7F34-4D24-9F29-8CE625551988}"/>
              </a:ext>
            </a:extLst>
          </p:cNvPr>
          <p:cNvSpPr txBox="1"/>
          <p:nvPr/>
        </p:nvSpPr>
        <p:spPr>
          <a:xfrm>
            <a:off x="323851" y="2108201"/>
            <a:ext cx="11534774" cy="4463187"/>
          </a:xfrm>
          <a:prstGeom prst="rect">
            <a:avLst/>
          </a:prstGeom>
        </p:spPr>
        <p:txBody>
          <a:bodyPr vert="horz" lIns="0" tIns="45720" rIns="0" bIns="45720" rtlCol="0">
            <a:normAutofit/>
          </a:bodyPr>
          <a:lstStyle/>
          <a:p>
            <a:pPr marL="342900" indent="-342900">
              <a:buFont typeface="Wingdings" panose="05000000000000000000" pitchFamily="2" charset="2"/>
              <a:buChar char="Ø"/>
            </a:pPr>
            <a:r>
              <a:rPr lang="en-US" sz="2300" dirty="0">
                <a:latin typeface="Amasis MT Pro" panose="02040504050005020304" pitchFamily="18" charset="0"/>
              </a:rPr>
              <a:t>ARPANET adopted TCP/IP on January 1, 1983, and from there researchers began to assemble the “network of networks” that became the modern Internet. This has seen the emergence of the modem FTP protocol used to transfer large files effectively as opposed to the earlier FTP protocol. It is also evident that security has also been improved through the application of password, username, encryptions, and many other security measures.</a:t>
            </a:r>
          </a:p>
          <a:p>
            <a:pPr marL="342900" indent="-342900">
              <a:buFont typeface="Wingdings" panose="05000000000000000000" pitchFamily="2" charset="2"/>
              <a:buChar char="Ø"/>
            </a:pPr>
            <a:r>
              <a:rPr lang="en-US" sz="2300" dirty="0">
                <a:latin typeface="Amasis MT Pro" panose="02040504050005020304" pitchFamily="18" charset="0"/>
              </a:rPr>
              <a:t>In 1985, a new version of the File Transfer Protocol, RFC 959, is published. This is the same specifications that are being used today.</a:t>
            </a:r>
          </a:p>
          <a:p>
            <a:pPr marL="342900" indent="-342900">
              <a:buFont typeface="Wingdings" panose="05000000000000000000" pitchFamily="2" charset="2"/>
              <a:buChar char="Ø"/>
            </a:pPr>
            <a:r>
              <a:rPr lang="en-US" sz="2300" dirty="0">
                <a:latin typeface="Amasis MT Pro" panose="02040504050005020304" pitchFamily="18" charset="0"/>
              </a:rPr>
              <a:t>In June of 1996 a revision was made to RFC 959 to add security extension to the File Transfer Protocol (RFC 2228).</a:t>
            </a:r>
          </a:p>
          <a:p>
            <a:pPr marL="342900" indent="-342900">
              <a:buFont typeface="Wingdings" panose="05000000000000000000" pitchFamily="2" charset="2"/>
              <a:buChar char="Ø"/>
            </a:pPr>
            <a:r>
              <a:rPr lang="en-US" sz="2300" dirty="0">
                <a:latin typeface="Amasis MT Pro" panose="02040504050005020304" pitchFamily="18" charset="0"/>
              </a:rPr>
              <a:t>In September of 1998 another revision was made to RFC 959 to add support for IPv6 and defined a new type of passive mode (RFC 2428).</a:t>
            </a:r>
            <a:endParaRPr lang="en-US" sz="2300" dirty="0">
              <a:solidFill>
                <a:schemeClr val="tx1">
                  <a:lumMod val="75000"/>
                  <a:lumOff val="25000"/>
                </a:schemeClr>
              </a:solidFill>
            </a:endParaRPr>
          </a:p>
        </p:txBody>
      </p:sp>
    </p:spTree>
    <p:extLst>
      <p:ext uri="{BB962C8B-B14F-4D97-AF65-F5344CB8AC3E}">
        <p14:creationId xmlns:p14="http://schemas.microsoft.com/office/powerpoint/2010/main" val="31222712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lluminated server room panel">
            <a:extLst>
              <a:ext uri="{FF2B5EF4-FFF2-40B4-BE49-F238E27FC236}">
                <a16:creationId xmlns:a16="http://schemas.microsoft.com/office/drawing/2014/main" id="{AF7CB126-F382-4875-83E7-CA5963241AD1}"/>
              </a:ext>
            </a:extLst>
          </p:cNvPr>
          <p:cNvPicPr>
            <a:picLocks noChangeAspect="1"/>
          </p:cNvPicPr>
          <p:nvPr/>
        </p:nvPicPr>
        <p:blipFill rotWithShape="1">
          <a:blip r:embed="rId2"/>
          <a:srcRect l="17047" r="24382"/>
          <a:stretch/>
        </p:blipFill>
        <p:spPr>
          <a:xfrm>
            <a:off x="20" y="3579"/>
            <a:ext cx="6014565" cy="6854421"/>
          </a:xfrm>
          <a:prstGeom prst="rect">
            <a:avLst/>
          </a:prstGeom>
        </p:spPr>
      </p:pic>
      <p:sp>
        <p:nvSpPr>
          <p:cNvPr id="2" name="Title 1">
            <a:extLst>
              <a:ext uri="{FF2B5EF4-FFF2-40B4-BE49-F238E27FC236}">
                <a16:creationId xmlns:a16="http://schemas.microsoft.com/office/drawing/2014/main" id="{10C7DB32-4D06-4D97-ADD3-5075347CB578}"/>
              </a:ext>
            </a:extLst>
          </p:cNvPr>
          <p:cNvSpPr>
            <a:spLocks noGrp="1"/>
          </p:cNvSpPr>
          <p:nvPr>
            <p:ph type="title"/>
          </p:nvPr>
        </p:nvSpPr>
        <p:spPr>
          <a:xfrm>
            <a:off x="1021543" y="1480782"/>
            <a:ext cx="3971498" cy="3896436"/>
          </a:xfrm>
        </p:spPr>
        <p:txBody>
          <a:bodyPr anchor="ctr">
            <a:normAutofit/>
          </a:bodyPr>
          <a:lstStyle/>
          <a:p>
            <a:pPr algn="ctr"/>
            <a:r>
              <a:rPr lang="en-US">
                <a:solidFill>
                  <a:schemeClr val="tx1"/>
                </a:solidFill>
                <a:latin typeface="Algerian" panose="04020705040A02060702" pitchFamily="82" charset="0"/>
              </a:rPr>
              <a:t>Methods</a:t>
            </a:r>
            <a:endParaRPr lang="en-IN">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529F7E-819E-4707-B135-8FB0AD9AEF25}"/>
              </a:ext>
            </a:extLst>
          </p:cNvPr>
          <p:cNvSpPr>
            <a:spLocks noGrp="1"/>
          </p:cNvSpPr>
          <p:nvPr>
            <p:ph idx="1"/>
          </p:nvPr>
        </p:nvSpPr>
        <p:spPr>
          <a:xfrm>
            <a:off x="6014564" y="122079"/>
            <a:ext cx="6095980" cy="4342345"/>
          </a:xfrm>
        </p:spPr>
        <p:txBody>
          <a:bodyPr anchor="t">
            <a:normAutofit/>
          </a:bodyPr>
          <a:lstStyle/>
          <a:p>
            <a:r>
              <a:rPr lang="en-US" sz="2000" i="0" dirty="0">
                <a:effectLst/>
                <a:latin typeface="Amasis MT Pro" panose="02040504050005020304" pitchFamily="18" charset="0"/>
              </a:rPr>
              <a:t>If you send files using FTP, files are either uploaded or downloaded to the FTP server. When you’re uploading files, the files are transferred from a personal computer to the server. When you’re downloaded files, the files are transferred from the server to your personal computer. TCP/IP (Transmission Control Protocol/Internet Protocol), or the language the internet uses to execute commands, is used to transfer files via FTP.</a:t>
            </a:r>
          </a:p>
          <a:p>
            <a:r>
              <a:rPr lang="en-US" sz="2000" i="0" dirty="0">
                <a:effectLst/>
                <a:latin typeface="Amasis MT Pro" panose="02040504050005020304" pitchFamily="18" charset="0"/>
              </a:rPr>
              <a:t>Uploading Files</a:t>
            </a:r>
          </a:p>
          <a:p>
            <a:pPr marL="0" indent="0">
              <a:buNone/>
            </a:pPr>
            <a:r>
              <a:rPr lang="en-US" sz="2000" i="0" dirty="0">
                <a:effectLst/>
                <a:latin typeface="Amasis MT Pro" panose="02040504050005020304" pitchFamily="18" charset="0"/>
              </a:rPr>
              <a:t>Personal Computer --------&gt; Server</a:t>
            </a:r>
          </a:p>
          <a:p>
            <a:pPr marL="0" indent="0">
              <a:buNone/>
            </a:pPr>
            <a:r>
              <a:rPr lang="en-US" sz="2000" dirty="0">
                <a:latin typeface="Amasis MT Pro" panose="02040504050005020304" pitchFamily="18" charset="0"/>
              </a:rPr>
              <a:t>    </a:t>
            </a:r>
            <a:r>
              <a:rPr lang="en-US" sz="2000" i="0" dirty="0">
                <a:effectLst/>
                <a:latin typeface="Amasis MT Pro" panose="02040504050005020304" pitchFamily="18" charset="0"/>
              </a:rPr>
              <a:t>Downloading Files</a:t>
            </a:r>
          </a:p>
          <a:p>
            <a:pPr marL="0" indent="0">
              <a:buNone/>
            </a:pPr>
            <a:r>
              <a:rPr lang="en-US" sz="2000" i="0" dirty="0">
                <a:effectLst/>
                <a:latin typeface="Amasis MT Pro" panose="02040504050005020304" pitchFamily="18" charset="0"/>
              </a:rPr>
              <a:t>Server --------&gt; Personal Computer</a:t>
            </a:r>
          </a:p>
        </p:txBody>
      </p:sp>
      <p:pic>
        <p:nvPicPr>
          <p:cNvPr id="4" name="Picture 3">
            <a:extLst>
              <a:ext uri="{FF2B5EF4-FFF2-40B4-BE49-F238E27FC236}">
                <a16:creationId xmlns:a16="http://schemas.microsoft.com/office/drawing/2014/main" id="{8F82DF03-2148-42FF-852D-54CB1BC5815D}"/>
              </a:ext>
            </a:extLst>
          </p:cNvPr>
          <p:cNvPicPr>
            <a:picLocks noChangeAspect="1"/>
          </p:cNvPicPr>
          <p:nvPr/>
        </p:nvPicPr>
        <p:blipFill>
          <a:blip r:embed="rId3"/>
          <a:stretch>
            <a:fillRect/>
          </a:stretch>
        </p:blipFill>
        <p:spPr>
          <a:xfrm>
            <a:off x="6365675" y="4338918"/>
            <a:ext cx="5593977" cy="2397003"/>
          </a:xfrm>
          <a:prstGeom prst="rect">
            <a:avLst/>
          </a:prstGeom>
        </p:spPr>
      </p:pic>
    </p:spTree>
    <p:extLst>
      <p:ext uri="{BB962C8B-B14F-4D97-AF65-F5344CB8AC3E}">
        <p14:creationId xmlns:p14="http://schemas.microsoft.com/office/powerpoint/2010/main" val="7838960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1226</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Amasis MT Pro</vt:lpstr>
      <vt:lpstr>Arial</vt:lpstr>
      <vt:lpstr>Calibri</vt:lpstr>
      <vt:lpstr>Calibri Light</vt:lpstr>
      <vt:lpstr>Wingdings</vt:lpstr>
      <vt:lpstr>Office Theme</vt:lpstr>
      <vt:lpstr>CNS PROJECT</vt:lpstr>
      <vt:lpstr>Outline:</vt:lpstr>
      <vt:lpstr>PowerPoint Presentation</vt:lpstr>
      <vt:lpstr>Abstract</vt:lpstr>
      <vt:lpstr>Abstract</vt:lpstr>
      <vt:lpstr>Introduction:</vt:lpstr>
      <vt:lpstr>Literature Review</vt:lpstr>
      <vt:lpstr>Literature Review cont.</vt:lpstr>
      <vt:lpstr>Methods</vt:lpstr>
      <vt:lpstr>results</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CNS PROJECT</dc:title>
  <dc:creator>Pavan Sai</dc:creator>
  <cp:lastModifiedBy>Pavan Sai</cp:lastModifiedBy>
  <cp:revision>3</cp:revision>
  <dcterms:created xsi:type="dcterms:W3CDTF">2022-01-28T20:50:52Z</dcterms:created>
  <dcterms:modified xsi:type="dcterms:W3CDTF">2022-01-29T03:08:24Z</dcterms:modified>
</cp:coreProperties>
</file>