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8" r:id="rId7"/>
    <p:sldId id="270" r:id="rId8"/>
    <p:sldId id="266" r:id="rId9"/>
    <p:sldId id="275" r:id="rId10"/>
    <p:sldId id="277" r:id="rId11"/>
    <p:sldId id="272" r:id="rId12"/>
    <p:sldId id="271" r:id="rId13"/>
    <p:sldId id="273" r:id="rId14"/>
    <p:sldId id="263" r:id="rId15"/>
    <p:sldId id="264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37FC88-0269-4258-8859-34EDB1BF688D}">
          <p14:sldIdLst>
            <p14:sldId id="256"/>
            <p14:sldId id="257"/>
            <p14:sldId id="258"/>
            <p14:sldId id="265"/>
            <p14:sldId id="261"/>
            <p14:sldId id="268"/>
            <p14:sldId id="270"/>
          </p14:sldIdLst>
        </p14:section>
        <p14:section name="Untitled Section" id="{48A56D9B-96EF-4210-8DB6-EA1547A86099}">
          <p14:sldIdLst>
            <p14:sldId id="266"/>
            <p14:sldId id="275"/>
            <p14:sldId id="277"/>
            <p14:sldId id="272"/>
            <p14:sldId id="271"/>
            <p14:sldId id="273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umanth Battu" userId="5a22bf375247f639" providerId="LiveId" clId="{EB4CFE9B-A441-4C6D-90BC-3D08B4D93E70}"/>
    <pc:docChg chg="modSld">
      <pc:chgData name="Simon Sumanth Battu" userId="5a22bf375247f639" providerId="LiveId" clId="{EB4CFE9B-A441-4C6D-90BC-3D08B4D93E70}" dt="2023-10-31T07:53:42.527" v="13" actId="20577"/>
      <pc:docMkLst>
        <pc:docMk/>
      </pc:docMkLst>
      <pc:sldChg chg="modSp mod">
        <pc:chgData name="Simon Sumanth Battu" userId="5a22bf375247f639" providerId="LiveId" clId="{EB4CFE9B-A441-4C6D-90BC-3D08B4D93E70}" dt="2023-10-31T07:53:42.527" v="13" actId="20577"/>
        <pc:sldMkLst>
          <pc:docMk/>
          <pc:sldMk cId="0" sldId="257"/>
        </pc:sldMkLst>
        <pc:spChg chg="mod">
          <ac:chgData name="Simon Sumanth Battu" userId="5a22bf375247f639" providerId="LiveId" clId="{EB4CFE9B-A441-4C6D-90BC-3D08B4D93E70}" dt="2023-10-31T07:53:42.527" v="13" actId="20577"/>
          <ac:spMkLst>
            <pc:docMk/>
            <pc:sldMk cId="0" sldId="257"/>
            <ac:spMk id="4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4"/>
            <a:srcRect/>
            <a:stretch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1537920"/>
            <a:ext cx="12191400" cy="531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Simon Sumanth  2010030343</a:t>
            </a:r>
            <a:br>
              <a:rPr lang="en-US" sz="1800" spc="-1" dirty="0">
                <a:solidFill>
                  <a:srgbClr val="333333"/>
                </a:solidFill>
                <a:latin typeface="Times New Roman"/>
              </a:rPr>
            </a:br>
            <a:r>
              <a:rPr lang="en-US" sz="1800" spc="-1" dirty="0" err="1">
                <a:solidFill>
                  <a:srgbClr val="333333"/>
                </a:solidFill>
                <a:latin typeface="Times New Roman"/>
              </a:rPr>
              <a:t>Fauzaan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 Pasha   2010030452 </a:t>
            </a: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333333"/>
                </a:solidFill>
                <a:latin typeface="Times New Roman"/>
              </a:rPr>
              <a:t>Dr. </a:t>
            </a:r>
            <a:r>
              <a:rPr lang="fr-FR" sz="1800" spc="-1" dirty="0" err="1">
                <a:solidFill>
                  <a:srgbClr val="333333"/>
                </a:solidFill>
                <a:latin typeface="Times New Roman"/>
              </a:rPr>
              <a:t>Shadab</a:t>
            </a:r>
            <a:r>
              <a:rPr lang="fr-FR" sz="1800" spc="-1" dirty="0">
                <a:solidFill>
                  <a:srgbClr val="333333"/>
                </a:solidFill>
                <a:latin typeface="Times New Roman"/>
              </a:rPr>
              <a:t> Siddiqui </a:t>
            </a: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333333"/>
                </a:solidFill>
                <a:latin typeface="Times New Roman"/>
              </a:rPr>
              <a:t>Assistant Professor </a:t>
            </a: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68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Review-2 on</a:t>
            </a:r>
            <a:b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rottenness of a fruit by image</a:t>
            </a:r>
            <a:endParaRPr lang="en-IN" sz="4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6960-BB3B-9B47-4E18-4DC31FE0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58E47-3217-F95D-AF69-A878CAB0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68" y="2316489"/>
            <a:ext cx="2848736" cy="443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4B1B0-E9C1-D617-F597-91864CA8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317" y="2316489"/>
            <a:ext cx="2440829" cy="4437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F001A-D9EC-F54C-5DBF-BB8C3114B6BD}"/>
              </a:ext>
            </a:extLst>
          </p:cNvPr>
          <p:cNvSpPr txBox="1"/>
          <p:nvPr/>
        </p:nvSpPr>
        <p:spPr>
          <a:xfrm>
            <a:off x="933254" y="1753386"/>
            <a:ext cx="345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Training data using </a:t>
            </a:r>
            <a:r>
              <a:rPr lang="en-IN" b="1" dirty="0" err="1"/>
              <a:t>cnn</a:t>
            </a:r>
            <a:r>
              <a:rPr lang="en-IN" b="1" dirty="0"/>
              <a:t> model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DFC39-F7D0-969C-A231-9BB7DA109DC5}"/>
              </a:ext>
            </a:extLst>
          </p:cNvPr>
          <p:cNvSpPr txBox="1"/>
          <p:nvPr/>
        </p:nvSpPr>
        <p:spPr>
          <a:xfrm>
            <a:off x="5806911" y="1753386"/>
            <a:ext cx="31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Accuracy and loss :</a:t>
            </a:r>
          </a:p>
        </p:txBody>
      </p:sp>
    </p:spTree>
    <p:extLst>
      <p:ext uri="{BB962C8B-B14F-4D97-AF65-F5344CB8AC3E}">
        <p14:creationId xmlns:p14="http://schemas.microsoft.com/office/powerpoint/2010/main" val="249709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6960-BB3B-9B47-4E18-4DC31FE0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D70DF-4461-40E9-D5EA-7BF5155D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34" y="2007908"/>
            <a:ext cx="2746600" cy="4626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FA6DB-B76D-C4A7-0E63-A4259641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8" y="2007909"/>
            <a:ext cx="2848736" cy="4711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325BB-A9FB-E599-925C-D28169AE1E36}"/>
              </a:ext>
            </a:extLst>
          </p:cNvPr>
          <p:cNvSpPr txBox="1"/>
          <p:nvPr/>
        </p:nvSpPr>
        <p:spPr>
          <a:xfrm>
            <a:off x="124905" y="14860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Training data using VGG(16)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5B3AD-FEBC-E6C3-9F74-C140BD8F6054}"/>
              </a:ext>
            </a:extLst>
          </p:cNvPr>
          <p:cNvSpPr txBox="1"/>
          <p:nvPr/>
        </p:nvSpPr>
        <p:spPr>
          <a:xfrm>
            <a:off x="6657681" y="14860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Model Accuracy and loss :</a:t>
            </a:r>
          </a:p>
        </p:txBody>
      </p:sp>
    </p:spTree>
    <p:extLst>
      <p:ext uri="{BB962C8B-B14F-4D97-AF65-F5344CB8AC3E}">
        <p14:creationId xmlns:p14="http://schemas.microsoft.com/office/powerpoint/2010/main" val="165660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E890-91DD-FBA3-22E9-73D1E841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6E018-279F-E1C0-74B8-9967E78C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50" y="2746444"/>
            <a:ext cx="6649277" cy="3680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0EE9E-4B3A-E540-8E62-3F80C237A5AF}"/>
              </a:ext>
            </a:extLst>
          </p:cNvPr>
          <p:cNvSpPr txBox="1"/>
          <p:nvPr/>
        </p:nvSpPr>
        <p:spPr>
          <a:xfrm>
            <a:off x="2008950" y="189775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Training Data Images:</a:t>
            </a:r>
          </a:p>
        </p:txBody>
      </p:sp>
    </p:spTree>
    <p:extLst>
      <p:ext uri="{BB962C8B-B14F-4D97-AF65-F5344CB8AC3E}">
        <p14:creationId xmlns:p14="http://schemas.microsoft.com/office/powerpoint/2010/main" val="187037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03C2-10AB-59F1-8831-00404D85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FCE04-654B-17F0-7D71-56C38F33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34" y="2443796"/>
            <a:ext cx="7220932" cy="4414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500BF-1413-75DB-83C7-6EDECE692ACE}"/>
              </a:ext>
            </a:extLst>
          </p:cNvPr>
          <p:cNvSpPr txBox="1"/>
          <p:nvPr/>
        </p:nvSpPr>
        <p:spPr>
          <a:xfrm>
            <a:off x="2321351" y="174643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Prediction :</a:t>
            </a:r>
          </a:p>
        </p:txBody>
      </p:sp>
    </p:spTree>
    <p:extLst>
      <p:ext uri="{BB962C8B-B14F-4D97-AF65-F5344CB8AC3E}">
        <p14:creationId xmlns:p14="http://schemas.microsoft.com/office/powerpoint/2010/main" val="176300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360" y="365040"/>
            <a:ext cx="1099296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90517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10B4B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610B4B"/>
                </a:solidFill>
                <a:latin typeface="Times New Roman"/>
              </a:rPr>
              <a:t>Application of Deep Learning Architectures for Accurate and Rapid Detection of Internal Mechanical Damage of Blueberry Using Hyperspectral Transmittance Data - PubMed (nih.gov)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10B4B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610B4B"/>
                </a:solidFill>
                <a:latin typeface="Times New Roman"/>
              </a:rPr>
              <a:t>(Damage done to the blueberries).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10B4B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610B4B"/>
                </a:solidFill>
                <a:latin typeface="Times New Roman"/>
              </a:rPr>
              <a:t>Fruits Classification and Detection Application Using Deep Learning (hindawi.com)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10B4B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610B4B"/>
                </a:solidFill>
                <a:latin typeface="Times New Roman"/>
              </a:rPr>
              <a:t>(Classification of fruits).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10B4B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610B4B"/>
                </a:solidFill>
                <a:latin typeface="Times New Roman"/>
              </a:rPr>
              <a:t>https://www.kaggle.com/datasets/sriramr/fruits-fresh-and-rotten-for-classification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10B4B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610B4B"/>
                </a:solidFill>
                <a:latin typeface="Times New Roman"/>
              </a:rPr>
              <a:t>(Dataset)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10B4B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610B4B"/>
              </a:solidFill>
              <a:latin typeface="Times New Roman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10B4B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610B4B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Implementation Details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Code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Results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(If any one objective is completed)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Output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40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Identifying fruit quality is crucial for consumer satisfaction and food safety.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This project proposes using advanced deep learning techniques to automate freshness and rottenness determination based on images.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Deep learning, particularly Convolutional Neural Networks (CNNs), excels in analyzing images by recognizing patterns.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Potential impact on agriculture and food industries by providing an automated tool for quality evaluation.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project highlights the application of modern technology in addressing long-standing challenges related to food quality assessment.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Deep Learning Model: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train a Convolutional Neural Network (CNN) model capable of accurately classifying fruit images into distinct categories representing different levels of freshness and degrees of rottenness.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a review paper :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project's methodology, data preprocessing steps, model architecture, and training processes. Share the findings, insights, and challenges encountered throughout the project's development.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</a:rPr>
              <a:t>Proposed Algorithms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VGG(16):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VGG, short for Visual Geometry Group, is a deep convolutional neural network (CNN) architecture designed for image classification.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VGG architecture is characterized by its simplicity and uniformity. Unlike earlier convolutional neural networks like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LeNet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AlexNet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, which had a more complex and customized design, VGG used a straightforward architecture with a focus on depth.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</a:rPr>
              <a:t>Architecture:</a:t>
            </a:r>
          </a:p>
        </p:txBody>
      </p:sp>
      <p:pic>
        <p:nvPicPr>
          <p:cNvPr id="2" name="Picture 2" descr="VGG-16 | CNN model - GeeksforGeeks">
            <a:extLst>
              <a:ext uri="{FF2B5EF4-FFF2-40B4-BE49-F238E27FC236}">
                <a16:creationId xmlns:a16="http://schemas.microsoft.com/office/drawing/2014/main" id="{679D11B9-9BE0-566A-E510-7635352B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06" y="2441542"/>
            <a:ext cx="5741020" cy="283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6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EC13-4CF1-A817-03F1-20D00B0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D0E16-2ADA-D0C5-C5A0-70112A86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21" y="1630836"/>
            <a:ext cx="3673158" cy="49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1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/>
              </a:rPr>
              <a:t>Implementation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E359A-AD0B-5016-CEC5-9B904325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15" y="2919874"/>
            <a:ext cx="5254892" cy="26067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AF5752-8DD7-151A-88C4-1941E9E2BE0C}"/>
              </a:ext>
            </a:extLst>
          </p:cNvPr>
          <p:cNvSpPr txBox="1"/>
          <p:nvPr/>
        </p:nvSpPr>
        <p:spPr>
          <a:xfrm>
            <a:off x="1570115" y="1711713"/>
            <a:ext cx="63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Importing Libraries:</a:t>
            </a:r>
          </a:p>
        </p:txBody>
      </p:sp>
    </p:spTree>
    <p:extLst>
      <p:ext uri="{BB962C8B-B14F-4D97-AF65-F5344CB8AC3E}">
        <p14:creationId xmlns:p14="http://schemas.microsoft.com/office/powerpoint/2010/main" val="22012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/>
              </a:rPr>
              <a:t>Implementation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8AF2D-1363-2714-5E8D-606039E1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08" y="3911578"/>
            <a:ext cx="3810330" cy="268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78B0F-70B1-7443-4F7B-D4E425B7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923" y="1790819"/>
            <a:ext cx="4182358" cy="4803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17379-4D47-EA37-4C43-6593FE92824E}"/>
              </a:ext>
            </a:extLst>
          </p:cNvPr>
          <p:cNvSpPr txBox="1"/>
          <p:nvPr/>
        </p:nvSpPr>
        <p:spPr>
          <a:xfrm>
            <a:off x="1668545" y="1691776"/>
            <a:ext cx="40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Info :</a:t>
            </a:r>
          </a:p>
        </p:txBody>
      </p:sp>
    </p:spTree>
    <p:extLst>
      <p:ext uri="{BB962C8B-B14F-4D97-AF65-F5344CB8AC3E}">
        <p14:creationId xmlns:p14="http://schemas.microsoft.com/office/powerpoint/2010/main" val="74267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421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inter-regular</vt:lpstr>
      <vt:lpstr>Symbol</vt:lpstr>
      <vt:lpstr>Times New Roman</vt:lpstr>
      <vt:lpstr>Wingdings</vt:lpstr>
      <vt:lpstr>Office Theme</vt:lpstr>
      <vt:lpstr>Review-2 on Identifying rottenness of a fruit by image</vt:lpstr>
      <vt:lpstr>Overview</vt:lpstr>
      <vt:lpstr>Introduction</vt:lpstr>
      <vt:lpstr>Objectives of the Project</vt:lpstr>
      <vt:lpstr>Proposed Algorithms</vt:lpstr>
      <vt:lpstr>Architecture:</vt:lpstr>
      <vt:lpstr>Flowchart</vt:lpstr>
      <vt:lpstr>Implementation Details</vt:lpstr>
      <vt:lpstr>Implementation Details</vt:lpstr>
      <vt:lpstr>Implementation</vt:lpstr>
      <vt:lpstr>Implementation</vt:lpstr>
      <vt:lpstr>Implementation</vt:lpstr>
      <vt:lpstr>Output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subject/>
  <dc:creator>Chiranjeevi Lect</dc:creator>
  <dc:description/>
  <cp:lastModifiedBy>Simon Sumanth Battu</cp:lastModifiedBy>
  <cp:revision>11</cp:revision>
  <dcterms:created xsi:type="dcterms:W3CDTF">2023-08-05T05:18:30Z</dcterms:created>
  <dcterms:modified xsi:type="dcterms:W3CDTF">2023-10-31T07:53:48Z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