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46" autoAdjust="0"/>
    <p:restoredTop sz="94660"/>
  </p:normalViewPr>
  <p:slideViewPr>
    <p:cSldViewPr snapToGrid="0">
      <p:cViewPr varScale="1">
        <p:scale>
          <a:sx n="87" d="100"/>
          <a:sy n="87" d="100"/>
        </p:scale>
        <p:origin x="-29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79C005A-1872-4B76-A6D2-00FE65E4DA09}"/>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BE42A5-6EC6-4B70-87B6-C97795B1F065}"/>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A41DE4-3DC8-497C-B16C-6724ACCAD0F8}"/>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833EA-4EA8-42F6-8363-6C63CA49F3F6}"/>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9EEAE2-3E11-413C-BB29-023F8B1B735A}"/>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F57889-9F5A-48B1-B736-5601D79F0808}"/>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8A4C7F-7E25-4959-912E-E9ADC05A6C26}"/>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D088C3-4344-433D-95ED-924FDFF0D58D}"/>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AA9E3C8-31CC-461D-B85E-EC051D965384}"/>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DCBF89-279E-494D-8CFB-4F6C5A181B13}"/>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058FD50-58E8-48A0-AFE5-0187081B4467}"/>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6" name="Footer Placeholder 5">
            <a:extLst>
              <a:ext uri="{FF2B5EF4-FFF2-40B4-BE49-F238E27FC236}">
                <a16:creationId xmlns:a16="http://schemas.microsoft.com/office/drawing/2014/main" xmlns=""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0060CC-9048-4A65-B971-03E5E0271B75}"/>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78DBEF-1570-4C25-9AC3-E49C66CC7145}"/>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8" name="Footer Placeholder 7">
            <a:extLst>
              <a:ext uri="{FF2B5EF4-FFF2-40B4-BE49-F238E27FC236}">
                <a16:creationId xmlns:a16="http://schemas.microsoft.com/office/drawing/2014/main" xmlns=""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6EF1916-FC48-4735-8704-F0149E8A97DB}"/>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F1C56FC-E9F3-4B3D-AEAD-51A328D97FFC}"/>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4" name="Footer Placeholder 3">
            <a:extLst>
              <a:ext uri="{FF2B5EF4-FFF2-40B4-BE49-F238E27FC236}">
                <a16:creationId xmlns:a16="http://schemas.microsoft.com/office/drawing/2014/main" xmlns=""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7C5EEC9-CE29-42DC-B7C7-A47EC1718C1E}"/>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D0EC5A-98C6-4232-9C44-101597DF1A97}"/>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3" name="Footer Placeholder 2">
            <a:extLst>
              <a:ext uri="{FF2B5EF4-FFF2-40B4-BE49-F238E27FC236}">
                <a16:creationId xmlns:a16="http://schemas.microsoft.com/office/drawing/2014/main" xmlns=""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A504BCD-A3B5-465D-8490-BB48814D3BD6}"/>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9EF94A-C800-48D2-BD86-7FA8E15BE3B5}"/>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6" name="Footer Placeholder 5">
            <a:extLst>
              <a:ext uri="{FF2B5EF4-FFF2-40B4-BE49-F238E27FC236}">
                <a16:creationId xmlns:a16="http://schemas.microsoft.com/office/drawing/2014/main" xmlns=""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35EF6F-12F6-4A8A-9163-BD48E255A9B0}"/>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346B5B-8C25-483E-B656-529D095F49F4}"/>
              </a:ext>
            </a:extLst>
          </p:cNvPr>
          <p:cNvSpPr>
            <a:spLocks noGrp="1"/>
          </p:cNvSpPr>
          <p:nvPr>
            <p:ph type="dt" sz="half" idx="10"/>
          </p:nvPr>
        </p:nvSpPr>
        <p:spPr/>
        <p:txBody>
          <a:bodyPr/>
          <a:lstStyle/>
          <a:p>
            <a:fld id="{C1446CC2-EC25-4877-9324-8E6B392E2242}" type="datetimeFigureOut">
              <a:rPr lang="en-IN" smtClean="0"/>
              <a:pPr/>
              <a:t>20-02-2022</a:t>
            </a:fld>
            <a:endParaRPr lang="en-IN"/>
          </a:p>
        </p:txBody>
      </p:sp>
      <p:sp>
        <p:nvSpPr>
          <p:cNvPr id="6" name="Footer Placeholder 5">
            <a:extLst>
              <a:ext uri="{FF2B5EF4-FFF2-40B4-BE49-F238E27FC236}">
                <a16:creationId xmlns:a16="http://schemas.microsoft.com/office/drawing/2014/main" xmlns=""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B09778-1C69-4157-BF3D-4773612A0365}"/>
              </a:ext>
            </a:extLst>
          </p:cNvPr>
          <p:cNvSpPr>
            <a:spLocks noGrp="1"/>
          </p:cNvSpPr>
          <p:nvPr>
            <p:ph type="sldNum" sz="quarter" idx="12"/>
          </p:nvPr>
        </p:nvSpPr>
        <p:spPr/>
        <p:txBody>
          <a:body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pPr/>
              <a:t>20-02-2022</a:t>
            </a:fld>
            <a:endParaRPr lang="en-IN"/>
          </a:p>
        </p:txBody>
      </p:sp>
      <p:sp>
        <p:nvSpPr>
          <p:cNvPr id="5" name="Footer Placeholder 4">
            <a:extLst>
              <a:ext uri="{FF2B5EF4-FFF2-40B4-BE49-F238E27FC236}">
                <a16:creationId xmlns:a16="http://schemas.microsoft.com/office/drawing/2014/main" xmlns=""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pPr/>
              <a:t>‹#›</a:t>
            </a:fld>
            <a:endParaRPr lang="en-IN"/>
          </a:p>
        </p:txBody>
      </p:sp>
    </p:spTree>
    <p:extLst>
      <p:ext uri="{BB962C8B-B14F-4D97-AF65-F5344CB8AC3E}">
        <p14:creationId xmlns:p14="http://schemas.microsoft.com/office/powerpoint/2010/main" xmlns=""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Backtrack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Design And Analysis of Algorithms</a:t>
            </a:r>
            <a:r>
              <a:rPr lang="en-IN" dirty="0">
                <a:solidFill>
                  <a:schemeClr val="accent1">
                    <a:lumMod val="75000"/>
                  </a:schemeClr>
                </a:solidFill>
              </a:rPr>
              <a:t/>
            </a:r>
            <a:br>
              <a:rPr lang="en-IN" dirty="0">
                <a:solidFill>
                  <a:schemeClr val="accent1">
                    <a:lumMod val="75000"/>
                  </a:schemeClr>
                </a:solidFill>
              </a:rPr>
            </a:br>
            <a:r>
              <a:rPr lang="en-US" dirty="0" smtClean="0"/>
              <a:t>Hi-Q </a:t>
            </a:r>
            <a:r>
              <a:rPr lang="en-US" b="1" dirty="0" smtClean="0"/>
              <a:t>game(peg solitaire</a:t>
            </a:r>
            <a:r>
              <a:rPr lang="en-US" dirty="0" smtClean="0"/>
              <a:t>)</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xmlns="" id="{827370EC-E742-4D78-A1C2-EAF840F46BFE}"/>
              </a:ext>
            </a:extLst>
          </p:cNvPr>
          <p:cNvSpPr>
            <a:spLocks noGrp="1"/>
          </p:cNvSpPr>
          <p:nvPr>
            <p:ph type="subTitle" idx="1"/>
          </p:nvPr>
        </p:nvSpPr>
        <p:spPr/>
        <p:txBody>
          <a:bodyPr>
            <a:noAutofit/>
          </a:bodyPr>
          <a:lstStyle/>
          <a:p>
            <a:r>
              <a:rPr lang="en-IN" sz="2000" dirty="0">
                <a:solidFill>
                  <a:schemeClr val="accent6">
                    <a:lumMod val="75000"/>
                  </a:schemeClr>
                </a:solidFill>
              </a:rPr>
              <a:t>By</a:t>
            </a:r>
          </a:p>
          <a:p>
            <a:r>
              <a:rPr lang="en-IN" sz="2000" dirty="0" err="1" smtClean="0">
                <a:solidFill>
                  <a:schemeClr val="accent6">
                    <a:lumMod val="75000"/>
                  </a:schemeClr>
                </a:solidFill>
              </a:rPr>
              <a:t>Manichand</a:t>
            </a:r>
            <a:r>
              <a:rPr lang="en-IN" sz="2000" dirty="0" smtClean="0">
                <a:solidFill>
                  <a:schemeClr val="accent6">
                    <a:lumMod val="75000"/>
                  </a:schemeClr>
                </a:solidFill>
              </a:rPr>
              <a:t>(2010030455)</a:t>
            </a:r>
          </a:p>
          <a:p>
            <a:r>
              <a:rPr lang="en-IN" sz="2000" dirty="0" err="1" smtClean="0">
                <a:solidFill>
                  <a:schemeClr val="accent6">
                    <a:lumMod val="75000"/>
                  </a:schemeClr>
                </a:solidFill>
              </a:rPr>
              <a:t>Dileep</a:t>
            </a:r>
            <a:r>
              <a:rPr lang="en-IN" sz="2000" dirty="0" smtClean="0">
                <a:solidFill>
                  <a:schemeClr val="accent6">
                    <a:lumMod val="75000"/>
                  </a:schemeClr>
                </a:solidFill>
              </a:rPr>
              <a:t> </a:t>
            </a:r>
            <a:r>
              <a:rPr lang="en-IN" sz="2000" dirty="0" err="1" smtClean="0">
                <a:solidFill>
                  <a:schemeClr val="accent6">
                    <a:lumMod val="75000"/>
                  </a:schemeClr>
                </a:solidFill>
              </a:rPr>
              <a:t>reddy</a:t>
            </a:r>
            <a:r>
              <a:rPr lang="en-IN" sz="2000" dirty="0" smtClean="0">
                <a:solidFill>
                  <a:schemeClr val="accent6">
                    <a:lumMod val="75000"/>
                  </a:schemeClr>
                </a:solidFill>
              </a:rPr>
              <a:t>(2010030416)</a:t>
            </a:r>
          </a:p>
          <a:p>
            <a:r>
              <a:rPr lang="en-IN" sz="2000" dirty="0" err="1" smtClean="0">
                <a:solidFill>
                  <a:schemeClr val="accent6">
                    <a:lumMod val="75000"/>
                  </a:schemeClr>
                </a:solidFill>
              </a:rPr>
              <a:t>Harsha</a:t>
            </a:r>
            <a:r>
              <a:rPr lang="en-IN" sz="2000" dirty="0" smtClean="0">
                <a:solidFill>
                  <a:schemeClr val="accent6">
                    <a:lumMod val="75000"/>
                  </a:schemeClr>
                </a:solidFill>
              </a:rPr>
              <a:t> </a:t>
            </a:r>
            <a:r>
              <a:rPr lang="en-IN" sz="2000" dirty="0" err="1" smtClean="0">
                <a:solidFill>
                  <a:schemeClr val="accent6">
                    <a:lumMod val="75000"/>
                  </a:schemeClr>
                </a:solidFill>
              </a:rPr>
              <a:t>vardan</a:t>
            </a:r>
            <a:r>
              <a:rPr lang="en-IN" sz="2000" dirty="0" smtClean="0">
                <a:solidFill>
                  <a:schemeClr val="accent6">
                    <a:lumMod val="75000"/>
                  </a:schemeClr>
                </a:solidFill>
              </a:rPr>
              <a:t>(2010030173)</a:t>
            </a:r>
          </a:p>
          <a:p>
            <a:r>
              <a:rPr lang="en-IN" sz="2000" dirty="0" err="1" smtClean="0">
                <a:solidFill>
                  <a:schemeClr val="accent6">
                    <a:lumMod val="75000"/>
                  </a:schemeClr>
                </a:solidFill>
              </a:rPr>
              <a:t>Prakash</a:t>
            </a:r>
            <a:r>
              <a:rPr lang="en-IN" sz="2000" dirty="0" smtClean="0">
                <a:solidFill>
                  <a:schemeClr val="accent6">
                    <a:lumMod val="75000"/>
                  </a:schemeClr>
                </a:solidFill>
              </a:rPr>
              <a:t> raj(2010030533)</a:t>
            </a:r>
            <a:endParaRPr lang="en-IN" sz="2000" dirty="0">
              <a:solidFill>
                <a:schemeClr val="accent6">
                  <a:lumMod val="75000"/>
                </a:schemeClr>
              </a:solidFill>
            </a:endParaRPr>
          </a:p>
          <a:p>
            <a:r>
              <a:rPr lang="en-IN" sz="2000" dirty="0">
                <a:solidFill>
                  <a:schemeClr val="accent6">
                    <a:lumMod val="75000"/>
                  </a:schemeClr>
                </a:solidFill>
              </a:rPr>
              <a:t>Under the guidance of </a:t>
            </a:r>
          </a:p>
          <a:p>
            <a:r>
              <a:rPr lang="en-IN" sz="2000" dirty="0" err="1" smtClean="0">
                <a:solidFill>
                  <a:schemeClr val="accent6">
                    <a:lumMod val="75000"/>
                  </a:schemeClr>
                </a:solidFill>
              </a:rPr>
              <a:t>Udaya</a:t>
            </a:r>
            <a:r>
              <a:rPr lang="en-IN" sz="2000" dirty="0" smtClean="0">
                <a:solidFill>
                  <a:schemeClr val="accent6">
                    <a:lumMod val="75000"/>
                  </a:schemeClr>
                </a:solidFill>
              </a:rPr>
              <a:t> </a:t>
            </a:r>
            <a:r>
              <a:rPr lang="en-IN" sz="2000" dirty="0" err="1" smtClean="0">
                <a:solidFill>
                  <a:schemeClr val="accent6">
                    <a:lumMod val="75000"/>
                  </a:schemeClr>
                </a:solidFill>
              </a:rPr>
              <a:t>Rani</a:t>
            </a:r>
            <a:r>
              <a:rPr lang="en-IN" sz="2000" dirty="0" smtClean="0">
                <a:solidFill>
                  <a:schemeClr val="accent6">
                    <a:lumMod val="75000"/>
                  </a:schemeClr>
                </a:solidFill>
              </a:rPr>
              <a:t> </a:t>
            </a:r>
            <a:r>
              <a:rPr lang="en-IN" sz="2000" dirty="0" err="1" smtClean="0">
                <a:solidFill>
                  <a:schemeClr val="accent6">
                    <a:lumMod val="75000"/>
                  </a:schemeClr>
                </a:solidFill>
              </a:rPr>
              <a:t>mam</a:t>
            </a:r>
            <a:endParaRPr lang="en-IN" sz="2000" dirty="0">
              <a:solidFill>
                <a:schemeClr val="accent6">
                  <a:lumMod val="75000"/>
                </a:schemeClr>
              </a:solidFill>
            </a:endParaRPr>
          </a:p>
        </p:txBody>
      </p:sp>
    </p:spTree>
    <p:extLst>
      <p:ext uri="{BB962C8B-B14F-4D97-AF65-F5344CB8AC3E}">
        <p14:creationId xmlns:p14="http://schemas.microsoft.com/office/powerpoint/2010/main" xmlns=""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xmlns="" id="{DA0304B7-7EFB-4778-A43C-CF1BBB0CFB1F}"/>
              </a:ext>
            </a:extLst>
          </p:cNvPr>
          <p:cNvSpPr>
            <a:spLocks noGrp="1"/>
          </p:cNvSpPr>
          <p:nvPr>
            <p:ph idx="1"/>
          </p:nvPr>
        </p:nvSpPr>
        <p:spPr/>
        <p:txBody>
          <a:bodyPr>
            <a:normAutofit fontScale="92500" lnSpcReduction="20000"/>
          </a:bodyPr>
          <a:lstStyle/>
          <a:p>
            <a:r>
              <a:rPr lang="en-US" dirty="0" smtClean="0"/>
              <a:t>The basic game consists of a cross-shaped board, often made of wood, together with a set of pegs (or alternatively marbles). To start the game, one fills the board with pegs except for the central hole. A jump consists of jumping one peg over another into an empty spot in the board, removing the peg jumped over from the board. Diagonal jumps are not allowed (in the standard version of the game</a:t>
            </a:r>
            <a:r>
              <a:rPr lang="en-US" dirty="0" smtClean="0"/>
              <a:t>).</a:t>
            </a:r>
          </a:p>
          <a:p>
            <a:pPr>
              <a:buNone/>
            </a:pPr>
            <a:endParaRPr lang="en-US" dirty="0" smtClean="0"/>
          </a:p>
          <a:p>
            <a:r>
              <a:rPr lang="en-US" dirty="0" smtClean="0"/>
              <a:t>The </a:t>
            </a:r>
            <a:r>
              <a:rPr lang="en-US" dirty="0" smtClean="0"/>
              <a:t>goal of this project is find a solution for a traditional peg solitaire </a:t>
            </a:r>
            <a:r>
              <a:rPr lang="en-US" dirty="0" smtClean="0"/>
              <a:t>board(HI-Q) </a:t>
            </a:r>
            <a:r>
              <a:rPr lang="en-US" dirty="0" smtClean="0"/>
              <a:t>(if one exists) or display an error message in case there is no </a:t>
            </a:r>
            <a:r>
              <a:rPr lang="en-US" dirty="0" smtClean="0"/>
              <a:t>solution.</a:t>
            </a:r>
          </a:p>
          <a:p>
            <a:endParaRPr lang="en-US" dirty="0" smtClean="0"/>
          </a:p>
          <a:p>
            <a:r>
              <a:rPr lang="en-US" dirty="0" smtClean="0"/>
              <a:t>The </a:t>
            </a:r>
            <a:r>
              <a:rPr lang="en-US" dirty="0" smtClean="0"/>
              <a:t>method used for this project is </a:t>
            </a:r>
            <a:r>
              <a:rPr lang="en-US" i="1" dirty="0" smtClean="0">
                <a:hlinkClick r:id="rId2"/>
              </a:rPr>
              <a:t>backtracking</a:t>
            </a:r>
            <a:endParaRPr lang="en-IN" dirty="0"/>
          </a:p>
        </p:txBody>
      </p:sp>
    </p:spTree>
    <p:extLst>
      <p:ext uri="{BB962C8B-B14F-4D97-AF65-F5344CB8AC3E}">
        <p14:creationId xmlns:p14="http://schemas.microsoft.com/office/powerpoint/2010/main" xmlns=""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lysis of Peg Solitaire"/>
          <p:cNvPicPr>
            <a:picLocks noChangeAspect="1" noChangeArrowheads="1"/>
          </p:cNvPicPr>
          <p:nvPr/>
        </p:nvPicPr>
        <p:blipFill>
          <a:blip r:embed="rId2"/>
          <a:srcRect/>
          <a:stretch>
            <a:fillRect/>
          </a:stretch>
        </p:blipFill>
        <p:spPr bwMode="auto">
          <a:xfrm>
            <a:off x="120404" y="814997"/>
            <a:ext cx="8375148" cy="4943965"/>
          </a:xfrm>
          <a:prstGeom prst="rect">
            <a:avLst/>
          </a:prstGeom>
          <a:noFill/>
        </p:spPr>
      </p:pic>
      <p:sp>
        <p:nvSpPr>
          <p:cNvPr id="3" name="TextBox 2"/>
          <p:cNvSpPr txBox="1"/>
          <p:nvPr/>
        </p:nvSpPr>
        <p:spPr>
          <a:xfrm>
            <a:off x="8554915" y="844062"/>
            <a:ext cx="3637085" cy="2123658"/>
          </a:xfrm>
          <a:prstGeom prst="rect">
            <a:avLst/>
          </a:prstGeom>
          <a:noFill/>
        </p:spPr>
        <p:txBody>
          <a:bodyPr wrap="square" rtlCol="0">
            <a:spAutoFit/>
          </a:bodyPr>
          <a:lstStyle/>
          <a:p>
            <a:r>
              <a:rPr lang="en-US" sz="4400" dirty="0" smtClean="0"/>
              <a:t>Hi-Q </a:t>
            </a:r>
            <a:r>
              <a:rPr lang="en-US" sz="4400" b="1" dirty="0" smtClean="0"/>
              <a:t>game</a:t>
            </a:r>
          </a:p>
          <a:p>
            <a:r>
              <a:rPr lang="en-US" sz="4400" b="1" dirty="0" smtClean="0"/>
              <a:t>(</a:t>
            </a:r>
            <a:r>
              <a:rPr lang="en-US" sz="4400" b="1" dirty="0" smtClean="0"/>
              <a:t>peg </a:t>
            </a:r>
            <a:r>
              <a:rPr lang="en-US" sz="4400" b="1" dirty="0" smtClean="0"/>
              <a:t>solitaire</a:t>
            </a:r>
          </a:p>
          <a:p>
            <a:r>
              <a:rPr lang="en-US" sz="4400" b="1" dirty="0" smtClean="0"/>
              <a:t>Game</a:t>
            </a:r>
            <a:r>
              <a:rPr lang="en-US" sz="4400" dirty="0" smtClean="0"/>
              <a:t>)</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xmlns="" id="{8A7E5BF9-49EB-40A0-9E84-D30467DC69EA}"/>
              </a:ext>
            </a:extLst>
          </p:cNvPr>
          <p:cNvSpPr>
            <a:spLocks noGrp="1"/>
          </p:cNvSpPr>
          <p:nvPr>
            <p:ph idx="1"/>
          </p:nvPr>
        </p:nvSpPr>
        <p:spPr/>
        <p:txBody>
          <a:bodyPr>
            <a:normAutofit fontScale="92500"/>
          </a:bodyPr>
          <a:lstStyle/>
          <a:p>
            <a:r>
              <a:rPr lang="en-US" dirty="0" smtClean="0"/>
              <a:t>With </a:t>
            </a:r>
            <a:r>
              <a:rPr lang="en-US" i="1" dirty="0" smtClean="0"/>
              <a:t>n</a:t>
            </a:r>
            <a:r>
              <a:rPr lang="en-US" dirty="0" smtClean="0"/>
              <a:t> pegs,</a:t>
            </a:r>
          </a:p>
          <a:p>
            <a:r>
              <a:rPr lang="en-US" dirty="0" smtClean="0"/>
              <a:t>if there is only </a:t>
            </a:r>
            <a:r>
              <a:rPr lang="en-US" i="1" dirty="0" smtClean="0"/>
              <a:t>n</a:t>
            </a:r>
            <a:r>
              <a:rPr lang="en-US" dirty="0" smtClean="0"/>
              <a:t> = 1 peg left,</a:t>
            </a:r>
          </a:p>
          <a:p>
            <a:pPr lvl="1"/>
            <a:r>
              <a:rPr lang="en-US" dirty="0" smtClean="0"/>
              <a:t>if it is in the center, return indicating we found a solution,</a:t>
            </a:r>
          </a:p>
          <a:p>
            <a:pPr lvl="1"/>
            <a:r>
              <a:rPr lang="en-US" dirty="0" smtClean="0"/>
              <a:t>otherwise, we did not;</a:t>
            </a:r>
          </a:p>
          <a:p>
            <a:r>
              <a:rPr lang="en-US" dirty="0" smtClean="0"/>
              <a:t>otherwise, for each possible jump,</a:t>
            </a:r>
          </a:p>
          <a:p>
            <a:pPr lvl="1"/>
            <a:r>
              <a:rPr lang="en-US" dirty="0" smtClean="0"/>
              <a:t>modify the board to account for the jump and call the backtracking algorithm recursively, where</a:t>
            </a:r>
          </a:p>
          <a:p>
            <a:pPr lvl="2"/>
            <a:r>
              <a:rPr lang="en-US" dirty="0" smtClean="0"/>
              <a:t>if the algorithm indicates success, record the jump and return indicating we found a solution,</a:t>
            </a:r>
          </a:p>
          <a:p>
            <a:pPr lvl="2"/>
            <a:r>
              <a:rPr lang="en-US" dirty="0" smtClean="0"/>
              <a:t>otherwise, reset the board to the state it was in prior to making the jump; and</a:t>
            </a:r>
          </a:p>
          <a:p>
            <a:r>
              <a:rPr lang="en-US" dirty="0" smtClean="0"/>
              <a:t>the loop will only finish if none of the possible jumps led to a solution, so return indicating we did not find one.</a:t>
            </a:r>
          </a:p>
          <a:p>
            <a:endParaRPr lang="en-IN" dirty="0"/>
          </a:p>
        </p:txBody>
      </p:sp>
    </p:spTree>
    <p:extLst>
      <p:ext uri="{BB962C8B-B14F-4D97-AF65-F5344CB8AC3E}">
        <p14:creationId xmlns:p14="http://schemas.microsoft.com/office/powerpoint/2010/main" xmlns=""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292337" y="1239716"/>
            <a:ext cx="9059507" cy="416230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xmlns="" id="{D7F674A8-B697-455E-AE71-EE2E42A1C10C}"/>
              </a:ext>
            </a:extLst>
          </p:cNvPr>
          <p:cNvSpPr>
            <a:spLocks noGrp="1"/>
          </p:cNvSpPr>
          <p:nvPr>
            <p:ph idx="1"/>
          </p:nvPr>
        </p:nvSpPr>
        <p:spPr/>
        <p:txBody>
          <a:bodyPr/>
          <a:lstStyle/>
          <a:p>
            <a:r>
              <a:rPr lang="en-US" dirty="0" smtClean="0"/>
              <a:t>One way to solve peg solitaire is to use a backtracking search </a:t>
            </a:r>
            <a:r>
              <a:rPr lang="en-US" dirty="0" smtClean="0"/>
              <a:t>algorithm. </a:t>
            </a:r>
            <a:r>
              <a:rPr lang="en-US" dirty="0" smtClean="0"/>
              <a:t>This algorithm searches for a solution from a given start configuration by making a legal jump J from start, after which it recursively searches for a solution from the new configuration. Since every jump reduces the number of pegs (filled holes) on the board by one, in the base case, the algorithm stops </a:t>
            </a:r>
            <a:r>
              <a:rPr lang="en-US" dirty="0" err="1" smtClean="0"/>
              <a:t>recursing</a:t>
            </a:r>
            <a:r>
              <a:rPr lang="en-US" dirty="0" smtClean="0"/>
              <a:t> when both start and final have the same number of pegs.</a:t>
            </a:r>
            <a:endParaRPr lang="en-IN" dirty="0"/>
          </a:p>
        </p:txBody>
      </p:sp>
    </p:spTree>
    <p:extLst>
      <p:ext uri="{BB962C8B-B14F-4D97-AF65-F5344CB8AC3E}">
        <p14:creationId xmlns:p14="http://schemas.microsoft.com/office/powerpoint/2010/main" xmlns=""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xmlns="" id="{9F916CAF-A315-4FBB-AF10-D90D4319CD49}"/>
              </a:ext>
            </a:extLst>
          </p:cNvPr>
          <p:cNvSpPr>
            <a:spLocks noGrp="1"/>
          </p:cNvSpPr>
          <p:nvPr>
            <p:ph idx="1"/>
          </p:nvPr>
        </p:nvSpPr>
        <p:spPr/>
        <p:txBody>
          <a:bodyPr>
            <a:normAutofit lnSpcReduction="10000"/>
          </a:bodyPr>
          <a:lstStyle/>
          <a:p>
            <a:r>
              <a:rPr lang="en-US" dirty="0" smtClean="0"/>
              <a:t> </a:t>
            </a:r>
            <a:r>
              <a:rPr lang="en-US" dirty="0" smtClean="0"/>
              <a:t>the simplest possible example of backtracking, which is searching an actual tree. We will also use the simplest kind of tree, </a:t>
            </a:r>
            <a:r>
              <a:rPr lang="en-US" b="1" dirty="0" smtClean="0"/>
              <a:t>a binary tree</a:t>
            </a:r>
            <a:r>
              <a:rPr lang="en-US" dirty="0" smtClean="0"/>
              <a:t>.</a:t>
            </a:r>
          </a:p>
          <a:p>
            <a:r>
              <a:rPr lang="en-US" dirty="0" smtClean="0"/>
              <a:t>A </a:t>
            </a:r>
            <a:r>
              <a:rPr lang="en-US" b="1" dirty="0" smtClean="0"/>
              <a:t>binary tree </a:t>
            </a:r>
            <a:r>
              <a:rPr lang="en-US" dirty="0" smtClean="0"/>
              <a:t>is a data structure composed of </a:t>
            </a:r>
            <a:r>
              <a:rPr lang="en-US" b="1" dirty="0" smtClean="0"/>
              <a:t>nodes</a:t>
            </a:r>
            <a:r>
              <a:rPr lang="en-US" dirty="0" smtClean="0"/>
              <a:t>. One node is designated as the </a:t>
            </a:r>
            <a:r>
              <a:rPr lang="en-US" b="1" dirty="0" smtClean="0"/>
              <a:t>root node</a:t>
            </a:r>
            <a:r>
              <a:rPr lang="en-US" dirty="0" smtClean="0"/>
              <a:t>. Each node can reference (point to) zero, one, or two other nodes, which are called its </a:t>
            </a:r>
            <a:r>
              <a:rPr lang="en-US" b="1" dirty="0" smtClean="0"/>
              <a:t>children</a:t>
            </a:r>
            <a:r>
              <a:rPr lang="en-US" dirty="0" smtClean="0"/>
              <a:t>. The children are referred to as the </a:t>
            </a:r>
            <a:r>
              <a:rPr lang="en-US" b="1" dirty="0" smtClean="0"/>
              <a:t>left child</a:t>
            </a:r>
            <a:r>
              <a:rPr lang="en-US" dirty="0" smtClean="0"/>
              <a:t> and/or the </a:t>
            </a:r>
            <a:r>
              <a:rPr lang="en-US" b="1" dirty="0" smtClean="0"/>
              <a:t>right child</a:t>
            </a:r>
            <a:r>
              <a:rPr lang="en-US" dirty="0" smtClean="0"/>
              <a:t>. All nodes are reachable (by one or more steps) from the root node, and there are no cycles. For our purposes, although this is not part of the definition of a binary tree, we will say that a node might or might not be a goal node, and will contain its name. The first example in this paper (which we repeat here) shows a binary tree.</a:t>
            </a:r>
            <a:endParaRPr lang="en-IN" dirty="0"/>
          </a:p>
        </p:txBody>
      </p:sp>
    </p:spTree>
    <p:extLst>
      <p:ext uri="{BB962C8B-B14F-4D97-AF65-F5344CB8AC3E}">
        <p14:creationId xmlns:p14="http://schemas.microsoft.com/office/powerpoint/2010/main" xmlns="" val="10796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E2495-BC54-4067-8E7F-D378A5039021}"/>
              </a:ext>
            </a:extLst>
          </p:cNvPr>
          <p:cNvSpPr>
            <a:spLocks noGrp="1"/>
          </p:cNvSpPr>
          <p:nvPr>
            <p:ph type="title"/>
          </p:nvPr>
        </p:nvSpPr>
        <p:spPr>
          <a:xfrm>
            <a:off x="345831" y="0"/>
            <a:ext cx="10515600" cy="1325563"/>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4097" name="Picture 1"/>
          <p:cNvPicPr>
            <a:picLocks noGrp="1" noChangeAspect="1" noChangeArrowheads="1"/>
          </p:cNvPicPr>
          <p:nvPr>
            <p:ph idx="1"/>
          </p:nvPr>
        </p:nvPicPr>
        <p:blipFill>
          <a:blip r:embed="rId2"/>
          <a:srcRect/>
          <a:stretch>
            <a:fillRect/>
          </a:stretch>
        </p:blipFill>
        <p:spPr bwMode="auto">
          <a:xfrm>
            <a:off x="202223" y="975947"/>
            <a:ext cx="11989777" cy="5547946"/>
          </a:xfrm>
          <a:prstGeom prst="rect">
            <a:avLst/>
          </a:prstGeom>
          <a:noFill/>
          <a:ln w="9525">
            <a:noFill/>
            <a:miter lim="800000"/>
            <a:headEnd/>
            <a:tailEnd/>
          </a:ln>
          <a:effectLst/>
        </p:spPr>
      </p:pic>
    </p:spTree>
    <p:extLst>
      <p:ext uri="{BB962C8B-B14F-4D97-AF65-F5344CB8AC3E}">
        <p14:creationId xmlns:p14="http://schemas.microsoft.com/office/powerpoint/2010/main" xmlns=""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xmlns="" id="{0D677678-E6FC-43AF-8710-22E963C7CB46}"/>
              </a:ext>
            </a:extLst>
          </p:cNvPr>
          <p:cNvSpPr>
            <a:spLocks noGrp="1"/>
          </p:cNvSpPr>
          <p:nvPr>
            <p:ph idx="1"/>
          </p:nvPr>
        </p:nvSpPr>
        <p:spPr/>
        <p:txBody>
          <a:bodyPr/>
          <a:lstStyle/>
          <a:p>
            <a:r>
              <a:rPr lang="en-IN" dirty="0" err="1" smtClean="0"/>
              <a:t>Manichand</a:t>
            </a:r>
            <a:r>
              <a:rPr lang="en-IN" dirty="0" smtClean="0"/>
              <a:t> – understanding the flow of game and analysis of game. </a:t>
            </a:r>
            <a:r>
              <a:rPr lang="en-IN" dirty="0" err="1" smtClean="0"/>
              <a:t>Harsha</a:t>
            </a:r>
            <a:r>
              <a:rPr lang="en-IN" dirty="0" smtClean="0"/>
              <a:t> </a:t>
            </a:r>
            <a:r>
              <a:rPr lang="en-IN" dirty="0" err="1" smtClean="0"/>
              <a:t>vardan</a:t>
            </a:r>
            <a:r>
              <a:rPr lang="en-IN" dirty="0" smtClean="0"/>
              <a:t> – searching for Python libraries needed for game</a:t>
            </a:r>
          </a:p>
          <a:p>
            <a:r>
              <a:rPr lang="en-IN" dirty="0" err="1" smtClean="0"/>
              <a:t>Dileep</a:t>
            </a:r>
            <a:r>
              <a:rPr lang="en-IN" dirty="0" smtClean="0"/>
              <a:t> </a:t>
            </a:r>
            <a:r>
              <a:rPr lang="en-IN" dirty="0" err="1" smtClean="0"/>
              <a:t>reddy</a:t>
            </a:r>
            <a:r>
              <a:rPr lang="en-IN" dirty="0" smtClean="0"/>
              <a:t> – understanding algorithm  of existing solutions</a:t>
            </a:r>
          </a:p>
          <a:p>
            <a:r>
              <a:rPr lang="en-IN" dirty="0" err="1" smtClean="0"/>
              <a:t>Prakash</a:t>
            </a:r>
            <a:r>
              <a:rPr lang="en-IN" dirty="0" smtClean="0"/>
              <a:t> raj – understanding data structures involved in game</a:t>
            </a:r>
            <a:endParaRPr lang="en-IN" dirty="0"/>
          </a:p>
        </p:txBody>
      </p:sp>
    </p:spTree>
    <p:extLst>
      <p:ext uri="{BB962C8B-B14F-4D97-AF65-F5344CB8AC3E}">
        <p14:creationId xmlns:p14="http://schemas.microsoft.com/office/powerpoint/2010/main" xmlns=""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329</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Design And Analysis of Algorithms Hi-Q game(peg solitaire)</vt:lpstr>
      <vt:lpstr>Problem statement and domain</vt:lpstr>
      <vt:lpstr>Slide 3</vt:lpstr>
      <vt:lpstr>Existing solutions/ Naïve solutions</vt:lpstr>
      <vt:lpstr>Slide 5</vt:lpstr>
      <vt:lpstr>Proposed Algorithm Design Technique</vt:lpstr>
      <vt:lpstr>Data Structures needed</vt:lpstr>
      <vt:lpstr>Github setup</vt:lpstr>
      <vt:lpstr>Division of work among the group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Lenovo</cp:lastModifiedBy>
  <cp:revision>9</cp:revision>
  <dcterms:created xsi:type="dcterms:W3CDTF">2022-02-18T09:01:51Z</dcterms:created>
  <dcterms:modified xsi:type="dcterms:W3CDTF">2022-02-20T12:18:28Z</dcterms:modified>
</cp:coreProperties>
</file>