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4"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388" autoAdjust="0"/>
  </p:normalViewPr>
  <p:slideViewPr>
    <p:cSldViewPr snapToGrid="0">
      <p:cViewPr varScale="1">
        <p:scale>
          <a:sx n="85" d="100"/>
          <a:sy n="85" d="100"/>
        </p:scale>
        <p:origin x="34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08-08-2022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DBC44B4-C482-4119-9ADA-AF9B1015A18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00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05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21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C03E-6C42-489C-B548-063F89F1DE3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257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A8C03E-6C42-489C-B548-063F89F1DE3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BC44B4-C482-4119-9ADA-AF9B1015A18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1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A8C03E-6C42-489C-B548-063F89F1DE3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BC44B4-C482-4119-9ADA-AF9B1015A18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6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A8C03E-6C42-489C-B548-063F89F1DE3D}"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BC44B4-C482-4119-9ADA-AF9B1015A18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4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A8C03E-6C42-489C-B548-063F89F1DE3D}"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BC44B4-C482-4119-9ADA-AF9B1015A18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545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8C03E-6C42-489C-B548-063F89F1DE3D}"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BC44B4-C482-4119-9ADA-AF9B1015A18F}" type="slidenum">
              <a:rPr lang="en-IN" smtClean="0"/>
              <a:t>‹#›</a:t>
            </a:fld>
            <a:endParaRPr lang="en-IN"/>
          </a:p>
        </p:txBody>
      </p:sp>
    </p:spTree>
    <p:extLst>
      <p:ext uri="{BB962C8B-B14F-4D97-AF65-F5344CB8AC3E}">
        <p14:creationId xmlns:p14="http://schemas.microsoft.com/office/powerpoint/2010/main" val="305603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A8C03E-6C42-489C-B548-063F89F1DE3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BC44B4-C482-4119-9ADA-AF9B1015A18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51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A8C03E-6C42-489C-B548-063F89F1DE3D}" type="datetimeFigureOut">
              <a:rPr lang="en-IN" smtClean="0"/>
              <a:t>08-08-2022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DBC44B4-C482-4119-9ADA-AF9B1015A18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76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A8C03E-6C42-489C-B548-063F89F1DE3D}" type="datetimeFigureOut">
              <a:rPr lang="en-IN" smtClean="0"/>
              <a:t>08-08-2022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BC44B4-C482-4119-9ADA-AF9B1015A18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07539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E847-8BF1-11B4-ACFF-FA4E98AB10ED}"/>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e-commerce website to sell the Food Item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4F9C57-D00B-8267-EBB9-C8BBAC3A31C6}"/>
              </a:ext>
            </a:extLst>
          </p:cNvPr>
          <p:cNvSpPr>
            <a:spLocks noGrp="1"/>
          </p:cNvSpPr>
          <p:nvPr>
            <p:ph type="subTitle" idx="1"/>
          </p:nvPr>
        </p:nvSpPr>
        <p:spPr/>
        <p:txBody>
          <a:bodyPr/>
          <a:lstStyle/>
          <a:p>
            <a:r>
              <a:rPr lang="en-US" dirty="0"/>
              <a:t>JFSD &amp; EP</a:t>
            </a:r>
            <a:endParaRPr lang="en-IN" dirty="0"/>
          </a:p>
        </p:txBody>
      </p:sp>
      <p:sp>
        <p:nvSpPr>
          <p:cNvPr id="6" name="TextBox 5">
            <a:extLst>
              <a:ext uri="{FF2B5EF4-FFF2-40B4-BE49-F238E27FC236}">
                <a16:creationId xmlns:a16="http://schemas.microsoft.com/office/drawing/2014/main" id="{4F9D13BD-A815-027B-AF1D-1C8A735F7207}"/>
              </a:ext>
            </a:extLst>
          </p:cNvPr>
          <p:cNvSpPr txBox="1"/>
          <p:nvPr/>
        </p:nvSpPr>
        <p:spPr>
          <a:xfrm>
            <a:off x="7048345" y="4428568"/>
            <a:ext cx="4637314" cy="1200329"/>
          </a:xfrm>
          <a:prstGeom prst="rect">
            <a:avLst/>
          </a:prstGeom>
          <a:noFill/>
        </p:spPr>
        <p:txBody>
          <a:bodyPr wrap="square">
            <a:spAutoFit/>
          </a:bodyPr>
          <a:lstStyle/>
          <a:p>
            <a:r>
              <a:rPr lang="en-IN" sz="2400" dirty="0"/>
              <a:t>2010030455 K Manichand</a:t>
            </a:r>
          </a:p>
          <a:p>
            <a:r>
              <a:rPr lang="en-IN" sz="2400" dirty="0"/>
              <a:t>2010030358 B Avinash</a:t>
            </a:r>
          </a:p>
          <a:p>
            <a:r>
              <a:rPr lang="en-IN" sz="2400" dirty="0"/>
              <a:t>2010030421 V Rithvik</a:t>
            </a:r>
          </a:p>
        </p:txBody>
      </p:sp>
    </p:spTree>
    <p:extLst>
      <p:ext uri="{BB962C8B-B14F-4D97-AF65-F5344CB8AC3E}">
        <p14:creationId xmlns:p14="http://schemas.microsoft.com/office/powerpoint/2010/main" val="178360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E3D5F-4D00-16BD-C6DD-DD56C9431931}"/>
              </a:ext>
            </a:extLst>
          </p:cNvPr>
          <p:cNvSpPr txBox="1"/>
          <p:nvPr/>
        </p:nvSpPr>
        <p:spPr>
          <a:xfrm>
            <a:off x="882051" y="1869875"/>
            <a:ext cx="6044961" cy="317009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Online Grocery Store is an eCommerce based web application for our Web Programming project. </a:t>
            </a:r>
          </a:p>
          <a:p>
            <a:endParaRPr lang="en-US" sz="2000" b="0" i="0" dirty="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We will develop a sample in which user can search and find necessary information about any grocery item, can proceed to checkout to buy products.</a:t>
            </a:r>
          </a:p>
          <a:p>
            <a:endParaRPr lang="en-US" sz="2000" b="0" i="0" dirty="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4292E"/>
                </a:solidFill>
                <a:effectLst/>
                <a:latin typeface="Times New Roman" panose="02020603050405020304" pitchFamily="18" charset="0"/>
                <a:cs typeface="Times New Roman" panose="02020603050405020304" pitchFamily="18" charset="0"/>
              </a:rPr>
              <a:t>User can create an account, update personal information, can check its past activities, orders and transactions, and cart items.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A2135E-DB87-D1F3-F57B-AC6E98FC564C}"/>
              </a:ext>
            </a:extLst>
          </p:cNvPr>
          <p:cNvSpPr txBox="1"/>
          <p:nvPr/>
        </p:nvSpPr>
        <p:spPr>
          <a:xfrm>
            <a:off x="491706" y="612475"/>
            <a:ext cx="703915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 </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83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436E5-FC20-5210-CAC7-78C8908D990A}"/>
              </a:ext>
            </a:extLst>
          </p:cNvPr>
          <p:cNvSpPr txBox="1"/>
          <p:nvPr/>
        </p:nvSpPr>
        <p:spPr>
          <a:xfrm>
            <a:off x="491706" y="382382"/>
            <a:ext cx="7039155" cy="769441"/>
          </a:xfrm>
          <a:prstGeom prst="rect">
            <a:avLst/>
          </a:prstGeom>
          <a:noFill/>
        </p:spPr>
        <p:txBody>
          <a:bodyPr wrap="square" rtlCol="0">
            <a:spAutoFit/>
          </a:bodyPr>
          <a:lstStyle/>
          <a:p>
            <a:r>
              <a:rPr lang="en-US" sz="4400" b="1">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CD4328-F5D3-9815-D559-1D191BE345A8}"/>
              </a:ext>
            </a:extLst>
          </p:cNvPr>
          <p:cNvSpPr txBox="1"/>
          <p:nvPr/>
        </p:nvSpPr>
        <p:spPr>
          <a:xfrm>
            <a:off x="491706" y="1381916"/>
            <a:ext cx="6094562" cy="4708981"/>
          </a:xfrm>
          <a:prstGeom prst="rect">
            <a:avLst/>
          </a:prstGeom>
          <a:noFill/>
        </p:spPr>
        <p:txBody>
          <a:bodyPr wrap="square">
            <a:spAutoFit/>
          </a:bodyPr>
          <a:lstStyle/>
          <a:p>
            <a:pPr marL="285750" indent="-285750">
              <a:buFont typeface="Arial" panose="020B0604020202020204" pitchFamily="34" charset="0"/>
              <a:buChar char="•"/>
            </a:pPr>
            <a:r>
              <a:rPr lang="en-US" sz="2000" b="0" i="0">
                <a:solidFill>
                  <a:srgbClr val="24292E"/>
                </a:solidFill>
                <a:effectLst/>
                <a:latin typeface="Times New Roman" panose="02020603050405020304" pitchFamily="18" charset="0"/>
                <a:cs typeface="Times New Roman" panose="02020603050405020304" pitchFamily="18" charset="0"/>
              </a:rPr>
              <a:t>An online Grocery Store permits a customer to submit online orders for items and/or services from a store that serves both walk-in customers and online customers .</a:t>
            </a:r>
          </a:p>
          <a:p>
            <a:r>
              <a:rPr lang="en-US" sz="2000" b="0" i="0">
                <a:solidFill>
                  <a:srgbClr val="24292E"/>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b="0" i="0">
                <a:solidFill>
                  <a:srgbClr val="24292E"/>
                </a:solidFill>
                <a:effectLst/>
                <a:latin typeface="Times New Roman" panose="02020603050405020304" pitchFamily="18" charset="0"/>
                <a:cs typeface="Times New Roman" panose="02020603050405020304" pitchFamily="18" charset="0"/>
              </a:rPr>
              <a:t>The online Store system presents an online display of all the items they want to sell . </a:t>
            </a:r>
          </a:p>
          <a:p>
            <a:endParaRPr lang="en-US" sz="2000" b="0" i="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a:solidFill>
                  <a:srgbClr val="24292E"/>
                </a:solidFill>
                <a:effectLst/>
                <a:latin typeface="Times New Roman" panose="02020603050405020304" pitchFamily="18" charset="0"/>
                <a:cs typeface="Times New Roman" panose="02020603050405020304" pitchFamily="18" charset="0"/>
              </a:rPr>
              <a:t>This web based application helps customers to choose their daily needs and add products to their shopping cart.</a:t>
            </a:r>
          </a:p>
          <a:p>
            <a:endParaRPr lang="en-US" sz="2000" b="0" i="0">
              <a:solidFill>
                <a:srgbClr val="24292E"/>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a:solidFill>
                  <a:srgbClr val="24292E"/>
                </a:solidFill>
                <a:effectLst/>
                <a:latin typeface="Times New Roman" panose="02020603050405020304" pitchFamily="18" charset="0"/>
                <a:cs typeface="Times New Roman" panose="02020603050405020304" pitchFamily="18" charset="0"/>
              </a:rPr>
              <a:t>Customers provides their complete detail of address and contact and they get their chosen products in their home . This Web application saves lots of time of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72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5226F05-71B4-E66B-6208-337E3393E424}"/>
              </a:ext>
            </a:extLst>
          </p:cNvPr>
          <p:cNvGraphicFramePr>
            <a:graphicFrameLocks noGrp="1"/>
          </p:cNvGraphicFramePr>
          <p:nvPr>
            <p:extLst>
              <p:ext uri="{D42A27DB-BD31-4B8C-83A1-F6EECF244321}">
                <p14:modId xmlns:p14="http://schemas.microsoft.com/office/powerpoint/2010/main" val="1721015313"/>
              </p:ext>
            </p:extLst>
          </p:nvPr>
        </p:nvGraphicFramePr>
        <p:xfrm>
          <a:off x="-58947" y="589280"/>
          <a:ext cx="12309894" cy="7387356"/>
        </p:xfrm>
        <a:graphic>
          <a:graphicData uri="http://schemas.openxmlformats.org/drawingml/2006/table">
            <a:tbl>
              <a:tblPr firstRow="1" bandRow="1">
                <a:tableStyleId>{5C22544A-7EE6-4342-B048-85BDC9FD1C3A}</a:tableStyleId>
              </a:tblPr>
              <a:tblGrid>
                <a:gridCol w="2216989">
                  <a:extLst>
                    <a:ext uri="{9D8B030D-6E8A-4147-A177-3AD203B41FA5}">
                      <a16:colId xmlns:a16="http://schemas.microsoft.com/office/drawing/2014/main" val="1310693928"/>
                    </a:ext>
                  </a:extLst>
                </a:gridCol>
                <a:gridCol w="2113471">
                  <a:extLst>
                    <a:ext uri="{9D8B030D-6E8A-4147-A177-3AD203B41FA5}">
                      <a16:colId xmlns:a16="http://schemas.microsoft.com/office/drawing/2014/main" val="2556369804"/>
                    </a:ext>
                  </a:extLst>
                </a:gridCol>
                <a:gridCol w="2303253">
                  <a:extLst>
                    <a:ext uri="{9D8B030D-6E8A-4147-A177-3AD203B41FA5}">
                      <a16:colId xmlns:a16="http://schemas.microsoft.com/office/drawing/2014/main" val="1474799092"/>
                    </a:ext>
                  </a:extLst>
                </a:gridCol>
                <a:gridCol w="5676181">
                  <a:extLst>
                    <a:ext uri="{9D8B030D-6E8A-4147-A177-3AD203B41FA5}">
                      <a16:colId xmlns:a16="http://schemas.microsoft.com/office/drawing/2014/main" val="1926538323"/>
                    </a:ext>
                  </a:extLst>
                </a:gridCol>
              </a:tblGrid>
              <a:tr h="872418">
                <a:tc>
                  <a:txBody>
                    <a:bodyPr/>
                    <a:lstStyle/>
                    <a:p>
                      <a:r>
                        <a:rPr lang="en-US" sz="44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TITLE</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AUTHOR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a:latin typeface="Times New Roman" panose="02020603050405020304" pitchFamily="18" charset="0"/>
                          <a:cs typeface="Times New Roman" panose="02020603050405020304" pitchFamily="18" charset="0"/>
                        </a:rPr>
                        <a:t>PUBLISHED</a:t>
                      </a:r>
                      <a:r>
                        <a:rPr lang="en-US">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YEAR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a:latin typeface="Times New Roman" panose="02020603050405020304" pitchFamily="18" charset="0"/>
                          <a:cs typeface="Times New Roman" panose="02020603050405020304" pitchFamily="18" charset="0"/>
                        </a:rPr>
                        <a:t>SUMMARY</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623423"/>
                  </a:ext>
                </a:extLst>
              </a:tr>
              <a:tr h="1341651">
                <a:tc>
                  <a:txBody>
                    <a:bodyPr/>
                    <a:lstStyle/>
                    <a:p>
                      <a:r>
                        <a:rPr lang="en-US" sz="1800">
                          <a:latin typeface="Times New Roman" panose="02020603050405020304" pitchFamily="18" charset="0"/>
                          <a:cs typeface="Times New Roman" panose="02020603050405020304" pitchFamily="18" charset="0"/>
                        </a:rPr>
                        <a:t>Consumer response</a:t>
                      </a:r>
                    </a:p>
                    <a:p>
                      <a:r>
                        <a:rPr lang="en-US" sz="1800">
                          <a:latin typeface="Times New Roman" panose="02020603050405020304" pitchFamily="18" charset="0"/>
                          <a:cs typeface="Times New Roman" panose="02020603050405020304" pitchFamily="18" charset="0"/>
                        </a:rPr>
                        <a:t>to online grocery</a:t>
                      </a:r>
                    </a:p>
                    <a:p>
                      <a:r>
                        <a:rPr lang="en-US" sz="1800">
                          <a:latin typeface="Times New Roman" panose="02020603050405020304" pitchFamily="18" charset="0"/>
                          <a:cs typeface="Times New Roman" panose="02020603050405020304" pitchFamily="18" charset="0"/>
                        </a:rPr>
                        <a:t>shopping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it-IT" sz="1800" dirty="0">
                          <a:latin typeface="Times New Roman" panose="02020603050405020304" pitchFamily="18" charset="0"/>
                          <a:cs typeface="Times New Roman" panose="02020603050405020304" pitchFamily="18" charset="0"/>
                        </a:rPr>
                        <a:t>Michelle A. Morganosky and Brenda J. Cude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objective is to profile the characteristics of such users and make a preliminary assessment of consumer response to, and demand for, online grocery shopping services based on behavioral data.</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5450638"/>
                  </a:ext>
                </a:extLst>
              </a:tr>
              <a:tr h="1304329">
                <a:tc>
                  <a:txBody>
                    <a:bodyPr/>
                    <a:lstStyle/>
                    <a:p>
                      <a:r>
                        <a:rPr lang="en-US" sz="1800">
                          <a:latin typeface="Times New Roman" panose="02020603050405020304" pitchFamily="18" charset="0"/>
                          <a:cs typeface="Times New Roman" panose="02020603050405020304" pitchFamily="18" charset="0"/>
                        </a:rPr>
                        <a:t>Online grocery shopping:</a:t>
                      </a:r>
                    </a:p>
                    <a:p>
                      <a:r>
                        <a:rPr lang="en-US" sz="1800">
                          <a:latin typeface="Times New Roman" panose="02020603050405020304" pitchFamily="18" charset="0"/>
                          <a:cs typeface="Times New Roman" panose="02020603050405020304" pitchFamily="18" charset="0"/>
                        </a:rPr>
                        <a:t>the influence of situational factors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Chris Hand, Francesca Dall’ Olmo Riley, Patricia Harris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2018</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This paper seeks to understand the triggers which influence the adoption (and the discontinuation) of online grocery shopping. Specifically, the research aims to establish the role of situational factors in the process of adoption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393781"/>
                  </a:ext>
                </a:extLst>
              </a:tr>
              <a:tr h="1350841">
                <a:tc>
                  <a:txBody>
                    <a:bodyPr/>
                    <a:lstStyle/>
                    <a:p>
                      <a:r>
                        <a:rPr lang="en-US" sz="1800">
                          <a:latin typeface="Times New Roman" panose="02020603050405020304" pitchFamily="18" charset="0"/>
                          <a:cs typeface="Times New Roman" panose="02020603050405020304" pitchFamily="18" charset="0"/>
                        </a:rPr>
                        <a:t>The Acceptance of Online Grocery Shopping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a:t>Sherah Kurnia, Ai-Wen Jenny Chien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The findings of the study have demonstrated the applicability of the Technology Acceptance Model in assessing the acceptance of Online Grocery Shopping in Australia , as an  example of B2C electronic commerce enabled technology application.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768426"/>
                  </a:ext>
                </a:extLst>
              </a:tr>
              <a:tr h="1566971">
                <a:tc>
                  <a:txBody>
                    <a:bodyPr/>
                    <a:lstStyle/>
                    <a:p>
                      <a:r>
                        <a:rPr lang="en-US">
                          <a:latin typeface="Times New Roman" panose="02020603050405020304" pitchFamily="18" charset="0"/>
                          <a:cs typeface="Times New Roman" panose="02020603050405020304" pitchFamily="18" charset="0"/>
                        </a:rPr>
                        <a:t>Creating customer value in online grocery shopping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a:latin typeface="Times New Roman" panose="02020603050405020304" pitchFamily="18" charset="0"/>
                          <a:cs typeface="Times New Roman" panose="02020603050405020304" pitchFamily="18" charset="0"/>
                        </a:rPr>
                        <a:t>Bill Anckar</a:t>
                      </a:r>
                    </a:p>
                    <a:p>
                      <a:r>
                        <a:rPr lang="en-IN" sz="1800">
                          <a:latin typeface="Times New Roman" panose="02020603050405020304" pitchFamily="18" charset="0"/>
                          <a:cs typeface="Times New Roman" panose="02020603050405020304" pitchFamily="18" charset="0"/>
                        </a:rPr>
                        <a:t>Pirkko Walden and</a:t>
                      </a:r>
                    </a:p>
                    <a:p>
                      <a:r>
                        <a:rPr lang="en-IN" sz="1800">
                          <a:latin typeface="Times New Roman" panose="02020603050405020304" pitchFamily="18" charset="0"/>
                          <a:cs typeface="Times New Roman" panose="02020603050405020304" pitchFamily="18" charset="0"/>
                        </a:rPr>
                        <a:t>Tawfik Jelassi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a:latin typeface="Times New Roman" panose="02020603050405020304" pitchFamily="18" charset="0"/>
                          <a:cs typeface="Times New Roman" panose="02020603050405020304" pitchFamily="18" charset="0"/>
                        </a:rPr>
                        <a:t>This paper argues that there are four different ways in</a:t>
                      </a:r>
                    </a:p>
                    <a:p>
                      <a:r>
                        <a:rPr lang="en-US" sz="1800">
                          <a:latin typeface="Times New Roman" panose="02020603050405020304" pitchFamily="18" charset="0"/>
                          <a:cs typeface="Times New Roman" panose="02020603050405020304" pitchFamily="18" charset="0"/>
                        </a:rPr>
                        <a:t>which customer value can be created in electronic grocery</a:t>
                      </a:r>
                    </a:p>
                    <a:p>
                      <a:r>
                        <a:rPr lang="en-US" sz="1800">
                          <a:latin typeface="Times New Roman" panose="02020603050405020304" pitchFamily="18" charset="0"/>
                          <a:cs typeface="Times New Roman" panose="02020603050405020304" pitchFamily="18" charset="0"/>
                        </a:rPr>
                        <a:t>shopping, but that the chosen business model will set</a:t>
                      </a:r>
                    </a:p>
                    <a:p>
                      <a:r>
                        <a:rPr lang="en-US" sz="1800">
                          <a:latin typeface="Times New Roman" panose="02020603050405020304" pitchFamily="18" charset="0"/>
                          <a:cs typeface="Times New Roman" panose="02020603050405020304" pitchFamily="18" charset="0"/>
                        </a:rPr>
                        <a:t>limits to whether and to what extent  the firm will be</a:t>
                      </a:r>
                    </a:p>
                    <a:p>
                      <a:r>
                        <a:rPr lang="en-US" sz="1800">
                          <a:latin typeface="Times New Roman" panose="02020603050405020304" pitchFamily="18" charset="0"/>
                          <a:cs typeface="Times New Roman" panose="02020603050405020304" pitchFamily="18" charset="0"/>
                        </a:rPr>
                        <a:t>able to offer value-adding services for consumers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172553"/>
                  </a:ext>
                </a:extLst>
              </a:tr>
              <a:tr h="766485">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tc>
                  <a:txBody>
                    <a:bodyPr/>
                    <a:lstStyle/>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1217456"/>
                  </a:ext>
                </a:extLst>
              </a:tr>
            </a:tbl>
          </a:graphicData>
        </a:graphic>
      </p:graphicFrame>
      <p:sp>
        <p:nvSpPr>
          <p:cNvPr id="4" name="TextBox 3">
            <a:extLst>
              <a:ext uri="{FF2B5EF4-FFF2-40B4-BE49-F238E27FC236}">
                <a16:creationId xmlns:a16="http://schemas.microsoft.com/office/drawing/2014/main" id="{EF211675-4B65-F0FE-3991-A065C3F4A82F}"/>
              </a:ext>
            </a:extLst>
          </p:cNvPr>
          <p:cNvSpPr txBox="1"/>
          <p:nvPr/>
        </p:nvSpPr>
        <p:spPr>
          <a:xfrm>
            <a:off x="3009900" y="0"/>
            <a:ext cx="6172200" cy="584775"/>
          </a:xfrm>
          <a:prstGeom prst="rect">
            <a:avLst/>
          </a:prstGeom>
          <a:noFill/>
        </p:spPr>
        <p:txBody>
          <a:bodyPr wrap="square">
            <a:spAutoFit/>
          </a:bodyPr>
          <a:lstStyle/>
          <a:p>
            <a:r>
              <a:rPr lang="en-IN" sz="3200" b="1" dirty="0"/>
              <a:t>Literature Survey</a:t>
            </a:r>
          </a:p>
        </p:txBody>
      </p:sp>
    </p:spTree>
    <p:extLst>
      <p:ext uri="{BB962C8B-B14F-4D97-AF65-F5344CB8AC3E}">
        <p14:creationId xmlns:p14="http://schemas.microsoft.com/office/powerpoint/2010/main" val="9912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17D4C-9311-B725-E141-AAE370AB034A}"/>
              </a:ext>
            </a:extLst>
          </p:cNvPr>
          <p:cNvSpPr txBox="1"/>
          <p:nvPr/>
        </p:nvSpPr>
        <p:spPr>
          <a:xfrm>
            <a:off x="636494" y="603375"/>
            <a:ext cx="7978588" cy="4401205"/>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Technique Used in this Project</a:t>
            </a:r>
          </a:p>
          <a:p>
            <a:endParaRPr lang="en-IN" sz="20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Language:</a:t>
            </a:r>
          </a:p>
          <a:p>
            <a:pPr lvl="1"/>
            <a:r>
              <a:rPr lang="en-IN" sz="2400" dirty="0">
                <a:latin typeface="Times New Roman" panose="02020603050405020304" pitchFamily="18" charset="0"/>
                <a:cs typeface="Times New Roman" panose="02020603050405020304" pitchFamily="18" charset="0"/>
              </a:rPr>
              <a:t>      Backend:-Java</a:t>
            </a:r>
          </a:p>
          <a:p>
            <a:pPr lvl="2"/>
            <a:r>
              <a:rPr lang="en-IN" sz="2400" dirty="0">
                <a:latin typeface="Times New Roman" panose="02020603050405020304" pitchFamily="18" charset="0"/>
                <a:cs typeface="Times New Roman" panose="02020603050405020304" pitchFamily="18" charset="0"/>
              </a:rPr>
              <a:t>Frontend.-html , CSS and </a:t>
            </a:r>
            <a:r>
              <a:rPr lang="en-IN" sz="2400" dirty="0" err="1">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a:p>
            <a:pPr lvl="2"/>
            <a:r>
              <a:rPr lang="en-IN" sz="2400" dirty="0">
                <a:latin typeface="Times New Roman" panose="02020603050405020304" pitchFamily="18" charset="0"/>
                <a:cs typeface="Times New Roman" panose="02020603050405020304" pitchFamily="18" charset="0"/>
              </a:rPr>
              <a:t>database.- MYSQL</a:t>
            </a:r>
          </a:p>
          <a:p>
            <a:pPr lvl="1"/>
            <a:r>
              <a:rPr lang="en-IN" sz="2400" dirty="0">
                <a:latin typeface="Times New Roman" panose="02020603050405020304" pitchFamily="18" charset="0"/>
                <a:cs typeface="Times New Roman" panose="02020603050405020304" pitchFamily="18" charset="0"/>
              </a:rPr>
              <a:t>IDE:-</a:t>
            </a:r>
          </a:p>
          <a:p>
            <a:pPr lvl="2"/>
            <a:r>
              <a:rPr lang="en-IN" sz="2400" dirty="0">
                <a:latin typeface="Times New Roman" panose="02020603050405020304" pitchFamily="18" charset="0"/>
                <a:cs typeface="Times New Roman" panose="02020603050405020304" pitchFamily="18" charset="0"/>
              </a:rPr>
              <a:t>eclipse</a:t>
            </a:r>
          </a:p>
          <a:p>
            <a:pPr lvl="2"/>
            <a:r>
              <a:rPr lang="en-IN" sz="2400" dirty="0">
                <a:latin typeface="Times New Roman" panose="02020603050405020304" pitchFamily="18" charset="0"/>
                <a:cs typeface="Times New Roman" panose="02020603050405020304" pitchFamily="18" charset="0"/>
              </a:rPr>
              <a:t>Visual studio code</a:t>
            </a:r>
          </a:p>
          <a:p>
            <a:pPr lvl="1"/>
            <a:r>
              <a:rPr lang="en-IN" sz="2400" dirty="0">
                <a:latin typeface="Times New Roman" panose="02020603050405020304" pitchFamily="18" charset="0"/>
                <a:cs typeface="Times New Roman" panose="02020603050405020304" pitchFamily="18" charset="0"/>
              </a:rPr>
              <a:t>Connectivity.</a:t>
            </a:r>
          </a:p>
          <a:p>
            <a:pPr lvl="1"/>
            <a:r>
              <a:rPr lang="en-IN" sz="2400" dirty="0">
                <a:latin typeface="Times New Roman" panose="02020603050405020304" pitchFamily="18" charset="0"/>
                <a:cs typeface="Times New Roman" panose="02020603050405020304" pitchFamily="18" charset="0"/>
              </a:rPr>
              <a:t>     JDBC connector</a:t>
            </a:r>
          </a:p>
        </p:txBody>
      </p:sp>
    </p:spTree>
    <p:extLst>
      <p:ext uri="{BB962C8B-B14F-4D97-AF65-F5344CB8AC3E}">
        <p14:creationId xmlns:p14="http://schemas.microsoft.com/office/powerpoint/2010/main" val="40023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150629B8-F66F-7A5A-5171-3507EB9B475E}"/>
              </a:ext>
            </a:extLst>
          </p:cNvPr>
          <p:cNvSpPr txBox="1"/>
          <p:nvPr/>
        </p:nvSpPr>
        <p:spPr>
          <a:xfrm>
            <a:off x="659301" y="1474969"/>
            <a:ext cx="2823919" cy="186876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a:latin typeface="+mj-lt"/>
                <a:ea typeface="+mj-ea"/>
                <a:cs typeface="+mj-cs"/>
              </a:rPr>
              <a:t>Github:</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CD83020-0B5F-E50A-E690-3D1D7F85E3ED}"/>
              </a:ext>
            </a:extLst>
          </p:cNvPr>
          <p:cNvPicPr>
            <a:picLocks noChangeAspect="1"/>
          </p:cNvPicPr>
          <p:nvPr/>
        </p:nvPicPr>
        <p:blipFill>
          <a:blip r:embed="rId3"/>
          <a:stretch>
            <a:fillRect/>
          </a:stretch>
        </p:blipFill>
        <p:spPr>
          <a:xfrm>
            <a:off x="4618374" y="1368750"/>
            <a:ext cx="6282919" cy="3361361"/>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0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F5E89-90ED-ECA0-7661-F73B38613E82}"/>
              </a:ext>
            </a:extLst>
          </p:cNvPr>
          <p:cNvSpPr txBox="1"/>
          <p:nvPr/>
        </p:nvSpPr>
        <p:spPr>
          <a:xfrm>
            <a:off x="1157910" y="1092233"/>
            <a:ext cx="7073153" cy="2616101"/>
          </a:xfrm>
          <a:prstGeom prst="rect">
            <a:avLst/>
          </a:prstGeom>
          <a:noFill/>
        </p:spPr>
        <p:txBody>
          <a:bodyPr wrap="square">
            <a:spAutoFit/>
          </a:bodyPr>
          <a:lstStyle/>
          <a:p>
            <a:r>
              <a:rPr lang="en-IN" sz="4400" dirty="0"/>
              <a:t>CONCLUSION</a:t>
            </a:r>
          </a:p>
          <a:p>
            <a:endParaRPr lang="en-IN" sz="2000" dirty="0"/>
          </a:p>
          <a:p>
            <a:endParaRPr lang="en-IN" sz="2000" dirty="0"/>
          </a:p>
          <a:p>
            <a:pPr marL="342900" indent="-342900">
              <a:buFont typeface="Arial" panose="020B0604020202020204" pitchFamily="34" charset="0"/>
              <a:buChar char="•"/>
            </a:pPr>
            <a:r>
              <a:rPr lang="en-IN" sz="2000" dirty="0"/>
              <a:t> </a:t>
            </a:r>
            <a:r>
              <a:rPr lang="en-US" sz="2000" dirty="0"/>
              <a:t>The Grocery Store Management System is a system</a:t>
            </a:r>
          </a:p>
          <a:p>
            <a:r>
              <a:rPr lang="en-US" sz="2000" dirty="0"/>
              <a:t>       designed for managing i.e. for ordering, arranging</a:t>
            </a:r>
          </a:p>
          <a:p>
            <a:r>
              <a:rPr lang="en-US" sz="2000" dirty="0"/>
              <a:t>       and  selling goods</a:t>
            </a:r>
          </a:p>
          <a:p>
            <a:pPr marL="342900" indent="-342900">
              <a:buFont typeface="Arial" panose="020B0604020202020204" pitchFamily="34" charset="0"/>
              <a:buChar char="•"/>
            </a:pPr>
            <a:r>
              <a:rPr lang="en-US" sz="2000" dirty="0"/>
              <a:t>  Where retailer will sell their food item and customers will buy</a:t>
            </a:r>
          </a:p>
        </p:txBody>
      </p:sp>
    </p:spTree>
    <p:extLst>
      <p:ext uri="{BB962C8B-B14F-4D97-AF65-F5344CB8AC3E}">
        <p14:creationId xmlns:p14="http://schemas.microsoft.com/office/powerpoint/2010/main" val="1631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DE960-C60C-F14A-B2C6-867A483B613C}"/>
              </a:ext>
            </a:extLst>
          </p:cNvPr>
          <p:cNvSpPr txBox="1"/>
          <p:nvPr/>
        </p:nvSpPr>
        <p:spPr>
          <a:xfrm>
            <a:off x="277906" y="349624"/>
            <a:ext cx="5907741" cy="769441"/>
          </a:xfrm>
          <a:prstGeom prst="rect">
            <a:avLst/>
          </a:prstGeom>
          <a:noFill/>
        </p:spPr>
        <p:txBody>
          <a:bodyPr wrap="square" rtlCol="0">
            <a:spAutoFit/>
          </a:bodyPr>
          <a:lstStyle/>
          <a:p>
            <a:r>
              <a:rPr lang="en-US" sz="4400" dirty="0"/>
              <a:t>REFERENCES</a:t>
            </a:r>
            <a:endParaRPr lang="en-IN" sz="4400" dirty="0"/>
          </a:p>
        </p:txBody>
      </p:sp>
      <p:sp>
        <p:nvSpPr>
          <p:cNvPr id="4" name="TextBox 3">
            <a:extLst>
              <a:ext uri="{FF2B5EF4-FFF2-40B4-BE49-F238E27FC236}">
                <a16:creationId xmlns:a16="http://schemas.microsoft.com/office/drawing/2014/main" id="{13B069A5-29CB-AFE0-5174-1F678E5829AA}"/>
              </a:ext>
            </a:extLst>
          </p:cNvPr>
          <p:cNvSpPr txBox="1"/>
          <p:nvPr/>
        </p:nvSpPr>
        <p:spPr>
          <a:xfrm>
            <a:off x="-4482" y="1486961"/>
            <a:ext cx="6100482" cy="1200329"/>
          </a:xfrm>
          <a:prstGeom prst="rect">
            <a:avLst/>
          </a:prstGeom>
          <a:noFill/>
        </p:spPr>
        <p:txBody>
          <a:bodyPr wrap="square">
            <a:spAutoFit/>
          </a:bodyPr>
          <a:lstStyle/>
          <a:p>
            <a:r>
              <a:rPr lang="en-IN" dirty="0"/>
              <a:t>https://www.researchgate.net/profile/Brenda-Cude/publication/235317432_Consumer_Response_to_Online_Grocery_Shopping/links/57aa11af08ae0932c96e5c04/Consumer-Response-to-Online-Grocery-Shopping.pdf</a:t>
            </a:r>
          </a:p>
        </p:txBody>
      </p:sp>
      <p:sp>
        <p:nvSpPr>
          <p:cNvPr id="6" name="TextBox 5">
            <a:extLst>
              <a:ext uri="{FF2B5EF4-FFF2-40B4-BE49-F238E27FC236}">
                <a16:creationId xmlns:a16="http://schemas.microsoft.com/office/drawing/2014/main" id="{C17CEA51-5D35-B8AF-30FC-08701CBA1958}"/>
              </a:ext>
            </a:extLst>
          </p:cNvPr>
          <p:cNvSpPr txBox="1"/>
          <p:nvPr/>
        </p:nvSpPr>
        <p:spPr>
          <a:xfrm>
            <a:off x="85165" y="2944252"/>
            <a:ext cx="6100482" cy="646331"/>
          </a:xfrm>
          <a:prstGeom prst="rect">
            <a:avLst/>
          </a:prstGeom>
          <a:noFill/>
        </p:spPr>
        <p:txBody>
          <a:bodyPr wrap="square">
            <a:spAutoFit/>
          </a:bodyPr>
          <a:lstStyle/>
          <a:p>
            <a:r>
              <a:rPr lang="en-IN" dirty="0"/>
              <a:t>https://www.dhi.ac.uk/san/waysofbeing/data/economy-crone-hand-2009.pdf</a:t>
            </a:r>
          </a:p>
        </p:txBody>
      </p:sp>
      <p:sp>
        <p:nvSpPr>
          <p:cNvPr id="8" name="TextBox 7">
            <a:extLst>
              <a:ext uri="{FF2B5EF4-FFF2-40B4-BE49-F238E27FC236}">
                <a16:creationId xmlns:a16="http://schemas.microsoft.com/office/drawing/2014/main" id="{4BFA5E73-DBCC-7144-C252-A9572D5BB0B0}"/>
              </a:ext>
            </a:extLst>
          </p:cNvPr>
          <p:cNvSpPr txBox="1"/>
          <p:nvPr/>
        </p:nvSpPr>
        <p:spPr>
          <a:xfrm>
            <a:off x="85165" y="3958479"/>
            <a:ext cx="6100482" cy="646331"/>
          </a:xfrm>
          <a:prstGeom prst="rect">
            <a:avLst/>
          </a:prstGeom>
          <a:noFill/>
        </p:spPr>
        <p:txBody>
          <a:bodyPr wrap="square">
            <a:spAutoFit/>
          </a:bodyPr>
          <a:lstStyle/>
          <a:p>
            <a:r>
              <a:rPr lang="en-IN" dirty="0"/>
              <a:t>https://citeseerx.ist.psu.edu/viewdoc/download?doi=10.1.1.529.7050&amp;rep=rep1&amp;type=pdf</a:t>
            </a:r>
          </a:p>
        </p:txBody>
      </p:sp>
      <p:sp>
        <p:nvSpPr>
          <p:cNvPr id="10" name="TextBox 9">
            <a:extLst>
              <a:ext uri="{FF2B5EF4-FFF2-40B4-BE49-F238E27FC236}">
                <a16:creationId xmlns:a16="http://schemas.microsoft.com/office/drawing/2014/main" id="{D11715CF-E4E8-BE12-60FB-34819F8DC373}"/>
              </a:ext>
            </a:extLst>
          </p:cNvPr>
          <p:cNvSpPr txBox="1"/>
          <p:nvPr/>
        </p:nvSpPr>
        <p:spPr>
          <a:xfrm>
            <a:off x="85165" y="4753287"/>
            <a:ext cx="6100482" cy="1200329"/>
          </a:xfrm>
          <a:prstGeom prst="rect">
            <a:avLst/>
          </a:prstGeom>
          <a:noFill/>
        </p:spPr>
        <p:txBody>
          <a:bodyPr wrap="square">
            <a:spAutoFit/>
          </a:bodyPr>
          <a:lstStyle/>
          <a:p>
            <a:r>
              <a:rPr lang="en-IN" dirty="0"/>
              <a:t>https://www.researchgate.net/profile/Pirkko-Walden/publication/31594479_Creating_Customer_Value_in_Online_Grocery_Shopping/links/5ece649992851c9c5e5f948b/Creating-Customer-Value-in-Online-Grocery-Shopping.pdf</a:t>
            </a:r>
          </a:p>
        </p:txBody>
      </p:sp>
    </p:spTree>
    <p:extLst>
      <p:ext uri="{BB962C8B-B14F-4D97-AF65-F5344CB8AC3E}">
        <p14:creationId xmlns:p14="http://schemas.microsoft.com/office/powerpoint/2010/main" val="255074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970E1-8068-60DC-368F-61625EBBA421}"/>
              </a:ext>
            </a:extLst>
          </p:cNvPr>
          <p:cNvSpPr txBox="1"/>
          <p:nvPr/>
        </p:nvSpPr>
        <p:spPr>
          <a:xfrm>
            <a:off x="3818964" y="2532565"/>
            <a:ext cx="10085294"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2538671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TotalTime>
  <Words>599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e-commerce website to sell the Food Item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to sell the Food Item</dc:title>
  <dc:creator>kondapaka Manichand .</dc:creator>
  <cp:lastModifiedBy>vamshi krishna kondapaka</cp:lastModifiedBy>
  <cp:revision>9</cp:revision>
  <dcterms:created xsi:type="dcterms:W3CDTF">2022-08-07T06:10:52Z</dcterms:created>
  <dcterms:modified xsi:type="dcterms:W3CDTF">2022-08-08T06:17:57Z</dcterms:modified>
</cp:coreProperties>
</file>