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04"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BF61D-D71D-4398-8C4A-2388FE57AC2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87BDB9-1F5A-4B7A-8818-C0707F73A603}">
      <dgm:prSet/>
      <dgm:spPr/>
      <dgm:t>
        <a:bodyPr/>
        <a:lstStyle/>
        <a:p>
          <a:r>
            <a:rPr lang="en-US"/>
            <a:t>Now-a-days mobile robots are vastly used in many areas such as in military purposes, space research, emergency situations like fire hazard, medical use etc. </a:t>
          </a:r>
        </a:p>
      </dgm:t>
    </dgm:pt>
    <dgm:pt modelId="{A92A237C-067A-4567-8A45-3540C5AA80BE}" type="parTrans" cxnId="{7D920DCF-9A34-4B8B-8644-E3DC98134FB7}">
      <dgm:prSet/>
      <dgm:spPr/>
      <dgm:t>
        <a:bodyPr/>
        <a:lstStyle/>
        <a:p>
          <a:endParaRPr lang="en-US"/>
        </a:p>
      </dgm:t>
    </dgm:pt>
    <dgm:pt modelId="{5D6A2F1B-A98F-4794-AF9F-7035BC2AAA0C}" type="sibTrans" cxnId="{7D920DCF-9A34-4B8B-8644-E3DC98134FB7}">
      <dgm:prSet/>
      <dgm:spPr/>
      <dgm:t>
        <a:bodyPr/>
        <a:lstStyle/>
        <a:p>
          <a:endParaRPr lang="en-US"/>
        </a:p>
      </dgm:t>
    </dgm:pt>
    <dgm:pt modelId="{C4264D55-28DD-4940-9F8A-5BF62233D267}">
      <dgm:prSet/>
      <dgm:spPr/>
      <dgm:t>
        <a:bodyPr/>
        <a:lstStyle/>
        <a:p>
          <a:r>
            <a:rPr lang="en-US"/>
            <a:t>The robot completed above type of tedious tasks efficiently and effectively without any human interruption. To cope up with such situation “Path Planning” term has been introduced. </a:t>
          </a:r>
        </a:p>
      </dgm:t>
    </dgm:pt>
    <dgm:pt modelId="{00AD206C-F24D-4FF3-ADA5-961909529E48}" type="parTrans" cxnId="{150C94B1-441A-45A5-8F64-9F0D37787EC6}">
      <dgm:prSet/>
      <dgm:spPr/>
      <dgm:t>
        <a:bodyPr/>
        <a:lstStyle/>
        <a:p>
          <a:endParaRPr lang="en-US"/>
        </a:p>
      </dgm:t>
    </dgm:pt>
    <dgm:pt modelId="{2575274B-CB13-4047-9DC8-239CFFEB9234}" type="sibTrans" cxnId="{150C94B1-441A-45A5-8F64-9F0D37787EC6}">
      <dgm:prSet/>
      <dgm:spPr/>
      <dgm:t>
        <a:bodyPr/>
        <a:lstStyle/>
        <a:p>
          <a:endParaRPr lang="en-US"/>
        </a:p>
      </dgm:t>
    </dgm:pt>
    <dgm:pt modelId="{5E916EDC-65C0-451D-B091-BACB4EBA1FB5}">
      <dgm:prSet/>
      <dgm:spPr/>
      <dgm:t>
        <a:bodyPr/>
        <a:lstStyle/>
        <a:p>
          <a:r>
            <a:rPr lang="en-US"/>
            <a:t>In path planning, robot needs to navigate on a particular route whether the environment is familiar or not to the robot.</a:t>
          </a:r>
        </a:p>
      </dgm:t>
    </dgm:pt>
    <dgm:pt modelId="{029D84A6-6FC7-4C21-8DA3-1744DD642554}" type="parTrans" cxnId="{4C9D8875-8D78-4E45-9D2F-8A356CD5A9AA}">
      <dgm:prSet/>
      <dgm:spPr/>
      <dgm:t>
        <a:bodyPr/>
        <a:lstStyle/>
        <a:p>
          <a:endParaRPr lang="en-US"/>
        </a:p>
      </dgm:t>
    </dgm:pt>
    <dgm:pt modelId="{35E9E32A-8A0F-4006-AA7E-00E035C1A4AA}" type="sibTrans" cxnId="{4C9D8875-8D78-4E45-9D2F-8A356CD5A9AA}">
      <dgm:prSet/>
      <dgm:spPr/>
      <dgm:t>
        <a:bodyPr/>
        <a:lstStyle/>
        <a:p>
          <a:endParaRPr lang="en-US"/>
        </a:p>
      </dgm:t>
    </dgm:pt>
    <dgm:pt modelId="{4B2CDD04-A0DA-4296-B284-6714BECF2BA7}">
      <dgm:prSet/>
      <dgm:spPr/>
      <dgm:t>
        <a:bodyPr/>
        <a:lstStyle/>
        <a:p>
          <a:r>
            <a:rPr lang="en-US"/>
            <a:t>During navigation of mobile robot various types of obstacles or hurdles comes across the robot and it needs to overcome those hurdles safely without collision and find the suitable path from source to goal point.</a:t>
          </a:r>
        </a:p>
      </dgm:t>
    </dgm:pt>
    <dgm:pt modelId="{475C36F7-908F-462F-8EAA-D2A34EBA5F49}" type="parTrans" cxnId="{4868FE45-8C4B-4927-AD79-4FDD02D97CE6}">
      <dgm:prSet/>
      <dgm:spPr/>
      <dgm:t>
        <a:bodyPr/>
        <a:lstStyle/>
        <a:p>
          <a:endParaRPr lang="en-US"/>
        </a:p>
      </dgm:t>
    </dgm:pt>
    <dgm:pt modelId="{752D1C14-850B-4FA5-8809-CE6354DB47D3}" type="sibTrans" cxnId="{4868FE45-8C4B-4927-AD79-4FDD02D97CE6}">
      <dgm:prSet/>
      <dgm:spPr/>
      <dgm:t>
        <a:bodyPr/>
        <a:lstStyle/>
        <a:p>
          <a:endParaRPr lang="en-US"/>
        </a:p>
      </dgm:t>
    </dgm:pt>
    <dgm:pt modelId="{51B6DFF3-115A-4602-8B0C-0B066C915C41}" type="pres">
      <dgm:prSet presAssocID="{74ABF61D-D71D-4398-8C4A-2388FE57AC21}" presName="linear" presStyleCnt="0">
        <dgm:presLayoutVars>
          <dgm:animLvl val="lvl"/>
          <dgm:resizeHandles val="exact"/>
        </dgm:presLayoutVars>
      </dgm:prSet>
      <dgm:spPr/>
    </dgm:pt>
    <dgm:pt modelId="{22F14436-BC2C-4A02-B531-099FD0B686A2}" type="pres">
      <dgm:prSet presAssocID="{7587BDB9-1F5A-4B7A-8818-C0707F73A603}" presName="parentText" presStyleLbl="node1" presStyleIdx="0" presStyleCnt="4">
        <dgm:presLayoutVars>
          <dgm:chMax val="0"/>
          <dgm:bulletEnabled val="1"/>
        </dgm:presLayoutVars>
      </dgm:prSet>
      <dgm:spPr/>
    </dgm:pt>
    <dgm:pt modelId="{9FE0FF4C-EDBB-4991-AD89-C8E874D09E02}" type="pres">
      <dgm:prSet presAssocID="{5D6A2F1B-A98F-4794-AF9F-7035BC2AAA0C}" presName="spacer" presStyleCnt="0"/>
      <dgm:spPr/>
    </dgm:pt>
    <dgm:pt modelId="{FF404CC2-4846-44D4-AAE1-0B96FCB08AE4}" type="pres">
      <dgm:prSet presAssocID="{C4264D55-28DD-4940-9F8A-5BF62233D267}" presName="parentText" presStyleLbl="node1" presStyleIdx="1" presStyleCnt="4">
        <dgm:presLayoutVars>
          <dgm:chMax val="0"/>
          <dgm:bulletEnabled val="1"/>
        </dgm:presLayoutVars>
      </dgm:prSet>
      <dgm:spPr/>
    </dgm:pt>
    <dgm:pt modelId="{F7ABB4F9-29B4-4C61-8254-C9B636F5B242}" type="pres">
      <dgm:prSet presAssocID="{2575274B-CB13-4047-9DC8-239CFFEB9234}" presName="spacer" presStyleCnt="0"/>
      <dgm:spPr/>
    </dgm:pt>
    <dgm:pt modelId="{04420372-B4D4-4300-A6A5-B440125D4902}" type="pres">
      <dgm:prSet presAssocID="{5E916EDC-65C0-451D-B091-BACB4EBA1FB5}" presName="parentText" presStyleLbl="node1" presStyleIdx="2" presStyleCnt="4">
        <dgm:presLayoutVars>
          <dgm:chMax val="0"/>
          <dgm:bulletEnabled val="1"/>
        </dgm:presLayoutVars>
      </dgm:prSet>
      <dgm:spPr/>
    </dgm:pt>
    <dgm:pt modelId="{ED3DD70E-204B-4A25-B7E3-E0E7E9641E22}" type="pres">
      <dgm:prSet presAssocID="{35E9E32A-8A0F-4006-AA7E-00E035C1A4AA}" presName="spacer" presStyleCnt="0"/>
      <dgm:spPr/>
    </dgm:pt>
    <dgm:pt modelId="{8C5E708A-B60F-4C02-81AF-982CCEAD0D9F}" type="pres">
      <dgm:prSet presAssocID="{4B2CDD04-A0DA-4296-B284-6714BECF2BA7}" presName="parentText" presStyleLbl="node1" presStyleIdx="3" presStyleCnt="4">
        <dgm:presLayoutVars>
          <dgm:chMax val="0"/>
          <dgm:bulletEnabled val="1"/>
        </dgm:presLayoutVars>
      </dgm:prSet>
      <dgm:spPr/>
    </dgm:pt>
  </dgm:ptLst>
  <dgm:cxnLst>
    <dgm:cxn modelId="{2FBC590A-058C-4A3A-BD97-67EFA885907B}" type="presOf" srcId="{5E916EDC-65C0-451D-B091-BACB4EBA1FB5}" destId="{04420372-B4D4-4300-A6A5-B440125D4902}" srcOrd="0" destOrd="0" presId="urn:microsoft.com/office/officeart/2005/8/layout/vList2"/>
    <dgm:cxn modelId="{4868FE45-8C4B-4927-AD79-4FDD02D97CE6}" srcId="{74ABF61D-D71D-4398-8C4A-2388FE57AC21}" destId="{4B2CDD04-A0DA-4296-B284-6714BECF2BA7}" srcOrd="3" destOrd="0" parTransId="{475C36F7-908F-462F-8EAA-D2A34EBA5F49}" sibTransId="{752D1C14-850B-4FA5-8809-CE6354DB47D3}"/>
    <dgm:cxn modelId="{456D2952-66A5-47AE-9D84-B837D27B07AD}" type="presOf" srcId="{C4264D55-28DD-4940-9F8A-5BF62233D267}" destId="{FF404CC2-4846-44D4-AAE1-0B96FCB08AE4}" srcOrd="0" destOrd="0" presId="urn:microsoft.com/office/officeart/2005/8/layout/vList2"/>
    <dgm:cxn modelId="{4C9D8875-8D78-4E45-9D2F-8A356CD5A9AA}" srcId="{74ABF61D-D71D-4398-8C4A-2388FE57AC21}" destId="{5E916EDC-65C0-451D-B091-BACB4EBA1FB5}" srcOrd="2" destOrd="0" parTransId="{029D84A6-6FC7-4C21-8DA3-1744DD642554}" sibTransId="{35E9E32A-8A0F-4006-AA7E-00E035C1A4AA}"/>
    <dgm:cxn modelId="{0331A28F-91EA-4F97-BAD8-55F2FAD721F1}" type="presOf" srcId="{7587BDB9-1F5A-4B7A-8818-C0707F73A603}" destId="{22F14436-BC2C-4A02-B531-099FD0B686A2}" srcOrd="0" destOrd="0" presId="urn:microsoft.com/office/officeart/2005/8/layout/vList2"/>
    <dgm:cxn modelId="{150C94B1-441A-45A5-8F64-9F0D37787EC6}" srcId="{74ABF61D-D71D-4398-8C4A-2388FE57AC21}" destId="{C4264D55-28DD-4940-9F8A-5BF62233D267}" srcOrd="1" destOrd="0" parTransId="{00AD206C-F24D-4FF3-ADA5-961909529E48}" sibTransId="{2575274B-CB13-4047-9DC8-239CFFEB9234}"/>
    <dgm:cxn modelId="{7D920DCF-9A34-4B8B-8644-E3DC98134FB7}" srcId="{74ABF61D-D71D-4398-8C4A-2388FE57AC21}" destId="{7587BDB9-1F5A-4B7A-8818-C0707F73A603}" srcOrd="0" destOrd="0" parTransId="{A92A237C-067A-4567-8A45-3540C5AA80BE}" sibTransId="{5D6A2F1B-A98F-4794-AF9F-7035BC2AAA0C}"/>
    <dgm:cxn modelId="{0CFA98D7-0F62-4A3A-B51C-57DD7862004F}" type="presOf" srcId="{74ABF61D-D71D-4398-8C4A-2388FE57AC21}" destId="{51B6DFF3-115A-4602-8B0C-0B066C915C41}" srcOrd="0" destOrd="0" presId="urn:microsoft.com/office/officeart/2005/8/layout/vList2"/>
    <dgm:cxn modelId="{79420FE2-F7D7-413D-AC5F-D14F9D782941}" type="presOf" srcId="{4B2CDD04-A0DA-4296-B284-6714BECF2BA7}" destId="{8C5E708A-B60F-4C02-81AF-982CCEAD0D9F}" srcOrd="0" destOrd="0" presId="urn:microsoft.com/office/officeart/2005/8/layout/vList2"/>
    <dgm:cxn modelId="{73BA6C82-21CE-46B3-97CD-B617515817FC}" type="presParOf" srcId="{51B6DFF3-115A-4602-8B0C-0B066C915C41}" destId="{22F14436-BC2C-4A02-B531-099FD0B686A2}" srcOrd="0" destOrd="0" presId="urn:microsoft.com/office/officeart/2005/8/layout/vList2"/>
    <dgm:cxn modelId="{125F11AB-D623-4786-8263-881978D45A1D}" type="presParOf" srcId="{51B6DFF3-115A-4602-8B0C-0B066C915C41}" destId="{9FE0FF4C-EDBB-4991-AD89-C8E874D09E02}" srcOrd="1" destOrd="0" presId="urn:microsoft.com/office/officeart/2005/8/layout/vList2"/>
    <dgm:cxn modelId="{75635901-75ED-4EE0-ADB3-760114D82979}" type="presParOf" srcId="{51B6DFF3-115A-4602-8B0C-0B066C915C41}" destId="{FF404CC2-4846-44D4-AAE1-0B96FCB08AE4}" srcOrd="2" destOrd="0" presId="urn:microsoft.com/office/officeart/2005/8/layout/vList2"/>
    <dgm:cxn modelId="{27299F04-E9C6-44DA-9839-F3B5B48B1938}" type="presParOf" srcId="{51B6DFF3-115A-4602-8B0C-0B066C915C41}" destId="{F7ABB4F9-29B4-4C61-8254-C9B636F5B242}" srcOrd="3" destOrd="0" presId="urn:microsoft.com/office/officeart/2005/8/layout/vList2"/>
    <dgm:cxn modelId="{3D75B9ED-846F-4725-BF14-C9C4EE541966}" type="presParOf" srcId="{51B6DFF3-115A-4602-8B0C-0B066C915C41}" destId="{04420372-B4D4-4300-A6A5-B440125D4902}" srcOrd="4" destOrd="0" presId="urn:microsoft.com/office/officeart/2005/8/layout/vList2"/>
    <dgm:cxn modelId="{2DF41817-AA33-4961-AD55-8B56E4773C81}" type="presParOf" srcId="{51B6DFF3-115A-4602-8B0C-0B066C915C41}" destId="{ED3DD70E-204B-4A25-B7E3-E0E7E9641E22}" srcOrd="5" destOrd="0" presId="urn:microsoft.com/office/officeart/2005/8/layout/vList2"/>
    <dgm:cxn modelId="{75E0667E-C2FB-4F6C-A22A-E16F8126FE16}" type="presParOf" srcId="{51B6DFF3-115A-4602-8B0C-0B066C915C41}" destId="{8C5E708A-B60F-4C02-81AF-982CCEAD0D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875336-2587-4019-A363-2E4C958BC9C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18A9F9-D442-4E5C-969E-33621F502CFC}">
      <dgm:prSet/>
      <dgm:spPr/>
      <dgm:t>
        <a:bodyPr/>
        <a:lstStyle/>
        <a:p>
          <a:pPr>
            <a:lnSpc>
              <a:spcPct val="100000"/>
            </a:lnSpc>
          </a:pPr>
          <a:r>
            <a:rPr lang="en-US"/>
            <a:t>Path planning for a  robot is a difficult task and has been widely studied in robotics. </a:t>
          </a:r>
        </a:p>
      </dgm:t>
    </dgm:pt>
    <dgm:pt modelId="{BAFA0735-10EE-4CD5-B5E3-3159AEFBA185}" type="parTrans" cxnId="{6492B4FC-EB00-4B18-A981-38AD673FA139}">
      <dgm:prSet/>
      <dgm:spPr/>
      <dgm:t>
        <a:bodyPr/>
        <a:lstStyle/>
        <a:p>
          <a:endParaRPr lang="en-US"/>
        </a:p>
      </dgm:t>
    </dgm:pt>
    <dgm:pt modelId="{F4257732-D2C5-4E2C-98A7-E12858BE68CE}" type="sibTrans" cxnId="{6492B4FC-EB00-4B18-A981-38AD673FA139}">
      <dgm:prSet/>
      <dgm:spPr/>
      <dgm:t>
        <a:bodyPr/>
        <a:lstStyle/>
        <a:p>
          <a:endParaRPr lang="en-US"/>
        </a:p>
      </dgm:t>
    </dgm:pt>
    <dgm:pt modelId="{6AF38DD7-6B19-4319-AE90-0A70ADBE2E74}">
      <dgm:prSet/>
      <dgm:spPr/>
      <dgm:t>
        <a:bodyPr/>
        <a:lstStyle/>
        <a:p>
          <a:pPr>
            <a:lnSpc>
              <a:spcPct val="100000"/>
            </a:lnSpc>
          </a:pPr>
          <a:r>
            <a:rPr lang="en-US"/>
            <a:t>The objective of recent researches is not just to find feasible paths but to find paths that are optimal with respect to distance covered and safety of the robot.</a:t>
          </a:r>
        </a:p>
      </dgm:t>
    </dgm:pt>
    <dgm:pt modelId="{0E8354F0-85FB-4C3F-BE73-B9DACE6E0D9C}" type="parTrans" cxnId="{781E12BD-E22D-4EA7-B50D-425918E8DFF2}">
      <dgm:prSet/>
      <dgm:spPr/>
      <dgm:t>
        <a:bodyPr/>
        <a:lstStyle/>
        <a:p>
          <a:endParaRPr lang="en-US"/>
        </a:p>
      </dgm:t>
    </dgm:pt>
    <dgm:pt modelId="{F3D0912E-3E56-4E83-961A-34DB8A87D273}" type="sibTrans" cxnId="{781E12BD-E22D-4EA7-B50D-425918E8DFF2}">
      <dgm:prSet/>
      <dgm:spPr/>
      <dgm:t>
        <a:bodyPr/>
        <a:lstStyle/>
        <a:p>
          <a:endParaRPr lang="en-US"/>
        </a:p>
      </dgm:t>
    </dgm:pt>
    <dgm:pt modelId="{66BEE46E-869E-4D5E-B887-B1B8C320C858}">
      <dgm:prSet/>
      <dgm:spPr/>
      <dgm:t>
        <a:bodyPr/>
        <a:lstStyle/>
        <a:p>
          <a:pPr>
            <a:lnSpc>
              <a:spcPct val="100000"/>
            </a:lnSpc>
          </a:pPr>
          <a:r>
            <a:rPr lang="en-US"/>
            <a:t>Techniques based on optimization have been proposed to solve this problem but some of them used techniques that may converge to local minimum</a:t>
          </a:r>
        </a:p>
      </dgm:t>
    </dgm:pt>
    <dgm:pt modelId="{12E8467A-31B5-469C-A0AF-9C4BF2A7509A}" type="parTrans" cxnId="{2A966EAE-6260-492C-B41F-A139E1EED190}">
      <dgm:prSet/>
      <dgm:spPr/>
      <dgm:t>
        <a:bodyPr/>
        <a:lstStyle/>
        <a:p>
          <a:endParaRPr lang="en-US"/>
        </a:p>
      </dgm:t>
    </dgm:pt>
    <dgm:pt modelId="{79BB4FF7-26DD-46FF-BA45-131A5A18B92F}" type="sibTrans" cxnId="{2A966EAE-6260-492C-B41F-A139E1EED190}">
      <dgm:prSet/>
      <dgm:spPr/>
      <dgm:t>
        <a:bodyPr/>
        <a:lstStyle/>
        <a:p>
          <a:endParaRPr lang="en-US"/>
        </a:p>
      </dgm:t>
    </dgm:pt>
    <dgm:pt modelId="{08597360-11BF-41DA-BA56-D3D7393EA92B}" type="pres">
      <dgm:prSet presAssocID="{CF875336-2587-4019-A363-2E4C958BC9CE}" presName="root" presStyleCnt="0">
        <dgm:presLayoutVars>
          <dgm:dir/>
          <dgm:resizeHandles val="exact"/>
        </dgm:presLayoutVars>
      </dgm:prSet>
      <dgm:spPr/>
    </dgm:pt>
    <dgm:pt modelId="{6A2CF9AF-F2AB-44D3-BC88-07B6E95AD303}" type="pres">
      <dgm:prSet presAssocID="{FB18A9F9-D442-4E5C-969E-33621F502CFC}" presName="compNode" presStyleCnt="0"/>
      <dgm:spPr/>
    </dgm:pt>
    <dgm:pt modelId="{1F791D26-679F-4333-BF38-2C3DCF2BE885}" type="pres">
      <dgm:prSet presAssocID="{FB18A9F9-D442-4E5C-969E-33621F502CFC}" presName="bgRect" presStyleLbl="bgShp" presStyleIdx="0" presStyleCnt="3"/>
      <dgm:spPr/>
    </dgm:pt>
    <dgm:pt modelId="{E44D2616-84C5-4FA3-8D7A-837936632027}" type="pres">
      <dgm:prSet presAssocID="{FB18A9F9-D442-4E5C-969E-33621F502C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9E19674C-0FC2-482F-83D0-42D0DF36B181}" type="pres">
      <dgm:prSet presAssocID="{FB18A9F9-D442-4E5C-969E-33621F502CFC}" presName="spaceRect" presStyleCnt="0"/>
      <dgm:spPr/>
    </dgm:pt>
    <dgm:pt modelId="{CD297F13-ADFC-4258-B7D0-30993278EC83}" type="pres">
      <dgm:prSet presAssocID="{FB18A9F9-D442-4E5C-969E-33621F502CFC}" presName="parTx" presStyleLbl="revTx" presStyleIdx="0" presStyleCnt="3">
        <dgm:presLayoutVars>
          <dgm:chMax val="0"/>
          <dgm:chPref val="0"/>
        </dgm:presLayoutVars>
      </dgm:prSet>
      <dgm:spPr/>
    </dgm:pt>
    <dgm:pt modelId="{CC31F780-E7DC-4450-B4A0-ED7970AD8860}" type="pres">
      <dgm:prSet presAssocID="{F4257732-D2C5-4E2C-98A7-E12858BE68CE}" presName="sibTrans" presStyleCnt="0"/>
      <dgm:spPr/>
    </dgm:pt>
    <dgm:pt modelId="{7DA7777E-0438-4C8E-8970-1366E83DAD8D}" type="pres">
      <dgm:prSet presAssocID="{6AF38DD7-6B19-4319-AE90-0A70ADBE2E74}" presName="compNode" presStyleCnt="0"/>
      <dgm:spPr/>
    </dgm:pt>
    <dgm:pt modelId="{046445EE-7719-4F71-8757-F862606F6F08}" type="pres">
      <dgm:prSet presAssocID="{6AF38DD7-6B19-4319-AE90-0A70ADBE2E74}" presName="bgRect" presStyleLbl="bgShp" presStyleIdx="1" presStyleCnt="3"/>
      <dgm:spPr/>
    </dgm:pt>
    <dgm:pt modelId="{881A6F0D-2D9A-46DB-925A-E92B21409C2D}" type="pres">
      <dgm:prSet presAssocID="{6AF38DD7-6B19-4319-AE90-0A70ADBE2E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A8501419-CEFD-4626-97E3-072826F78365}" type="pres">
      <dgm:prSet presAssocID="{6AF38DD7-6B19-4319-AE90-0A70ADBE2E74}" presName="spaceRect" presStyleCnt="0"/>
      <dgm:spPr/>
    </dgm:pt>
    <dgm:pt modelId="{219A7E35-4486-4522-BE70-AD7528B9697F}" type="pres">
      <dgm:prSet presAssocID="{6AF38DD7-6B19-4319-AE90-0A70ADBE2E74}" presName="parTx" presStyleLbl="revTx" presStyleIdx="1" presStyleCnt="3">
        <dgm:presLayoutVars>
          <dgm:chMax val="0"/>
          <dgm:chPref val="0"/>
        </dgm:presLayoutVars>
      </dgm:prSet>
      <dgm:spPr/>
    </dgm:pt>
    <dgm:pt modelId="{F91462E0-5CA3-4E5D-93FD-64425B3D0236}" type="pres">
      <dgm:prSet presAssocID="{F3D0912E-3E56-4E83-961A-34DB8A87D273}" presName="sibTrans" presStyleCnt="0"/>
      <dgm:spPr/>
    </dgm:pt>
    <dgm:pt modelId="{F990284B-F163-4798-952B-81C24C393D1C}" type="pres">
      <dgm:prSet presAssocID="{66BEE46E-869E-4D5E-B887-B1B8C320C858}" presName="compNode" presStyleCnt="0"/>
      <dgm:spPr/>
    </dgm:pt>
    <dgm:pt modelId="{D8375C92-A6A5-4627-9D1F-EEDCDC948EEE}" type="pres">
      <dgm:prSet presAssocID="{66BEE46E-869E-4D5E-B887-B1B8C320C858}" presName="bgRect" presStyleLbl="bgShp" presStyleIdx="2" presStyleCnt="3"/>
      <dgm:spPr/>
    </dgm:pt>
    <dgm:pt modelId="{C10448F9-5367-4CA8-A1DB-2EBF9376778E}" type="pres">
      <dgm:prSet presAssocID="{66BEE46E-869E-4D5E-B887-B1B8C320C8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A303BC49-8413-4D64-BCCA-8753657F347B}" type="pres">
      <dgm:prSet presAssocID="{66BEE46E-869E-4D5E-B887-B1B8C320C858}" presName="spaceRect" presStyleCnt="0"/>
      <dgm:spPr/>
    </dgm:pt>
    <dgm:pt modelId="{3FBCBDCC-29BC-4FB6-BA19-AE51CB142E77}" type="pres">
      <dgm:prSet presAssocID="{66BEE46E-869E-4D5E-B887-B1B8C320C858}" presName="parTx" presStyleLbl="revTx" presStyleIdx="2" presStyleCnt="3">
        <dgm:presLayoutVars>
          <dgm:chMax val="0"/>
          <dgm:chPref val="0"/>
        </dgm:presLayoutVars>
      </dgm:prSet>
      <dgm:spPr/>
    </dgm:pt>
  </dgm:ptLst>
  <dgm:cxnLst>
    <dgm:cxn modelId="{A48D7228-C0AC-4A8A-AF51-8998CD663FAD}" type="presOf" srcId="{6AF38DD7-6B19-4319-AE90-0A70ADBE2E74}" destId="{219A7E35-4486-4522-BE70-AD7528B9697F}" srcOrd="0" destOrd="0" presId="urn:microsoft.com/office/officeart/2018/2/layout/IconVerticalSolidList"/>
    <dgm:cxn modelId="{EE6AE06B-C9DF-44A5-A41A-238A0BE2EF93}" type="presOf" srcId="{CF875336-2587-4019-A363-2E4C958BC9CE}" destId="{08597360-11BF-41DA-BA56-D3D7393EA92B}" srcOrd="0" destOrd="0" presId="urn:microsoft.com/office/officeart/2018/2/layout/IconVerticalSolidList"/>
    <dgm:cxn modelId="{25B3EC7E-A72D-4B03-B34B-8EBA1DC603F5}" type="presOf" srcId="{66BEE46E-869E-4D5E-B887-B1B8C320C858}" destId="{3FBCBDCC-29BC-4FB6-BA19-AE51CB142E77}" srcOrd="0" destOrd="0" presId="urn:microsoft.com/office/officeart/2018/2/layout/IconVerticalSolidList"/>
    <dgm:cxn modelId="{1A1F1993-2E7E-42E4-BB3B-8E7CADDEE855}" type="presOf" srcId="{FB18A9F9-D442-4E5C-969E-33621F502CFC}" destId="{CD297F13-ADFC-4258-B7D0-30993278EC83}" srcOrd="0" destOrd="0" presId="urn:microsoft.com/office/officeart/2018/2/layout/IconVerticalSolidList"/>
    <dgm:cxn modelId="{2A966EAE-6260-492C-B41F-A139E1EED190}" srcId="{CF875336-2587-4019-A363-2E4C958BC9CE}" destId="{66BEE46E-869E-4D5E-B887-B1B8C320C858}" srcOrd="2" destOrd="0" parTransId="{12E8467A-31B5-469C-A0AF-9C4BF2A7509A}" sibTransId="{79BB4FF7-26DD-46FF-BA45-131A5A18B92F}"/>
    <dgm:cxn modelId="{781E12BD-E22D-4EA7-B50D-425918E8DFF2}" srcId="{CF875336-2587-4019-A363-2E4C958BC9CE}" destId="{6AF38DD7-6B19-4319-AE90-0A70ADBE2E74}" srcOrd="1" destOrd="0" parTransId="{0E8354F0-85FB-4C3F-BE73-B9DACE6E0D9C}" sibTransId="{F3D0912E-3E56-4E83-961A-34DB8A87D273}"/>
    <dgm:cxn modelId="{6492B4FC-EB00-4B18-A981-38AD673FA139}" srcId="{CF875336-2587-4019-A363-2E4C958BC9CE}" destId="{FB18A9F9-D442-4E5C-969E-33621F502CFC}" srcOrd="0" destOrd="0" parTransId="{BAFA0735-10EE-4CD5-B5E3-3159AEFBA185}" sibTransId="{F4257732-D2C5-4E2C-98A7-E12858BE68CE}"/>
    <dgm:cxn modelId="{D2EF56ED-CC50-44FC-8B93-36C11A501590}" type="presParOf" srcId="{08597360-11BF-41DA-BA56-D3D7393EA92B}" destId="{6A2CF9AF-F2AB-44D3-BC88-07B6E95AD303}" srcOrd="0" destOrd="0" presId="urn:microsoft.com/office/officeart/2018/2/layout/IconVerticalSolidList"/>
    <dgm:cxn modelId="{68C26AE0-05EF-4C6F-8199-60374F6E0D3C}" type="presParOf" srcId="{6A2CF9AF-F2AB-44D3-BC88-07B6E95AD303}" destId="{1F791D26-679F-4333-BF38-2C3DCF2BE885}" srcOrd="0" destOrd="0" presId="urn:microsoft.com/office/officeart/2018/2/layout/IconVerticalSolidList"/>
    <dgm:cxn modelId="{010EF802-6C3B-48A6-986E-E2B38CA18EB8}" type="presParOf" srcId="{6A2CF9AF-F2AB-44D3-BC88-07B6E95AD303}" destId="{E44D2616-84C5-4FA3-8D7A-837936632027}" srcOrd="1" destOrd="0" presId="urn:microsoft.com/office/officeart/2018/2/layout/IconVerticalSolidList"/>
    <dgm:cxn modelId="{8B4189AD-CE3F-49D5-9389-EB57889E69E6}" type="presParOf" srcId="{6A2CF9AF-F2AB-44D3-BC88-07B6E95AD303}" destId="{9E19674C-0FC2-482F-83D0-42D0DF36B181}" srcOrd="2" destOrd="0" presId="urn:microsoft.com/office/officeart/2018/2/layout/IconVerticalSolidList"/>
    <dgm:cxn modelId="{F7DC1060-1AEF-425E-A579-CBF84B89A62D}" type="presParOf" srcId="{6A2CF9AF-F2AB-44D3-BC88-07B6E95AD303}" destId="{CD297F13-ADFC-4258-B7D0-30993278EC83}" srcOrd="3" destOrd="0" presId="urn:microsoft.com/office/officeart/2018/2/layout/IconVerticalSolidList"/>
    <dgm:cxn modelId="{F809E9FA-EEEC-4B2D-A38B-646E964E7BEF}" type="presParOf" srcId="{08597360-11BF-41DA-BA56-D3D7393EA92B}" destId="{CC31F780-E7DC-4450-B4A0-ED7970AD8860}" srcOrd="1" destOrd="0" presId="urn:microsoft.com/office/officeart/2018/2/layout/IconVerticalSolidList"/>
    <dgm:cxn modelId="{B56FA1A8-3E50-4985-AE3E-3165E9066B9D}" type="presParOf" srcId="{08597360-11BF-41DA-BA56-D3D7393EA92B}" destId="{7DA7777E-0438-4C8E-8970-1366E83DAD8D}" srcOrd="2" destOrd="0" presId="urn:microsoft.com/office/officeart/2018/2/layout/IconVerticalSolidList"/>
    <dgm:cxn modelId="{AC3A7A72-BF03-48E2-BB41-E3AA5E934F20}" type="presParOf" srcId="{7DA7777E-0438-4C8E-8970-1366E83DAD8D}" destId="{046445EE-7719-4F71-8757-F862606F6F08}" srcOrd="0" destOrd="0" presId="urn:microsoft.com/office/officeart/2018/2/layout/IconVerticalSolidList"/>
    <dgm:cxn modelId="{A11346AB-349B-4F44-8148-B94EF8F0275D}" type="presParOf" srcId="{7DA7777E-0438-4C8E-8970-1366E83DAD8D}" destId="{881A6F0D-2D9A-46DB-925A-E92B21409C2D}" srcOrd="1" destOrd="0" presId="urn:microsoft.com/office/officeart/2018/2/layout/IconVerticalSolidList"/>
    <dgm:cxn modelId="{2EEC72CB-AF98-4073-82B7-673B21692542}" type="presParOf" srcId="{7DA7777E-0438-4C8E-8970-1366E83DAD8D}" destId="{A8501419-CEFD-4626-97E3-072826F78365}" srcOrd="2" destOrd="0" presId="urn:microsoft.com/office/officeart/2018/2/layout/IconVerticalSolidList"/>
    <dgm:cxn modelId="{3C4D608F-A981-4E97-8347-5FDD57F0A9D4}" type="presParOf" srcId="{7DA7777E-0438-4C8E-8970-1366E83DAD8D}" destId="{219A7E35-4486-4522-BE70-AD7528B9697F}" srcOrd="3" destOrd="0" presId="urn:microsoft.com/office/officeart/2018/2/layout/IconVerticalSolidList"/>
    <dgm:cxn modelId="{A983DA1D-8E1E-4545-9ED6-FF94D59F288F}" type="presParOf" srcId="{08597360-11BF-41DA-BA56-D3D7393EA92B}" destId="{F91462E0-5CA3-4E5D-93FD-64425B3D0236}" srcOrd="3" destOrd="0" presId="urn:microsoft.com/office/officeart/2018/2/layout/IconVerticalSolidList"/>
    <dgm:cxn modelId="{049CF770-26F8-417A-8E5D-D2DEDC42B948}" type="presParOf" srcId="{08597360-11BF-41DA-BA56-D3D7393EA92B}" destId="{F990284B-F163-4798-952B-81C24C393D1C}" srcOrd="4" destOrd="0" presId="urn:microsoft.com/office/officeart/2018/2/layout/IconVerticalSolidList"/>
    <dgm:cxn modelId="{33A50A30-3471-423E-A7DE-EA7ADF7DA607}" type="presParOf" srcId="{F990284B-F163-4798-952B-81C24C393D1C}" destId="{D8375C92-A6A5-4627-9D1F-EEDCDC948EEE}" srcOrd="0" destOrd="0" presId="urn:microsoft.com/office/officeart/2018/2/layout/IconVerticalSolidList"/>
    <dgm:cxn modelId="{4EC417CE-DDBD-4188-A1DF-05AB91BF2B9E}" type="presParOf" srcId="{F990284B-F163-4798-952B-81C24C393D1C}" destId="{C10448F9-5367-4CA8-A1DB-2EBF9376778E}" srcOrd="1" destOrd="0" presId="urn:microsoft.com/office/officeart/2018/2/layout/IconVerticalSolidList"/>
    <dgm:cxn modelId="{A7E544F0-583C-4DF0-9A69-B9603D43FD9C}" type="presParOf" srcId="{F990284B-F163-4798-952B-81C24C393D1C}" destId="{A303BC49-8413-4D64-BCCA-8753657F347B}" srcOrd="2" destOrd="0" presId="urn:microsoft.com/office/officeart/2018/2/layout/IconVerticalSolidList"/>
    <dgm:cxn modelId="{F917D6E6-D714-40B6-AAAF-4CEBC0EC8278}" type="presParOf" srcId="{F990284B-F163-4798-952B-81C24C393D1C}" destId="{3FBCBDCC-29BC-4FB6-BA19-AE51CB142E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D36DC-3C92-4765-A5BE-B3A3007D46D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78AD65-8339-445D-BCFB-44119758CE48}">
      <dgm:prSet/>
      <dgm:spPr/>
      <dgm:t>
        <a:bodyPr/>
        <a:lstStyle/>
        <a:p>
          <a:r>
            <a:rPr lang="en-US"/>
            <a:t>To finds the optimal path with respect to distance covered.</a:t>
          </a:r>
        </a:p>
      </dgm:t>
    </dgm:pt>
    <dgm:pt modelId="{635D268D-2A46-41BA-B618-B6379DA4E2F3}" type="parTrans" cxnId="{CC39CE01-CCBD-4089-A12D-6642C2E85D58}">
      <dgm:prSet/>
      <dgm:spPr/>
      <dgm:t>
        <a:bodyPr/>
        <a:lstStyle/>
        <a:p>
          <a:endParaRPr lang="en-US"/>
        </a:p>
      </dgm:t>
    </dgm:pt>
    <dgm:pt modelId="{51B3B5A1-81A3-48F9-B1F1-6511DAD562B1}" type="sibTrans" cxnId="{CC39CE01-CCBD-4089-A12D-6642C2E85D58}">
      <dgm:prSet/>
      <dgm:spPr/>
      <dgm:t>
        <a:bodyPr/>
        <a:lstStyle/>
        <a:p>
          <a:endParaRPr lang="en-US"/>
        </a:p>
      </dgm:t>
    </dgm:pt>
    <dgm:pt modelId="{9F4CC7D4-8AE5-4608-A44B-A426324AF4EB}">
      <dgm:prSet/>
      <dgm:spPr/>
      <dgm:t>
        <a:bodyPr/>
        <a:lstStyle/>
        <a:p>
          <a:r>
            <a:rPr lang="en-US"/>
            <a:t>using particle swarm optimization (PSO) technique for convergence to global minimum and a customized algorithm which generates the coordinates of the search space</a:t>
          </a:r>
        </a:p>
      </dgm:t>
    </dgm:pt>
    <dgm:pt modelId="{7A424647-F8B1-4FFB-8555-E4783F0CDD56}" type="parTrans" cxnId="{A21A73AC-FE8A-4E52-B69E-58A0B1E9153C}">
      <dgm:prSet/>
      <dgm:spPr/>
      <dgm:t>
        <a:bodyPr/>
        <a:lstStyle/>
        <a:p>
          <a:endParaRPr lang="en-US"/>
        </a:p>
      </dgm:t>
    </dgm:pt>
    <dgm:pt modelId="{85EC2D3A-1AAD-4D25-9867-E0D2B16ACA23}" type="sibTrans" cxnId="{A21A73AC-FE8A-4E52-B69E-58A0B1E9153C}">
      <dgm:prSet/>
      <dgm:spPr/>
      <dgm:t>
        <a:bodyPr/>
        <a:lstStyle/>
        <a:p>
          <a:endParaRPr lang="en-US"/>
        </a:p>
      </dgm:t>
    </dgm:pt>
    <dgm:pt modelId="{2A8888BF-41B1-4C41-955D-D0ED4BD5F58D}" type="pres">
      <dgm:prSet presAssocID="{1F7D36DC-3C92-4765-A5BE-B3A3007D46DC}" presName="root" presStyleCnt="0">
        <dgm:presLayoutVars>
          <dgm:dir/>
          <dgm:resizeHandles val="exact"/>
        </dgm:presLayoutVars>
      </dgm:prSet>
      <dgm:spPr/>
    </dgm:pt>
    <dgm:pt modelId="{6BEBBB67-22A2-4F5A-948C-D93175C8DE70}" type="pres">
      <dgm:prSet presAssocID="{F278AD65-8339-445D-BCFB-44119758CE48}" presName="compNode" presStyleCnt="0"/>
      <dgm:spPr/>
    </dgm:pt>
    <dgm:pt modelId="{0E292505-9CBC-4E9B-B0EA-FB10DC50B374}" type="pres">
      <dgm:prSet presAssocID="{F278AD65-8339-445D-BCFB-44119758CE48}" presName="bgRect" presStyleLbl="bgShp" presStyleIdx="0" presStyleCnt="2"/>
      <dgm:spPr/>
    </dgm:pt>
    <dgm:pt modelId="{D4F8E9E7-CF67-4137-86E2-86F187C3EA3C}" type="pres">
      <dgm:prSet presAssocID="{F278AD65-8339-445D-BCFB-44119758CE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69442383-308D-4180-A375-CF510D8FFCC5}" type="pres">
      <dgm:prSet presAssocID="{F278AD65-8339-445D-BCFB-44119758CE48}" presName="spaceRect" presStyleCnt="0"/>
      <dgm:spPr/>
    </dgm:pt>
    <dgm:pt modelId="{972B8E4A-97A1-41D9-AA94-347F3DE194E8}" type="pres">
      <dgm:prSet presAssocID="{F278AD65-8339-445D-BCFB-44119758CE48}" presName="parTx" presStyleLbl="revTx" presStyleIdx="0" presStyleCnt="2">
        <dgm:presLayoutVars>
          <dgm:chMax val="0"/>
          <dgm:chPref val="0"/>
        </dgm:presLayoutVars>
      </dgm:prSet>
      <dgm:spPr/>
    </dgm:pt>
    <dgm:pt modelId="{7139B644-838E-4D0E-A9EA-7DC26B7C833A}" type="pres">
      <dgm:prSet presAssocID="{51B3B5A1-81A3-48F9-B1F1-6511DAD562B1}" presName="sibTrans" presStyleCnt="0"/>
      <dgm:spPr/>
    </dgm:pt>
    <dgm:pt modelId="{F4E7E08D-DF1A-448E-B48E-5F0AFDB7C066}" type="pres">
      <dgm:prSet presAssocID="{9F4CC7D4-8AE5-4608-A44B-A426324AF4EB}" presName="compNode" presStyleCnt="0"/>
      <dgm:spPr/>
    </dgm:pt>
    <dgm:pt modelId="{B1A7F042-5298-4774-AF81-C3C9FF9C20C8}" type="pres">
      <dgm:prSet presAssocID="{9F4CC7D4-8AE5-4608-A44B-A426324AF4EB}" presName="bgRect" presStyleLbl="bgShp" presStyleIdx="1" presStyleCnt="2"/>
      <dgm:spPr/>
    </dgm:pt>
    <dgm:pt modelId="{9588F7B5-5A7B-44FE-9535-1BE9CB0BC405}" type="pres">
      <dgm:prSet presAssocID="{9F4CC7D4-8AE5-4608-A44B-A426324AF4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6F52A72-EF61-453D-8F72-B12CB8529153}" type="pres">
      <dgm:prSet presAssocID="{9F4CC7D4-8AE5-4608-A44B-A426324AF4EB}" presName="spaceRect" presStyleCnt="0"/>
      <dgm:spPr/>
    </dgm:pt>
    <dgm:pt modelId="{C53E1FA6-DEA9-42DF-BB1C-FD681B6FA694}" type="pres">
      <dgm:prSet presAssocID="{9F4CC7D4-8AE5-4608-A44B-A426324AF4EB}" presName="parTx" presStyleLbl="revTx" presStyleIdx="1" presStyleCnt="2">
        <dgm:presLayoutVars>
          <dgm:chMax val="0"/>
          <dgm:chPref val="0"/>
        </dgm:presLayoutVars>
      </dgm:prSet>
      <dgm:spPr/>
    </dgm:pt>
  </dgm:ptLst>
  <dgm:cxnLst>
    <dgm:cxn modelId="{CC39CE01-CCBD-4089-A12D-6642C2E85D58}" srcId="{1F7D36DC-3C92-4765-A5BE-B3A3007D46DC}" destId="{F278AD65-8339-445D-BCFB-44119758CE48}" srcOrd="0" destOrd="0" parTransId="{635D268D-2A46-41BA-B618-B6379DA4E2F3}" sibTransId="{51B3B5A1-81A3-48F9-B1F1-6511DAD562B1}"/>
    <dgm:cxn modelId="{3D6AB00E-0B93-4357-8364-25F5112752FE}" type="presOf" srcId="{1F7D36DC-3C92-4765-A5BE-B3A3007D46DC}" destId="{2A8888BF-41B1-4C41-955D-D0ED4BD5F58D}" srcOrd="0" destOrd="0" presId="urn:microsoft.com/office/officeart/2018/2/layout/IconVerticalSolidList"/>
    <dgm:cxn modelId="{31FE267A-03B0-47BA-B298-9B5E7F2EF07D}" type="presOf" srcId="{F278AD65-8339-445D-BCFB-44119758CE48}" destId="{972B8E4A-97A1-41D9-AA94-347F3DE194E8}" srcOrd="0" destOrd="0" presId="urn:microsoft.com/office/officeart/2018/2/layout/IconVerticalSolidList"/>
    <dgm:cxn modelId="{A21A73AC-FE8A-4E52-B69E-58A0B1E9153C}" srcId="{1F7D36DC-3C92-4765-A5BE-B3A3007D46DC}" destId="{9F4CC7D4-8AE5-4608-A44B-A426324AF4EB}" srcOrd="1" destOrd="0" parTransId="{7A424647-F8B1-4FFB-8555-E4783F0CDD56}" sibTransId="{85EC2D3A-1AAD-4D25-9867-E0D2B16ACA23}"/>
    <dgm:cxn modelId="{3539A1CD-967B-4146-A6D5-579A65C0E4BF}" type="presOf" srcId="{9F4CC7D4-8AE5-4608-A44B-A426324AF4EB}" destId="{C53E1FA6-DEA9-42DF-BB1C-FD681B6FA694}" srcOrd="0" destOrd="0" presId="urn:microsoft.com/office/officeart/2018/2/layout/IconVerticalSolidList"/>
    <dgm:cxn modelId="{5E796DE3-14B6-4A10-B0FA-5E24F7621930}" type="presParOf" srcId="{2A8888BF-41B1-4C41-955D-D0ED4BD5F58D}" destId="{6BEBBB67-22A2-4F5A-948C-D93175C8DE70}" srcOrd="0" destOrd="0" presId="urn:microsoft.com/office/officeart/2018/2/layout/IconVerticalSolidList"/>
    <dgm:cxn modelId="{B2B285F4-7DBF-411A-A0CF-1EA0CD44265D}" type="presParOf" srcId="{6BEBBB67-22A2-4F5A-948C-D93175C8DE70}" destId="{0E292505-9CBC-4E9B-B0EA-FB10DC50B374}" srcOrd="0" destOrd="0" presId="urn:microsoft.com/office/officeart/2018/2/layout/IconVerticalSolidList"/>
    <dgm:cxn modelId="{ED2EA3A5-1ED1-44FA-8094-3333C0F3C5FA}" type="presParOf" srcId="{6BEBBB67-22A2-4F5A-948C-D93175C8DE70}" destId="{D4F8E9E7-CF67-4137-86E2-86F187C3EA3C}" srcOrd="1" destOrd="0" presId="urn:microsoft.com/office/officeart/2018/2/layout/IconVerticalSolidList"/>
    <dgm:cxn modelId="{FE1CD7AE-3532-4109-8DD1-A92A09E828E2}" type="presParOf" srcId="{6BEBBB67-22A2-4F5A-948C-D93175C8DE70}" destId="{69442383-308D-4180-A375-CF510D8FFCC5}" srcOrd="2" destOrd="0" presId="urn:microsoft.com/office/officeart/2018/2/layout/IconVerticalSolidList"/>
    <dgm:cxn modelId="{1E947826-4D62-4335-99ED-FACFE5A6E663}" type="presParOf" srcId="{6BEBBB67-22A2-4F5A-948C-D93175C8DE70}" destId="{972B8E4A-97A1-41D9-AA94-347F3DE194E8}" srcOrd="3" destOrd="0" presId="urn:microsoft.com/office/officeart/2018/2/layout/IconVerticalSolidList"/>
    <dgm:cxn modelId="{4DE7874C-2C67-4E3B-BD22-B590A00773A7}" type="presParOf" srcId="{2A8888BF-41B1-4C41-955D-D0ED4BD5F58D}" destId="{7139B644-838E-4D0E-A9EA-7DC26B7C833A}" srcOrd="1" destOrd="0" presId="urn:microsoft.com/office/officeart/2018/2/layout/IconVerticalSolidList"/>
    <dgm:cxn modelId="{E3124655-C8DE-4C0E-BADC-1617568AC7ED}" type="presParOf" srcId="{2A8888BF-41B1-4C41-955D-D0ED4BD5F58D}" destId="{F4E7E08D-DF1A-448E-B48E-5F0AFDB7C066}" srcOrd="2" destOrd="0" presId="urn:microsoft.com/office/officeart/2018/2/layout/IconVerticalSolidList"/>
    <dgm:cxn modelId="{7198C113-68BD-4583-8364-8D7A48844CE6}" type="presParOf" srcId="{F4E7E08D-DF1A-448E-B48E-5F0AFDB7C066}" destId="{B1A7F042-5298-4774-AF81-C3C9FF9C20C8}" srcOrd="0" destOrd="0" presId="urn:microsoft.com/office/officeart/2018/2/layout/IconVerticalSolidList"/>
    <dgm:cxn modelId="{D1AC0A5E-6D54-4083-8B12-858DC61BE4DE}" type="presParOf" srcId="{F4E7E08D-DF1A-448E-B48E-5F0AFDB7C066}" destId="{9588F7B5-5A7B-44FE-9535-1BE9CB0BC405}" srcOrd="1" destOrd="0" presId="urn:microsoft.com/office/officeart/2018/2/layout/IconVerticalSolidList"/>
    <dgm:cxn modelId="{768ED9FA-B015-48DE-BBDB-87C7032796BC}" type="presParOf" srcId="{F4E7E08D-DF1A-448E-B48E-5F0AFDB7C066}" destId="{F6F52A72-EF61-453D-8F72-B12CB8529153}" srcOrd="2" destOrd="0" presId="urn:microsoft.com/office/officeart/2018/2/layout/IconVerticalSolidList"/>
    <dgm:cxn modelId="{E065D005-4284-4AFE-BD57-998F5C8A0B3C}" type="presParOf" srcId="{F4E7E08D-DF1A-448E-B48E-5F0AFDB7C066}" destId="{C53E1FA6-DEA9-42DF-BB1C-FD681B6FA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14436-BC2C-4A02-B531-099FD0B686A2}">
      <dsp:nvSpPr>
        <dsp:cNvPr id="0" name=""/>
        <dsp:cNvSpPr/>
      </dsp:nvSpPr>
      <dsp:spPr>
        <a:xfrm>
          <a:off x="0" y="8664"/>
          <a:ext cx="6900512" cy="13386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Now-a-days mobile robots are vastly used in many areas such as in military purposes, space research, emergency situations like fire hazard, medical use etc. </a:t>
          </a:r>
        </a:p>
      </dsp:txBody>
      <dsp:txXfrm>
        <a:off x="65348" y="74012"/>
        <a:ext cx="6769816" cy="1207966"/>
      </dsp:txXfrm>
    </dsp:sp>
    <dsp:sp modelId="{FF404CC2-4846-44D4-AAE1-0B96FCB08AE4}">
      <dsp:nvSpPr>
        <dsp:cNvPr id="0" name=""/>
        <dsp:cNvSpPr/>
      </dsp:nvSpPr>
      <dsp:spPr>
        <a:xfrm>
          <a:off x="0" y="1402047"/>
          <a:ext cx="6900512" cy="133866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robot completed above type of tedious tasks efficiently and effectively without any human interruption. To cope up with such situation “Path Planning” term has been introduced. </a:t>
          </a:r>
        </a:p>
      </dsp:txBody>
      <dsp:txXfrm>
        <a:off x="65348" y="1467395"/>
        <a:ext cx="6769816" cy="1207966"/>
      </dsp:txXfrm>
    </dsp:sp>
    <dsp:sp modelId="{04420372-B4D4-4300-A6A5-B440125D4902}">
      <dsp:nvSpPr>
        <dsp:cNvPr id="0" name=""/>
        <dsp:cNvSpPr/>
      </dsp:nvSpPr>
      <dsp:spPr>
        <a:xfrm>
          <a:off x="0" y="2795430"/>
          <a:ext cx="6900512" cy="133866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path planning, robot needs to navigate on a particular route whether the environment is familiar or not to the robot.</a:t>
          </a:r>
        </a:p>
      </dsp:txBody>
      <dsp:txXfrm>
        <a:off x="65348" y="2860778"/>
        <a:ext cx="6769816" cy="1207966"/>
      </dsp:txXfrm>
    </dsp:sp>
    <dsp:sp modelId="{8C5E708A-B60F-4C02-81AF-982CCEAD0D9F}">
      <dsp:nvSpPr>
        <dsp:cNvPr id="0" name=""/>
        <dsp:cNvSpPr/>
      </dsp:nvSpPr>
      <dsp:spPr>
        <a:xfrm>
          <a:off x="0" y="4188813"/>
          <a:ext cx="6900512" cy="13386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During navigation of mobile robot various types of obstacles or hurdles comes across the robot and it needs to overcome those hurdles safely without collision and find the suitable path from source to goal point.</a:t>
          </a:r>
        </a:p>
      </dsp:txBody>
      <dsp:txXfrm>
        <a:off x="65348" y="4254161"/>
        <a:ext cx="6769816" cy="1207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91D26-679F-4333-BF38-2C3DCF2BE885}">
      <dsp:nvSpPr>
        <dsp:cNvPr id="0" name=""/>
        <dsp:cNvSpPr/>
      </dsp:nvSpPr>
      <dsp:spPr>
        <a:xfrm>
          <a:off x="0" y="484"/>
          <a:ext cx="11620983"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D2616-84C5-4FA3-8D7A-837936632027}">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297F13-ADFC-4258-B7D0-30993278EC83}">
      <dsp:nvSpPr>
        <dsp:cNvPr id="0" name=""/>
        <dsp:cNvSpPr/>
      </dsp:nvSpPr>
      <dsp:spPr>
        <a:xfrm>
          <a:off x="1309885" y="484"/>
          <a:ext cx="10311097"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1066800">
            <a:lnSpc>
              <a:spcPct val="100000"/>
            </a:lnSpc>
            <a:spcBef>
              <a:spcPct val="0"/>
            </a:spcBef>
            <a:spcAft>
              <a:spcPct val="35000"/>
            </a:spcAft>
            <a:buNone/>
          </a:pPr>
          <a:r>
            <a:rPr lang="en-US" sz="2400" kern="1200"/>
            <a:t>Path planning for a  robot is a difficult task and has been widely studied in robotics. </a:t>
          </a:r>
        </a:p>
      </dsp:txBody>
      <dsp:txXfrm>
        <a:off x="1309885" y="484"/>
        <a:ext cx="10311097" cy="1134099"/>
      </dsp:txXfrm>
    </dsp:sp>
    <dsp:sp modelId="{046445EE-7719-4F71-8757-F862606F6F08}">
      <dsp:nvSpPr>
        <dsp:cNvPr id="0" name=""/>
        <dsp:cNvSpPr/>
      </dsp:nvSpPr>
      <dsp:spPr>
        <a:xfrm>
          <a:off x="0" y="1418109"/>
          <a:ext cx="11620983"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A6F0D-2D9A-46DB-925A-E92B21409C2D}">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A7E35-4486-4522-BE70-AD7528B9697F}">
      <dsp:nvSpPr>
        <dsp:cNvPr id="0" name=""/>
        <dsp:cNvSpPr/>
      </dsp:nvSpPr>
      <dsp:spPr>
        <a:xfrm>
          <a:off x="1309885" y="1418109"/>
          <a:ext cx="10311097"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1066800">
            <a:lnSpc>
              <a:spcPct val="100000"/>
            </a:lnSpc>
            <a:spcBef>
              <a:spcPct val="0"/>
            </a:spcBef>
            <a:spcAft>
              <a:spcPct val="35000"/>
            </a:spcAft>
            <a:buNone/>
          </a:pPr>
          <a:r>
            <a:rPr lang="en-US" sz="2400" kern="1200"/>
            <a:t>The objective of recent researches is not just to find feasible paths but to find paths that are optimal with respect to distance covered and safety of the robot.</a:t>
          </a:r>
        </a:p>
      </dsp:txBody>
      <dsp:txXfrm>
        <a:off x="1309885" y="1418109"/>
        <a:ext cx="10311097" cy="1134099"/>
      </dsp:txXfrm>
    </dsp:sp>
    <dsp:sp modelId="{D8375C92-A6A5-4627-9D1F-EEDCDC948EEE}">
      <dsp:nvSpPr>
        <dsp:cNvPr id="0" name=""/>
        <dsp:cNvSpPr/>
      </dsp:nvSpPr>
      <dsp:spPr>
        <a:xfrm>
          <a:off x="0" y="2835733"/>
          <a:ext cx="11620983"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448F9-5367-4CA8-A1DB-2EBF9376778E}">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CBDCC-29BC-4FB6-BA19-AE51CB142E77}">
      <dsp:nvSpPr>
        <dsp:cNvPr id="0" name=""/>
        <dsp:cNvSpPr/>
      </dsp:nvSpPr>
      <dsp:spPr>
        <a:xfrm>
          <a:off x="1309885" y="2835733"/>
          <a:ext cx="10311097"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1066800">
            <a:lnSpc>
              <a:spcPct val="100000"/>
            </a:lnSpc>
            <a:spcBef>
              <a:spcPct val="0"/>
            </a:spcBef>
            <a:spcAft>
              <a:spcPct val="35000"/>
            </a:spcAft>
            <a:buNone/>
          </a:pPr>
          <a:r>
            <a:rPr lang="en-US" sz="2400" kern="1200"/>
            <a:t>Techniques based on optimization have been proposed to solve this problem but some of them used techniques that may converge to local minimum</a:t>
          </a:r>
        </a:p>
      </dsp:txBody>
      <dsp:txXfrm>
        <a:off x="1309885" y="2835733"/>
        <a:ext cx="10311097" cy="1134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92505-9CBC-4E9B-B0EA-FB10DC50B374}">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8E9E7-CF67-4137-86E2-86F187C3EA3C}">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2B8E4A-97A1-41D9-AA94-347F3DE194E8}">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44550">
            <a:lnSpc>
              <a:spcPct val="90000"/>
            </a:lnSpc>
            <a:spcBef>
              <a:spcPct val="0"/>
            </a:spcBef>
            <a:spcAft>
              <a:spcPct val="35000"/>
            </a:spcAft>
            <a:buNone/>
          </a:pPr>
          <a:r>
            <a:rPr lang="en-US" sz="1900" kern="1200"/>
            <a:t>To finds the optimal path with respect to distance covered.</a:t>
          </a:r>
        </a:p>
      </dsp:txBody>
      <dsp:txXfrm>
        <a:off x="2043221" y="958220"/>
        <a:ext cx="4545469" cy="1769022"/>
      </dsp:txXfrm>
    </dsp:sp>
    <dsp:sp modelId="{B1A7F042-5298-4774-AF81-C3C9FF9C20C8}">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8F7B5-5A7B-44FE-9535-1BE9CB0BC405}">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3E1FA6-DEA9-42DF-BB1C-FD681B6FA694}">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44550">
            <a:lnSpc>
              <a:spcPct val="90000"/>
            </a:lnSpc>
            <a:spcBef>
              <a:spcPct val="0"/>
            </a:spcBef>
            <a:spcAft>
              <a:spcPct val="35000"/>
            </a:spcAft>
            <a:buNone/>
          </a:pPr>
          <a:r>
            <a:rPr lang="en-US" sz="1900" kern="1200"/>
            <a:t>using particle swarm optimization (PSO) technique for convergence to global minimum and a customized algorithm which generates the coordinates of the search space</a:t>
          </a:r>
        </a:p>
      </dsp:txBody>
      <dsp:txXfrm>
        <a:off x="2043221" y="3169499"/>
        <a:ext cx="4545469" cy="17690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55E6D-43E1-4FF2-AA9C-5E2DA07E567A}" type="datetimeFigureOut">
              <a:rPr lang="en-IN" smtClean="0"/>
              <a:t>06-03-2022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16072-7A4E-4E0B-B4AA-9E5207EF52A6}" type="slidenum">
              <a:rPr lang="en-IN" smtClean="0"/>
              <a:t>‹#›</a:t>
            </a:fld>
            <a:endParaRPr lang="en-IN"/>
          </a:p>
        </p:txBody>
      </p:sp>
    </p:spTree>
    <p:extLst>
      <p:ext uri="{BB962C8B-B14F-4D97-AF65-F5344CB8AC3E}">
        <p14:creationId xmlns:p14="http://schemas.microsoft.com/office/powerpoint/2010/main" val="329525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E16072-7A4E-4E0B-B4AA-9E5207EF52A6}" type="slidenum">
              <a:rPr lang="en-IN" smtClean="0"/>
              <a:t>9</a:t>
            </a:fld>
            <a:endParaRPr lang="en-IN"/>
          </a:p>
        </p:txBody>
      </p:sp>
    </p:spTree>
    <p:extLst>
      <p:ext uri="{BB962C8B-B14F-4D97-AF65-F5344CB8AC3E}">
        <p14:creationId xmlns:p14="http://schemas.microsoft.com/office/powerpoint/2010/main" val="376643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552A-939B-41BA-A5DA-C2F7441A21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2E1C6EF-FF14-41D3-9BD7-46C105865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2C8F1AC5-6835-4B64-A8C5-F21AC8FF439B}"/>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5" name="Footer Placeholder 4">
            <a:extLst>
              <a:ext uri="{FF2B5EF4-FFF2-40B4-BE49-F238E27FC236}">
                <a16:creationId xmlns:a16="http://schemas.microsoft.com/office/drawing/2014/main" id="{8CE68DC3-A1D5-43F5-8F6D-B0C60715F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15446-9A79-400D-A3D3-9CE8809360C1}"/>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390005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997-F8C8-4111-A1CB-77E35E32A9DB}"/>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91A7CF33-0DD0-4AA6-AF69-C03419CFF54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25343AA-0B1D-41C9-A8B1-F4FBDE8113D5}"/>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5" name="Footer Placeholder 4">
            <a:extLst>
              <a:ext uri="{FF2B5EF4-FFF2-40B4-BE49-F238E27FC236}">
                <a16:creationId xmlns:a16="http://schemas.microsoft.com/office/drawing/2014/main" id="{EC6E9467-75B0-4269-BD0A-E99B07273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7C771-8994-4BCD-B6F7-437E6ED75E8F}"/>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78331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1B704E-FADC-4560-85E0-6BE465D507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B7853D52-8BA7-4D26-9677-32421EC616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896EF89-EE87-4FEF-9FB4-D26D656B21E4}"/>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5" name="Footer Placeholder 4">
            <a:extLst>
              <a:ext uri="{FF2B5EF4-FFF2-40B4-BE49-F238E27FC236}">
                <a16:creationId xmlns:a16="http://schemas.microsoft.com/office/drawing/2014/main" id="{AE32E2D8-8D1E-4E76-BA4D-9177AB0B5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3357D-8FB7-46F9-AB0A-DD85EAFE1F2C}"/>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33369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B6EE-92DF-4371-BF68-15744F64A88B}"/>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FE98CB9-1F42-4EF0-9E11-96BA855808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DE365F4-76DF-4416-BDCB-8457F5FB8417}"/>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5" name="Footer Placeholder 4">
            <a:extLst>
              <a:ext uri="{FF2B5EF4-FFF2-40B4-BE49-F238E27FC236}">
                <a16:creationId xmlns:a16="http://schemas.microsoft.com/office/drawing/2014/main" id="{DD6A7F72-D97B-421B-9176-97C9CD4F2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5542F-0631-4295-95AF-D6739F30F4E5}"/>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158904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2D9E-FC65-48E4-89CC-DD59FF7D6B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E650DFDC-7B57-4B55-B35B-2FD0B6C05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F3F5CD-E8DB-46B4-9974-A9B6C2A098B0}"/>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5" name="Footer Placeholder 4">
            <a:extLst>
              <a:ext uri="{FF2B5EF4-FFF2-40B4-BE49-F238E27FC236}">
                <a16:creationId xmlns:a16="http://schemas.microsoft.com/office/drawing/2014/main" id="{310DB6F8-A7E6-4AC2-AD50-6A7C628DC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549DD-DAA4-4741-BD4D-34F12FA8289A}"/>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343944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0FA7-EC88-46ED-992A-77389C53D8A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917673AC-5C42-4EF7-8B1D-3B5D775D27D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D597EB9C-8760-4EA2-A61A-4493D597AD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19D60DA-46C5-42AB-AADE-28651742A019}"/>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6" name="Footer Placeholder 5">
            <a:extLst>
              <a:ext uri="{FF2B5EF4-FFF2-40B4-BE49-F238E27FC236}">
                <a16:creationId xmlns:a16="http://schemas.microsoft.com/office/drawing/2014/main" id="{FE2BAABC-32BE-43BF-96C6-0E76A7FA8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89F95-76CA-45B1-AEE1-98451A9ECA89}"/>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173272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15C5-53B8-4C39-B56F-042C3AFF079A}"/>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2C1F7B59-4125-4D6F-B5FC-803888248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F94812-114C-4237-ABDA-3982084C58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B764C741-5D39-40B3-8701-F3663AB42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EFBA84-A335-4FD1-92AE-286E7286B4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270BC14-0726-48F4-88D4-6918DD64690D}"/>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8" name="Footer Placeholder 7">
            <a:extLst>
              <a:ext uri="{FF2B5EF4-FFF2-40B4-BE49-F238E27FC236}">
                <a16:creationId xmlns:a16="http://schemas.microsoft.com/office/drawing/2014/main" id="{EA18F0F8-55A1-4D92-A557-5AA998818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53FE10-C8C6-4293-BF58-D1900F283F86}"/>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365865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EA12-D96C-4A86-A607-D76E33405297}"/>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02B93BDE-7505-40BE-93D6-656A0195A53C}"/>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4" name="Footer Placeholder 3">
            <a:extLst>
              <a:ext uri="{FF2B5EF4-FFF2-40B4-BE49-F238E27FC236}">
                <a16:creationId xmlns:a16="http://schemas.microsoft.com/office/drawing/2014/main" id="{1FE3AAD0-5F83-460A-A212-C1F967DAF5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887024-E4B5-47B0-953D-11A0CE0F1F4C}"/>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88689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030F3-7D30-4F6E-A541-78BBE6CB4C69}"/>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3" name="Footer Placeholder 2">
            <a:extLst>
              <a:ext uri="{FF2B5EF4-FFF2-40B4-BE49-F238E27FC236}">
                <a16:creationId xmlns:a16="http://schemas.microsoft.com/office/drawing/2014/main" id="{989788EF-D06C-4BBD-8700-72429A885E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496392-0884-4788-8B22-BCFD9718D02D}"/>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23963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5CC2-A534-4B7C-B78D-3628E9D2DE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38794AE9-B93E-4637-A30D-9D5458435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CB62D8ED-A974-4683-96F6-AC41A4E46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A78D4A-10AC-43CF-8C84-37E8FB1799E4}"/>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6" name="Footer Placeholder 5">
            <a:extLst>
              <a:ext uri="{FF2B5EF4-FFF2-40B4-BE49-F238E27FC236}">
                <a16:creationId xmlns:a16="http://schemas.microsoft.com/office/drawing/2014/main" id="{0E2CC17D-5182-43F8-9B8C-059C71A74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285F75-DF57-4E79-AFB7-487129C7E75F}"/>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61441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D60A-4F05-4193-9246-190EC3A96A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991D013A-0DB3-4A9F-B457-E2D32FC8F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675510-C1F4-4728-ABD5-9244D3022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80F91F-8869-45B5-9A32-2EA11566FD76}"/>
              </a:ext>
            </a:extLst>
          </p:cNvPr>
          <p:cNvSpPr>
            <a:spLocks noGrp="1"/>
          </p:cNvSpPr>
          <p:nvPr>
            <p:ph type="dt" sz="half" idx="10"/>
          </p:nvPr>
        </p:nvSpPr>
        <p:spPr/>
        <p:txBody>
          <a:bodyPr/>
          <a:lstStyle/>
          <a:p>
            <a:fld id="{22836204-EA91-488D-ABF8-29C0BBCC7419}" type="datetimeFigureOut">
              <a:rPr lang="en-IN" smtClean="0"/>
              <a:t>06-03-2022</a:t>
            </a:fld>
            <a:endParaRPr lang="en-IN"/>
          </a:p>
        </p:txBody>
      </p:sp>
      <p:sp>
        <p:nvSpPr>
          <p:cNvPr id="6" name="Footer Placeholder 5">
            <a:extLst>
              <a:ext uri="{FF2B5EF4-FFF2-40B4-BE49-F238E27FC236}">
                <a16:creationId xmlns:a16="http://schemas.microsoft.com/office/drawing/2014/main" id="{02129F63-D6D5-4958-8642-01C220422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FD35D-407D-4AD8-AD20-D9862ADE540A}"/>
              </a:ext>
            </a:extLst>
          </p:cNvPr>
          <p:cNvSpPr>
            <a:spLocks noGrp="1"/>
          </p:cNvSpPr>
          <p:nvPr>
            <p:ph type="sldNum" sz="quarter" idx="12"/>
          </p:nvPr>
        </p:nvSpPr>
        <p:spPr/>
        <p:txBody>
          <a:bodyPr/>
          <a:lstStyle/>
          <a:p>
            <a:fld id="{53F4718A-8F73-48CB-8EFB-ED009C68003C}" type="slidenum">
              <a:rPr lang="en-IN" smtClean="0"/>
              <a:t>‹#›</a:t>
            </a:fld>
            <a:endParaRPr lang="en-IN"/>
          </a:p>
        </p:txBody>
      </p:sp>
    </p:spTree>
    <p:extLst>
      <p:ext uri="{BB962C8B-B14F-4D97-AF65-F5344CB8AC3E}">
        <p14:creationId xmlns:p14="http://schemas.microsoft.com/office/powerpoint/2010/main" val="172433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BC6A7-16B8-4244-A425-CA4161EAF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E14F550-10AA-48EF-9822-D406829A9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1E66D67-E271-4BBF-8247-646D15804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36204-EA91-488D-ABF8-29C0BBCC7419}" type="datetimeFigureOut">
              <a:rPr lang="en-IN" smtClean="0"/>
              <a:t>06-03-2022</a:t>
            </a:fld>
            <a:endParaRPr lang="en-IN"/>
          </a:p>
        </p:txBody>
      </p:sp>
      <p:sp>
        <p:nvSpPr>
          <p:cNvPr id="5" name="Footer Placeholder 4">
            <a:extLst>
              <a:ext uri="{FF2B5EF4-FFF2-40B4-BE49-F238E27FC236}">
                <a16:creationId xmlns:a16="http://schemas.microsoft.com/office/drawing/2014/main" id="{8584DCE5-6D4B-4A38-9A89-EF272FE87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FC1B56-5DAD-47E4-87B9-4AC8C38C9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4718A-8F73-48CB-8EFB-ED009C68003C}" type="slidenum">
              <a:rPr lang="en-IN" smtClean="0"/>
              <a:t>‹#›</a:t>
            </a:fld>
            <a:endParaRPr lang="en-IN"/>
          </a:p>
        </p:txBody>
      </p:sp>
    </p:spTree>
    <p:extLst>
      <p:ext uri="{BB962C8B-B14F-4D97-AF65-F5344CB8AC3E}">
        <p14:creationId xmlns:p14="http://schemas.microsoft.com/office/powerpoint/2010/main" val="5909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BA7CAF-FB33-4DD1-A6EA-DE6970B5DC14}"/>
              </a:ext>
            </a:extLst>
          </p:cNvPr>
          <p:cNvSpPr>
            <a:spLocks noGrp="1"/>
          </p:cNvSpPr>
          <p:nvPr>
            <p:ph type="ctrTitle"/>
          </p:nvPr>
        </p:nvSpPr>
        <p:spPr>
          <a:xfrm>
            <a:off x="5354955" y="552182"/>
            <a:ext cx="5998840" cy="3343135"/>
          </a:xfrm>
          <a:noFill/>
        </p:spPr>
        <p:txBody>
          <a:bodyPr>
            <a:normAutofit/>
          </a:bodyPr>
          <a:lstStyle/>
          <a:p>
            <a:pPr algn="l"/>
            <a:r>
              <a:rPr lang="en-US" sz="5200"/>
              <a:t> Optimal Path for Robot movement using PSO</a:t>
            </a:r>
            <a:endParaRPr lang="en-IN" sz="5200"/>
          </a:p>
        </p:txBody>
      </p:sp>
      <p:sp>
        <p:nvSpPr>
          <p:cNvPr id="3" name="Subtitle 2">
            <a:extLst>
              <a:ext uri="{FF2B5EF4-FFF2-40B4-BE49-F238E27FC236}">
                <a16:creationId xmlns:a16="http://schemas.microsoft.com/office/drawing/2014/main" id="{3A8738FA-272B-438D-B08D-FD12324CA835}"/>
              </a:ext>
            </a:extLst>
          </p:cNvPr>
          <p:cNvSpPr>
            <a:spLocks noGrp="1"/>
          </p:cNvSpPr>
          <p:nvPr>
            <p:ph type="subTitle" idx="1"/>
          </p:nvPr>
        </p:nvSpPr>
        <p:spPr>
          <a:xfrm>
            <a:off x="5354955" y="4067032"/>
            <a:ext cx="5998840" cy="2067068"/>
          </a:xfrm>
          <a:noFill/>
        </p:spPr>
        <p:txBody>
          <a:bodyPr>
            <a:normAutofit/>
          </a:bodyPr>
          <a:lstStyle/>
          <a:p>
            <a:pPr algn="l"/>
            <a:r>
              <a:rPr lang="en-US"/>
              <a:t>Mathematical programming -2</a:t>
            </a:r>
            <a:endParaRPr lang="en-IN"/>
          </a:p>
        </p:txBody>
      </p:sp>
      <p:pic>
        <p:nvPicPr>
          <p:cNvPr id="14" name="Picture 4" descr="Claw building a card house">
            <a:extLst>
              <a:ext uri="{FF2B5EF4-FFF2-40B4-BE49-F238E27FC236}">
                <a16:creationId xmlns:a16="http://schemas.microsoft.com/office/drawing/2014/main" id="{97061286-0A52-4E3B-B646-3488EE1305A6}"/>
              </a:ext>
            </a:extLst>
          </p:cNvPr>
          <p:cNvPicPr>
            <a:picLocks noChangeAspect="1"/>
          </p:cNvPicPr>
          <p:nvPr/>
        </p:nvPicPr>
        <p:blipFill rotWithShape="1">
          <a:blip r:embed="rId2"/>
          <a:srcRect l="2987" r="2" b="2"/>
          <a:stretch/>
        </p:blipFill>
        <p:spPr>
          <a:xfrm>
            <a:off x="20" y="10"/>
            <a:ext cx="4992985" cy="6857990"/>
          </a:xfrm>
          <a:prstGeom prst="rect">
            <a:avLst/>
          </a:prstGeom>
        </p:spPr>
      </p:pic>
    </p:spTree>
    <p:extLst>
      <p:ext uri="{BB962C8B-B14F-4D97-AF65-F5344CB8AC3E}">
        <p14:creationId xmlns:p14="http://schemas.microsoft.com/office/powerpoint/2010/main" val="422658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D0B085D-DA53-4E11-9305-1A6C5DB99E24}"/>
              </a:ext>
            </a:extLst>
          </p:cNvPr>
          <p:cNvSpPr txBox="1"/>
          <p:nvPr/>
        </p:nvSpPr>
        <p:spPr>
          <a:xfrm>
            <a:off x="0" y="640823"/>
            <a:ext cx="4053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mj-lt"/>
                <a:ea typeface="+mj-ea"/>
                <a:cs typeface="+mj-cs"/>
              </a:rPr>
              <a:t>INTRODUCTION</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7F3C8F6C-9972-4E0A-987D-416445350A23}"/>
              </a:ext>
            </a:extLst>
          </p:cNvPr>
          <p:cNvGraphicFramePr/>
          <p:nvPr>
            <p:extLst>
              <p:ext uri="{D42A27DB-BD31-4B8C-83A1-F6EECF244321}">
                <p14:modId xmlns:p14="http://schemas.microsoft.com/office/powerpoint/2010/main" val="303986290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32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EDB86-C7D0-4E47-BFBD-9DB1B980ED38}"/>
              </a:ext>
            </a:extLst>
          </p:cNvPr>
          <p:cNvSpPr txBox="1"/>
          <p:nvPr/>
        </p:nvSpPr>
        <p:spPr>
          <a:xfrm>
            <a:off x="3255818" y="2389910"/>
            <a:ext cx="8936182" cy="830997"/>
          </a:xfrm>
          <a:prstGeom prst="rect">
            <a:avLst/>
          </a:prstGeom>
          <a:noFill/>
        </p:spPr>
        <p:txBody>
          <a:bodyPr wrap="square" rtlCol="0">
            <a:spAutoFit/>
          </a:bodyPr>
          <a:lstStyle/>
          <a:p>
            <a:r>
              <a:rPr lang="en-US" sz="4800" dirty="0"/>
              <a:t>LITERATURE REVIEW</a:t>
            </a:r>
            <a:endParaRPr lang="en-IN" sz="4800" dirty="0"/>
          </a:p>
        </p:txBody>
      </p:sp>
    </p:spTree>
    <p:extLst>
      <p:ext uri="{BB962C8B-B14F-4D97-AF65-F5344CB8AC3E}">
        <p14:creationId xmlns:p14="http://schemas.microsoft.com/office/powerpoint/2010/main" val="377695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771C6A20-9D87-45C1-8E68-873F15937B56}"/>
              </a:ext>
            </a:extLst>
          </p:cNvPr>
          <p:cNvGraphicFramePr>
            <a:graphicFrameLocks noGrp="1"/>
          </p:cNvGraphicFramePr>
          <p:nvPr>
            <p:extLst>
              <p:ext uri="{D42A27DB-BD31-4B8C-83A1-F6EECF244321}">
                <p14:modId xmlns:p14="http://schemas.microsoft.com/office/powerpoint/2010/main" val="2676172819"/>
              </p:ext>
            </p:extLst>
          </p:nvPr>
        </p:nvGraphicFramePr>
        <p:xfrm>
          <a:off x="798641" y="643467"/>
          <a:ext cx="10594718" cy="5571069"/>
        </p:xfrm>
        <a:graphic>
          <a:graphicData uri="http://schemas.openxmlformats.org/drawingml/2006/table">
            <a:tbl>
              <a:tblPr firstRow="1" bandRow="1">
                <a:tableStyleId>{5C22544A-7EE6-4342-B048-85BDC9FD1C3A}</a:tableStyleId>
              </a:tblPr>
              <a:tblGrid>
                <a:gridCol w="2221222">
                  <a:extLst>
                    <a:ext uri="{9D8B030D-6E8A-4147-A177-3AD203B41FA5}">
                      <a16:colId xmlns:a16="http://schemas.microsoft.com/office/drawing/2014/main" val="3082909716"/>
                    </a:ext>
                  </a:extLst>
                </a:gridCol>
                <a:gridCol w="1531954">
                  <a:extLst>
                    <a:ext uri="{9D8B030D-6E8A-4147-A177-3AD203B41FA5}">
                      <a16:colId xmlns:a16="http://schemas.microsoft.com/office/drawing/2014/main" val="651051945"/>
                    </a:ext>
                  </a:extLst>
                </a:gridCol>
                <a:gridCol w="1131734">
                  <a:extLst>
                    <a:ext uri="{9D8B030D-6E8A-4147-A177-3AD203B41FA5}">
                      <a16:colId xmlns:a16="http://schemas.microsoft.com/office/drawing/2014/main" val="4156054780"/>
                    </a:ext>
                  </a:extLst>
                </a:gridCol>
                <a:gridCol w="3344062">
                  <a:extLst>
                    <a:ext uri="{9D8B030D-6E8A-4147-A177-3AD203B41FA5}">
                      <a16:colId xmlns:a16="http://schemas.microsoft.com/office/drawing/2014/main" val="4095089570"/>
                    </a:ext>
                  </a:extLst>
                </a:gridCol>
                <a:gridCol w="2365746">
                  <a:extLst>
                    <a:ext uri="{9D8B030D-6E8A-4147-A177-3AD203B41FA5}">
                      <a16:colId xmlns:a16="http://schemas.microsoft.com/office/drawing/2014/main" val="1864191042"/>
                    </a:ext>
                  </a:extLst>
                </a:gridCol>
              </a:tblGrid>
              <a:tr h="592326">
                <a:tc>
                  <a:txBody>
                    <a:bodyPr/>
                    <a:lstStyle/>
                    <a:p>
                      <a:r>
                        <a:rPr lang="en-US" sz="1600"/>
                        <a:t>TITTLE</a:t>
                      </a:r>
                      <a:endParaRPr lang="en-IN" sz="1600"/>
                    </a:p>
                  </a:txBody>
                  <a:tcPr marL="80044" marR="80044" marT="40022" marB="40022"/>
                </a:tc>
                <a:tc>
                  <a:txBody>
                    <a:bodyPr/>
                    <a:lstStyle/>
                    <a:p>
                      <a:r>
                        <a:rPr lang="en-US" sz="1600"/>
                        <a:t>AUTHOR</a:t>
                      </a:r>
                      <a:endParaRPr lang="en-IN" sz="1600"/>
                    </a:p>
                  </a:txBody>
                  <a:tcPr marL="80044" marR="80044" marT="40022" marB="40022"/>
                </a:tc>
                <a:tc>
                  <a:txBody>
                    <a:bodyPr/>
                    <a:lstStyle/>
                    <a:p>
                      <a:r>
                        <a:rPr lang="en-US" sz="1600"/>
                        <a:t>Year of published</a:t>
                      </a:r>
                      <a:endParaRPr lang="en-IN" sz="1600"/>
                    </a:p>
                  </a:txBody>
                  <a:tcPr marL="80044" marR="80044" marT="40022" marB="40022"/>
                </a:tc>
                <a:tc>
                  <a:txBody>
                    <a:bodyPr/>
                    <a:lstStyle/>
                    <a:p>
                      <a:r>
                        <a:rPr lang="en-US" sz="1600"/>
                        <a:t>pros</a:t>
                      </a:r>
                      <a:endParaRPr lang="en-IN" sz="1600"/>
                    </a:p>
                  </a:txBody>
                  <a:tcPr marL="80044" marR="80044" marT="40022" marB="40022"/>
                </a:tc>
                <a:tc>
                  <a:txBody>
                    <a:bodyPr/>
                    <a:lstStyle/>
                    <a:p>
                      <a:r>
                        <a:rPr lang="en-US" sz="1600"/>
                        <a:t>cons</a:t>
                      </a:r>
                      <a:endParaRPr lang="en-IN" sz="1600"/>
                    </a:p>
                  </a:txBody>
                  <a:tcPr marL="80044" marR="80044" marT="40022" marB="40022"/>
                </a:tc>
                <a:extLst>
                  <a:ext uri="{0D108BD9-81ED-4DB2-BD59-A6C34878D82A}">
                    <a16:rowId xmlns:a16="http://schemas.microsoft.com/office/drawing/2014/main" val="3030193197"/>
                  </a:ext>
                </a:extLst>
              </a:tr>
              <a:tr h="1072591">
                <a:tc>
                  <a:txBody>
                    <a:bodyPr/>
                    <a:lstStyle/>
                    <a:p>
                      <a:r>
                        <a:rPr lang="en-US" sz="1600"/>
                        <a:t>Particle Swarm Optimization in Global Path Planning for Swarm of Robots</a:t>
                      </a:r>
                      <a:endParaRPr lang="en-IN" sz="1600"/>
                    </a:p>
                  </a:txBody>
                  <a:tcPr marL="80044" marR="80044" marT="40022" marB="40022"/>
                </a:tc>
                <a:tc>
                  <a:txBody>
                    <a:bodyPr/>
                    <a:lstStyle/>
                    <a:p>
                      <a:pPr fontAlgn="t"/>
                      <a:br>
                        <a:rPr lang="en-IN" sz="1600">
                          <a:effectLst/>
                          <a:latin typeface="Arial" panose="020B0604020202020204" pitchFamily="34" charset="0"/>
                        </a:rPr>
                      </a:br>
                      <a:r>
                        <a:rPr lang="en-IN" sz="1600">
                          <a:effectLst/>
                          <a:latin typeface="Arial" panose="020B0604020202020204" pitchFamily="34" charset="0"/>
                        </a:rPr>
                        <a:t>Halder,</a:t>
                      </a:r>
                    </a:p>
                    <a:p>
                      <a:pPr fontAlgn="t"/>
                      <a:r>
                        <a:rPr lang="en-IN" sz="1600">
                          <a:effectLst/>
                          <a:latin typeface="Arial" panose="020B0604020202020204" pitchFamily="34" charset="0"/>
                        </a:rPr>
                        <a:t>Ritesh Kumar</a:t>
                      </a:r>
                    </a:p>
                  </a:txBody>
                  <a:tcPr marL="80044" marR="80044" marT="53363" marB="53363"/>
                </a:tc>
                <a:tc>
                  <a:txBody>
                    <a:bodyPr/>
                    <a:lstStyle/>
                    <a:p>
                      <a:r>
                        <a:rPr lang="en-US" sz="1600"/>
                        <a:t>2021</a:t>
                      </a:r>
                      <a:endParaRPr lang="en-IN" sz="1600"/>
                    </a:p>
                  </a:txBody>
                  <a:tcPr marL="80044" marR="80044" marT="40022" marB="40022"/>
                </a:tc>
                <a:tc>
                  <a:txBody>
                    <a:bodyPr/>
                    <a:lstStyle/>
                    <a:p>
                      <a:r>
                        <a:rPr lang="en-US" sz="1600"/>
                        <a:t>In this paper, a novel collision avoidance method was described. It uses PSO for optimizing the Ferguson splines. </a:t>
                      </a:r>
                      <a:endParaRPr lang="en-IN" sz="1600"/>
                    </a:p>
                  </a:txBody>
                  <a:tcPr marL="80044" marR="80044" marT="40022" marB="40022"/>
                </a:tc>
                <a:tc>
                  <a:txBody>
                    <a:bodyPr/>
                    <a:lstStyle/>
                    <a:p>
                      <a:r>
                        <a:rPr lang="en-US" sz="1600"/>
                        <a:t> if the situation in the robot space is changed, algorithm is restarted. </a:t>
                      </a:r>
                      <a:endParaRPr lang="en-IN" sz="1600"/>
                    </a:p>
                  </a:txBody>
                  <a:tcPr marL="80044" marR="80044" marT="40022" marB="40022"/>
                </a:tc>
                <a:extLst>
                  <a:ext uri="{0D108BD9-81ED-4DB2-BD59-A6C34878D82A}">
                    <a16:rowId xmlns:a16="http://schemas.microsoft.com/office/drawing/2014/main" val="706525417"/>
                  </a:ext>
                </a:extLst>
              </a:tr>
              <a:tr h="1792987">
                <a:tc>
                  <a:txBody>
                    <a:bodyPr/>
                    <a:lstStyle/>
                    <a:p>
                      <a:r>
                        <a:rPr lang="en-US" sz="1600"/>
                        <a:t>Optimal Trajectory Planning Analysis of Robot Manipulator Using PSO</a:t>
                      </a:r>
                      <a:endParaRPr lang="en-IN" sz="1600"/>
                    </a:p>
                  </a:txBody>
                  <a:tcPr marL="80044" marR="80044" marT="40022" marB="40022"/>
                </a:tc>
                <a:tc>
                  <a:txBody>
                    <a:bodyPr/>
                    <a:lstStyle/>
                    <a:p>
                      <a:pPr fontAlgn="t"/>
                      <a:r>
                        <a:rPr lang="en-IN" sz="1600"/>
                        <a:t>gurjeet singh ,</a:t>
                      </a:r>
                      <a:br>
                        <a:rPr lang="en-IN" sz="1600">
                          <a:effectLst/>
                          <a:latin typeface="Arial" panose="020B0604020202020204" pitchFamily="34" charset="0"/>
                        </a:rPr>
                      </a:br>
                      <a:r>
                        <a:rPr lang="en-IN" sz="1600">
                          <a:effectLst/>
                          <a:latin typeface="Arial" panose="020B0604020202020204" pitchFamily="34" charset="0"/>
                        </a:rPr>
                        <a:t>Banga, V. K.</a:t>
                      </a:r>
                    </a:p>
                  </a:txBody>
                  <a:tcPr marL="80044" marR="80044" marT="53363" marB="53363"/>
                </a:tc>
                <a:tc>
                  <a:txBody>
                    <a:bodyPr/>
                    <a:lstStyle/>
                    <a:p>
                      <a:r>
                        <a:rPr lang="en-US" sz="1600"/>
                        <a:t>2021</a:t>
                      </a:r>
                      <a:endParaRPr lang="en-IN" sz="1600"/>
                    </a:p>
                  </a:txBody>
                  <a:tcPr marL="80044" marR="80044" marT="40022" marB="40022"/>
                </a:tc>
                <a:tc>
                  <a:txBody>
                    <a:bodyPr/>
                    <a:lstStyle/>
                    <a:p>
                      <a:r>
                        <a:rPr lang="en-US" sz="1600"/>
                        <a:t>This article developed to frame the inverse and forward kinematic model of 5 DOF and 6 DOF robot manipulator</a:t>
                      </a:r>
                    </a:p>
                    <a:p>
                      <a:r>
                        <a:rPr lang="en-US" sz="1600"/>
                        <a:t>s velocity and acceleration increased through the proposed system.</a:t>
                      </a:r>
                      <a:endParaRPr lang="en-IN" sz="1600"/>
                    </a:p>
                  </a:txBody>
                  <a:tcPr marL="80044" marR="80044" marT="40022" marB="40022"/>
                </a:tc>
                <a:tc>
                  <a:txBody>
                    <a:bodyPr/>
                    <a:lstStyle/>
                    <a:p>
                      <a:r>
                        <a:rPr lang="en-US" sz="1600" dirty="0"/>
                        <a:t>the obstacle avoidance has been exhibited by PSO. </a:t>
                      </a:r>
                      <a:endParaRPr lang="en-IN" sz="1600" dirty="0"/>
                    </a:p>
                  </a:txBody>
                  <a:tcPr marL="80044" marR="80044" marT="40022" marB="40022"/>
                </a:tc>
                <a:extLst>
                  <a:ext uri="{0D108BD9-81ED-4DB2-BD59-A6C34878D82A}">
                    <a16:rowId xmlns:a16="http://schemas.microsoft.com/office/drawing/2014/main" val="2174911387"/>
                  </a:ext>
                </a:extLst>
              </a:tr>
              <a:tr h="1312723">
                <a:tc>
                  <a:txBody>
                    <a:bodyPr/>
                    <a:lstStyle/>
                    <a:p>
                      <a:r>
                        <a:rPr lang="en-US" sz="1600"/>
                        <a:t>Path planning of mobile robot based on particle swarm optimization algorithm</a:t>
                      </a:r>
                      <a:endParaRPr lang="en-IN" sz="1600"/>
                    </a:p>
                  </a:txBody>
                  <a:tcPr marL="80044" marR="80044" marT="40022" marB="40022"/>
                </a:tc>
                <a:tc>
                  <a:txBody>
                    <a:bodyPr/>
                    <a:lstStyle/>
                    <a:p>
                      <a:pPr fontAlgn="t"/>
                      <a:br>
                        <a:rPr lang="en-IN" sz="1600">
                          <a:effectLst/>
                          <a:latin typeface="Arial" panose="020B0604020202020204" pitchFamily="34" charset="0"/>
                        </a:rPr>
                      </a:br>
                      <a:r>
                        <a:rPr lang="en-IN" sz="1600">
                          <a:effectLst/>
                          <a:latin typeface="Arial" panose="020B0604020202020204" pitchFamily="34" charset="0"/>
                        </a:rPr>
                        <a:t>Yang, Huimin, Lei Jiang, and Lijuan Wu</a:t>
                      </a:r>
                    </a:p>
                  </a:txBody>
                  <a:tcPr marL="80044" marR="80044" marT="53363" marB="53363"/>
                </a:tc>
                <a:tc>
                  <a:txBody>
                    <a:bodyPr/>
                    <a:lstStyle/>
                    <a:p>
                      <a:r>
                        <a:rPr lang="en-US" sz="1600"/>
                        <a:t>2021</a:t>
                      </a:r>
                      <a:endParaRPr lang="en-IN" sz="1600"/>
                    </a:p>
                  </a:txBody>
                  <a:tcPr marL="80044" marR="80044" marT="40022" marB="40022"/>
                </a:tc>
                <a:tc>
                  <a:txBody>
                    <a:bodyPr/>
                    <a:lstStyle/>
                    <a:p>
                      <a:r>
                        <a:rPr lang="en-US" sz="1600"/>
                        <a:t>The improved algorithm is tested in some test functions,and the simulation results show that the algorithm has high search speed and precision.</a:t>
                      </a:r>
                      <a:endParaRPr lang="en-IN" sz="1600"/>
                    </a:p>
                  </a:txBody>
                  <a:tcPr marL="80044" marR="80044" marT="40022" marB="40022"/>
                </a:tc>
                <a:tc>
                  <a:txBody>
                    <a:bodyPr/>
                    <a:lstStyle/>
                    <a:p>
                      <a:r>
                        <a:rPr lang="en-US" sz="1600"/>
                        <a:t>the algorithm converges prematurely, easily falls into local extremum,and reduces the convergence speed</a:t>
                      </a:r>
                      <a:endParaRPr lang="en-IN" sz="1600"/>
                    </a:p>
                  </a:txBody>
                  <a:tcPr marL="80044" marR="80044" marT="40022" marB="40022"/>
                </a:tc>
                <a:extLst>
                  <a:ext uri="{0D108BD9-81ED-4DB2-BD59-A6C34878D82A}">
                    <a16:rowId xmlns:a16="http://schemas.microsoft.com/office/drawing/2014/main" val="585983276"/>
                  </a:ext>
                </a:extLst>
              </a:tr>
              <a:tr h="400221">
                <a:tc>
                  <a:txBody>
                    <a:bodyPr/>
                    <a:lstStyle/>
                    <a:p>
                      <a:endParaRPr lang="en-IN" sz="1600"/>
                    </a:p>
                  </a:txBody>
                  <a:tcPr marL="80044" marR="80044" marT="40022" marB="40022"/>
                </a:tc>
                <a:tc>
                  <a:txBody>
                    <a:bodyPr/>
                    <a:lstStyle/>
                    <a:p>
                      <a:endParaRPr lang="en-IN" sz="1600"/>
                    </a:p>
                  </a:txBody>
                  <a:tcPr marL="80044" marR="80044" marT="40022" marB="40022"/>
                </a:tc>
                <a:tc>
                  <a:txBody>
                    <a:bodyPr/>
                    <a:lstStyle/>
                    <a:p>
                      <a:endParaRPr lang="en-IN" sz="1600"/>
                    </a:p>
                  </a:txBody>
                  <a:tcPr marL="80044" marR="80044" marT="40022" marB="40022"/>
                </a:tc>
                <a:tc>
                  <a:txBody>
                    <a:bodyPr/>
                    <a:lstStyle/>
                    <a:p>
                      <a:endParaRPr lang="en-IN" sz="1600"/>
                    </a:p>
                  </a:txBody>
                  <a:tcPr marL="80044" marR="80044" marT="40022" marB="40022"/>
                </a:tc>
                <a:tc>
                  <a:txBody>
                    <a:bodyPr/>
                    <a:lstStyle/>
                    <a:p>
                      <a:endParaRPr lang="en-IN" sz="1600"/>
                    </a:p>
                  </a:txBody>
                  <a:tcPr marL="80044" marR="80044" marT="40022" marB="40022"/>
                </a:tc>
                <a:extLst>
                  <a:ext uri="{0D108BD9-81ED-4DB2-BD59-A6C34878D82A}">
                    <a16:rowId xmlns:a16="http://schemas.microsoft.com/office/drawing/2014/main" val="3488838160"/>
                  </a:ext>
                </a:extLst>
              </a:tr>
              <a:tr h="400221">
                <a:tc>
                  <a:txBody>
                    <a:bodyPr/>
                    <a:lstStyle/>
                    <a:p>
                      <a:endParaRPr lang="en-IN" sz="1600"/>
                    </a:p>
                  </a:txBody>
                  <a:tcPr marL="80044" marR="80044" marT="40022" marB="40022"/>
                </a:tc>
                <a:tc>
                  <a:txBody>
                    <a:bodyPr/>
                    <a:lstStyle/>
                    <a:p>
                      <a:endParaRPr lang="en-IN" sz="1600"/>
                    </a:p>
                  </a:txBody>
                  <a:tcPr marL="80044" marR="80044" marT="40022" marB="40022"/>
                </a:tc>
                <a:tc>
                  <a:txBody>
                    <a:bodyPr/>
                    <a:lstStyle/>
                    <a:p>
                      <a:endParaRPr lang="en-IN" sz="1600"/>
                    </a:p>
                  </a:txBody>
                  <a:tcPr marL="80044" marR="80044" marT="40022" marB="40022"/>
                </a:tc>
                <a:tc>
                  <a:txBody>
                    <a:bodyPr/>
                    <a:lstStyle/>
                    <a:p>
                      <a:endParaRPr lang="en-IN" sz="1600"/>
                    </a:p>
                  </a:txBody>
                  <a:tcPr marL="80044" marR="80044" marT="40022" marB="40022"/>
                </a:tc>
                <a:tc>
                  <a:txBody>
                    <a:bodyPr/>
                    <a:lstStyle/>
                    <a:p>
                      <a:endParaRPr lang="en-IN" sz="1600"/>
                    </a:p>
                  </a:txBody>
                  <a:tcPr marL="80044" marR="80044" marT="40022" marB="40022"/>
                </a:tc>
                <a:extLst>
                  <a:ext uri="{0D108BD9-81ED-4DB2-BD59-A6C34878D82A}">
                    <a16:rowId xmlns:a16="http://schemas.microsoft.com/office/drawing/2014/main" val="1479166195"/>
                  </a:ext>
                </a:extLst>
              </a:tr>
            </a:tbl>
          </a:graphicData>
        </a:graphic>
      </p:graphicFrame>
    </p:spTree>
    <p:extLst>
      <p:ext uri="{BB962C8B-B14F-4D97-AF65-F5344CB8AC3E}">
        <p14:creationId xmlns:p14="http://schemas.microsoft.com/office/powerpoint/2010/main" val="118533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41C55591-5B78-4E48-B9AA-01E832067FB4}"/>
              </a:ext>
            </a:extLst>
          </p:cNvPr>
          <p:cNvGraphicFramePr>
            <a:graphicFrameLocks noGrp="1"/>
          </p:cNvGraphicFramePr>
          <p:nvPr>
            <p:extLst>
              <p:ext uri="{D42A27DB-BD31-4B8C-83A1-F6EECF244321}">
                <p14:modId xmlns:p14="http://schemas.microsoft.com/office/powerpoint/2010/main" val="3134637398"/>
              </p:ext>
            </p:extLst>
          </p:nvPr>
        </p:nvGraphicFramePr>
        <p:xfrm>
          <a:off x="643467" y="1265692"/>
          <a:ext cx="10905069" cy="4326616"/>
        </p:xfrm>
        <a:graphic>
          <a:graphicData uri="http://schemas.openxmlformats.org/drawingml/2006/table">
            <a:tbl>
              <a:tblPr firstRow="1" bandRow="1">
                <a:tableStyleId>{5C22544A-7EE6-4342-B048-85BDC9FD1C3A}</a:tableStyleId>
              </a:tblPr>
              <a:tblGrid>
                <a:gridCol w="2170283">
                  <a:extLst>
                    <a:ext uri="{9D8B030D-6E8A-4147-A177-3AD203B41FA5}">
                      <a16:colId xmlns:a16="http://schemas.microsoft.com/office/drawing/2014/main" val="4249664610"/>
                    </a:ext>
                  </a:extLst>
                </a:gridCol>
                <a:gridCol w="1875189">
                  <a:extLst>
                    <a:ext uri="{9D8B030D-6E8A-4147-A177-3AD203B41FA5}">
                      <a16:colId xmlns:a16="http://schemas.microsoft.com/office/drawing/2014/main" val="3412215295"/>
                    </a:ext>
                  </a:extLst>
                </a:gridCol>
                <a:gridCol w="869187">
                  <a:extLst>
                    <a:ext uri="{9D8B030D-6E8A-4147-A177-3AD203B41FA5}">
                      <a16:colId xmlns:a16="http://schemas.microsoft.com/office/drawing/2014/main" val="3357552513"/>
                    </a:ext>
                  </a:extLst>
                </a:gridCol>
                <a:gridCol w="3940847">
                  <a:extLst>
                    <a:ext uri="{9D8B030D-6E8A-4147-A177-3AD203B41FA5}">
                      <a16:colId xmlns:a16="http://schemas.microsoft.com/office/drawing/2014/main" val="2589042880"/>
                    </a:ext>
                  </a:extLst>
                </a:gridCol>
                <a:gridCol w="2049563">
                  <a:extLst>
                    <a:ext uri="{9D8B030D-6E8A-4147-A177-3AD203B41FA5}">
                      <a16:colId xmlns:a16="http://schemas.microsoft.com/office/drawing/2014/main" val="1927811480"/>
                    </a:ext>
                  </a:extLst>
                </a:gridCol>
              </a:tblGrid>
              <a:tr h="2163308">
                <a:tc>
                  <a:txBody>
                    <a:bodyPr/>
                    <a:lstStyle/>
                    <a:p>
                      <a:r>
                        <a:rPr lang="en-US" sz="1900"/>
                        <a:t>Shortest Path Planning Algorithm – A Particle Swarm Optimization (PSO) Approach </a:t>
                      </a:r>
                      <a:endParaRPr lang="en-IN" sz="1900"/>
                    </a:p>
                  </a:txBody>
                  <a:tcPr marL="96576" marR="96576" marT="48288" marB="48288"/>
                </a:tc>
                <a:tc>
                  <a:txBody>
                    <a:bodyPr/>
                    <a:lstStyle/>
                    <a:p>
                      <a:r>
                        <a:rPr lang="en-IN" sz="1900"/>
                        <a:t>Joshua T. Jegede, Hilary I. Okagbue and Pelumi E. Oguntunde </a:t>
                      </a:r>
                    </a:p>
                  </a:txBody>
                  <a:tcPr marL="96576" marR="96576" marT="48288" marB="48288"/>
                </a:tc>
                <a:tc>
                  <a:txBody>
                    <a:bodyPr/>
                    <a:lstStyle/>
                    <a:p>
                      <a:r>
                        <a:rPr lang="en-US" sz="1900"/>
                        <a:t>2020</a:t>
                      </a:r>
                      <a:endParaRPr lang="en-IN" sz="1900"/>
                    </a:p>
                  </a:txBody>
                  <a:tcPr marL="96576" marR="96576" marT="48288" marB="48288"/>
                </a:tc>
                <a:tc>
                  <a:txBody>
                    <a:bodyPr/>
                    <a:lstStyle/>
                    <a:p>
                      <a:r>
                        <a:rPr lang="en-US" sz="1900"/>
                        <a:t>The algorithm uses Particle Swarm Optimization approach to avoid convergence into a local minimum. With different experiments we show that the algorithm finds the shortest path in any known environment</a:t>
                      </a:r>
                      <a:endParaRPr lang="en-IN" sz="1900"/>
                    </a:p>
                  </a:txBody>
                  <a:tcPr marL="96576" marR="96576" marT="48288" marB="48288"/>
                </a:tc>
                <a:tc>
                  <a:txBody>
                    <a:bodyPr/>
                    <a:lstStyle/>
                    <a:p>
                      <a:r>
                        <a:rPr lang="en-US" sz="1900"/>
                        <a:t>No obstacles scattered in the environments to see how the algorithm gets the optimal path.</a:t>
                      </a:r>
                      <a:endParaRPr lang="en-IN" sz="1900"/>
                    </a:p>
                  </a:txBody>
                  <a:tcPr marL="96576" marR="96576" marT="48288" marB="48288"/>
                </a:tc>
                <a:extLst>
                  <a:ext uri="{0D108BD9-81ED-4DB2-BD59-A6C34878D82A}">
                    <a16:rowId xmlns:a16="http://schemas.microsoft.com/office/drawing/2014/main" val="2961014700"/>
                  </a:ext>
                </a:extLst>
              </a:tr>
              <a:tr h="2163308">
                <a:tc>
                  <a:txBody>
                    <a:bodyPr/>
                    <a:lstStyle/>
                    <a:p>
                      <a:r>
                        <a:rPr lang="en-US" sz="1900"/>
                        <a:t>Hybrid metaheuristic approach for robot path planning in dynamic environment</a:t>
                      </a:r>
                      <a:endParaRPr lang="en-IN" sz="1900"/>
                    </a:p>
                  </a:txBody>
                  <a:tcPr marL="96576" marR="96576" marT="48288" marB="48288"/>
                </a:tc>
                <a:tc>
                  <a:txBody>
                    <a:bodyPr/>
                    <a:lstStyle/>
                    <a:p>
                      <a:r>
                        <a:rPr lang="pt-BR" sz="1900"/>
                        <a:t>Lina Bassem Amar, Wesam M. Jasim</a:t>
                      </a:r>
                      <a:endParaRPr lang="en-IN" sz="1900"/>
                    </a:p>
                  </a:txBody>
                  <a:tcPr marL="96576" marR="96576" marT="48288" marB="48288"/>
                </a:tc>
                <a:tc>
                  <a:txBody>
                    <a:bodyPr/>
                    <a:lstStyle/>
                    <a:p>
                      <a:r>
                        <a:rPr lang="en-US" sz="1900"/>
                        <a:t>2021</a:t>
                      </a:r>
                      <a:endParaRPr lang="en-IN" sz="1900"/>
                    </a:p>
                  </a:txBody>
                  <a:tcPr marL="96576" marR="96576" marT="48288" marB="48288"/>
                </a:tc>
                <a:tc>
                  <a:txBody>
                    <a:bodyPr/>
                    <a:lstStyle/>
                    <a:p>
                      <a:r>
                        <a:rPr lang="en-US" sz="1900"/>
                        <a:t>Some comparative results are presented on the basis of simulation results to illustrate the efficiency and the feasibility of the proposed algorithm. This approach supplies the optimal path with minimum number of iterations.</a:t>
                      </a:r>
                      <a:endParaRPr lang="en-IN" sz="1900" b="1"/>
                    </a:p>
                  </a:txBody>
                  <a:tcPr marL="96576" marR="96576" marT="48288" marB="48288"/>
                </a:tc>
                <a:tc>
                  <a:txBody>
                    <a:bodyPr/>
                    <a:lstStyle/>
                    <a:p>
                      <a:r>
                        <a:rPr lang="en-US" sz="1900"/>
                        <a:t>Not  tested these three algorithms in a dynamic environment with moving goal.</a:t>
                      </a:r>
                      <a:endParaRPr lang="en-IN" sz="1900"/>
                    </a:p>
                  </a:txBody>
                  <a:tcPr marL="96576" marR="96576" marT="48288" marB="48288"/>
                </a:tc>
                <a:extLst>
                  <a:ext uri="{0D108BD9-81ED-4DB2-BD59-A6C34878D82A}">
                    <a16:rowId xmlns:a16="http://schemas.microsoft.com/office/drawing/2014/main" val="4069488117"/>
                  </a:ext>
                </a:extLst>
              </a:tr>
            </a:tbl>
          </a:graphicData>
        </a:graphic>
      </p:graphicFrame>
    </p:spTree>
    <p:extLst>
      <p:ext uri="{BB962C8B-B14F-4D97-AF65-F5344CB8AC3E}">
        <p14:creationId xmlns:p14="http://schemas.microsoft.com/office/powerpoint/2010/main" val="114925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11765-6127-4DC2-8119-6D35F5339441}"/>
              </a:ext>
            </a:extLst>
          </p:cNvPr>
          <p:cNvSpPr txBox="1"/>
          <p:nvPr/>
        </p:nvSpPr>
        <p:spPr>
          <a:xfrm>
            <a:off x="277792" y="266218"/>
            <a:ext cx="11620983" cy="646331"/>
          </a:xfrm>
          <a:prstGeom prst="rect">
            <a:avLst/>
          </a:prstGeom>
          <a:noFill/>
        </p:spPr>
        <p:txBody>
          <a:bodyPr wrap="square" rtlCol="0">
            <a:spAutoFit/>
          </a:bodyPr>
          <a:lstStyle/>
          <a:p>
            <a:r>
              <a:rPr lang="en-US" sz="3600"/>
              <a:t>PROBLEM STATEMENT</a:t>
            </a:r>
            <a:endParaRPr lang="en-IN" sz="3600" dirty="0"/>
          </a:p>
        </p:txBody>
      </p:sp>
      <p:graphicFrame>
        <p:nvGraphicFramePr>
          <p:cNvPr id="6" name="TextBox 3">
            <a:extLst>
              <a:ext uri="{FF2B5EF4-FFF2-40B4-BE49-F238E27FC236}">
                <a16:creationId xmlns:a16="http://schemas.microsoft.com/office/drawing/2014/main" id="{6BEF8F7B-D074-4DD1-A267-2960D33CAF93}"/>
              </a:ext>
            </a:extLst>
          </p:cNvPr>
          <p:cNvGraphicFramePr/>
          <p:nvPr/>
        </p:nvGraphicFramePr>
        <p:xfrm>
          <a:off x="512179" y="1406372"/>
          <a:ext cx="11620983"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16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90CFC5-7073-4D97-BD28-C3F50838EDF9}"/>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bg1"/>
                </a:solidFill>
                <a:latin typeface="+mj-lt"/>
                <a:ea typeface="+mj-ea"/>
                <a:cs typeface="+mj-cs"/>
              </a:rPr>
              <a:t>SCOPE OF PROJECT</a:t>
            </a:r>
          </a:p>
        </p:txBody>
      </p:sp>
      <p:graphicFrame>
        <p:nvGraphicFramePr>
          <p:cNvPr id="30" name="TextBox 2">
            <a:extLst>
              <a:ext uri="{FF2B5EF4-FFF2-40B4-BE49-F238E27FC236}">
                <a16:creationId xmlns:a16="http://schemas.microsoft.com/office/drawing/2014/main" id="{B2EDD805-F565-4DF9-98EC-49DBAD763A9E}"/>
              </a:ext>
            </a:extLst>
          </p:cNvPr>
          <p:cNvGraphicFramePr/>
          <p:nvPr>
            <p:extLst>
              <p:ext uri="{D42A27DB-BD31-4B8C-83A1-F6EECF244321}">
                <p14:modId xmlns:p14="http://schemas.microsoft.com/office/powerpoint/2010/main" val="375633993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89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5E4B89-98D4-4045-9705-7DF52C3A356D}"/>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rgbClr val="FFFFFF"/>
                </a:solidFill>
                <a:latin typeface="+mj-lt"/>
                <a:ea typeface="+mj-ea"/>
                <a:cs typeface="+mj-cs"/>
              </a:rPr>
              <a:t>Algorithm</a:t>
            </a:r>
          </a:p>
        </p:txBody>
      </p:sp>
      <p:sp>
        <p:nvSpPr>
          <p:cNvPr id="6" name="TextBox 5">
            <a:extLst>
              <a:ext uri="{FF2B5EF4-FFF2-40B4-BE49-F238E27FC236}">
                <a16:creationId xmlns:a16="http://schemas.microsoft.com/office/drawing/2014/main" id="{6BB1DCD7-2B10-4CCF-A10A-4FC889B3D8B0}"/>
              </a:ext>
            </a:extLst>
          </p:cNvPr>
          <p:cNvSpPr txBox="1"/>
          <p:nvPr/>
        </p:nvSpPr>
        <p:spPr>
          <a:xfrm>
            <a:off x="4206875" y="639763"/>
            <a:ext cx="7346950" cy="892175"/>
          </a:xfrm>
          <a:prstGeom prst="rect">
            <a:avLst/>
          </a:prstGeom>
          <a:noFill/>
        </p:spPr>
        <p:txBody>
          <a:bodyPr wrap="square" anchor="t">
            <a:normAutofit/>
          </a:bodyPr>
          <a:lstStyle/>
          <a:p>
            <a:pPr marL="285750" indent="-285750">
              <a:lnSpc>
                <a:spcPct val="90000"/>
              </a:lnSpc>
              <a:spcAft>
                <a:spcPts val="600"/>
              </a:spcAft>
              <a:buFont typeface="Arial" panose="020B0604020202020204" pitchFamily="34" charset="0"/>
              <a:buChar char="•"/>
            </a:pPr>
            <a:r>
              <a:rPr lang="en-US" sz="2800"/>
              <a:t>A MPSO algorithm is used to find optimal path for the mobile robot .</a:t>
            </a:r>
            <a:endParaRPr lang="en-IN" sz="2800"/>
          </a:p>
        </p:txBody>
      </p:sp>
      <p:sp>
        <p:nvSpPr>
          <p:cNvPr id="8" name="TextBox 7">
            <a:extLst>
              <a:ext uri="{FF2B5EF4-FFF2-40B4-BE49-F238E27FC236}">
                <a16:creationId xmlns:a16="http://schemas.microsoft.com/office/drawing/2014/main" id="{237A5CB7-D198-4DA7-8076-6086F13B8A9D}"/>
              </a:ext>
            </a:extLst>
          </p:cNvPr>
          <p:cNvSpPr txBox="1"/>
          <p:nvPr/>
        </p:nvSpPr>
        <p:spPr>
          <a:xfrm>
            <a:off x="4206875" y="1601788"/>
            <a:ext cx="7346950" cy="3081338"/>
          </a:xfrm>
          <a:prstGeom prst="rect">
            <a:avLst/>
          </a:prstGeom>
          <a:noFill/>
        </p:spPr>
        <p:txBody>
          <a:bodyPr wrap="square" anchor="t">
            <a:normAutofit/>
          </a:bodyPr>
          <a:lstStyle/>
          <a:p>
            <a:pPr marL="285750" indent="-285750">
              <a:spcAft>
                <a:spcPts val="600"/>
              </a:spcAft>
              <a:buFont typeface="Arial" panose="020B0604020202020204" pitchFamily="34" charset="0"/>
              <a:buChar char="•"/>
            </a:pPr>
            <a:r>
              <a:rPr lang="en-US" sz="2800"/>
              <a:t>The proposed algorithm (MPSO) is capable of effectively guiding a robot moving from start position to the goal position in complex environment and find optimum/shortest path without colliding any obstacles in the environment</a:t>
            </a:r>
            <a:endParaRPr lang="en-IN" sz="2800"/>
          </a:p>
        </p:txBody>
      </p:sp>
      <p:sp>
        <p:nvSpPr>
          <p:cNvPr id="10" name="TextBox 9">
            <a:extLst>
              <a:ext uri="{FF2B5EF4-FFF2-40B4-BE49-F238E27FC236}">
                <a16:creationId xmlns:a16="http://schemas.microsoft.com/office/drawing/2014/main" id="{87A740AC-C0CC-4EBE-968F-CED0D63A35AB}"/>
              </a:ext>
            </a:extLst>
          </p:cNvPr>
          <p:cNvSpPr txBox="1"/>
          <p:nvPr/>
        </p:nvSpPr>
        <p:spPr>
          <a:xfrm>
            <a:off x="4206875" y="4751388"/>
            <a:ext cx="7346950" cy="1468438"/>
          </a:xfrm>
          <a:prstGeom prst="rect">
            <a:avLst/>
          </a:prstGeom>
          <a:noFill/>
        </p:spPr>
        <p:txBody>
          <a:bodyPr wrap="square" anchor="t">
            <a:normAutofit/>
          </a:bodyPr>
          <a:lstStyle/>
          <a:p>
            <a:pPr marL="285750" indent="-285750">
              <a:spcAft>
                <a:spcPts val="600"/>
              </a:spcAft>
              <a:buFont typeface="Arial" panose="020B0604020202020204" pitchFamily="34" charset="0"/>
              <a:buChar char="•"/>
            </a:pPr>
            <a:r>
              <a:rPr lang="en-US" sz="2800"/>
              <a:t>MPSO can rightfully be regarded as a good choice due to its convergence speed and robustness in global search</a:t>
            </a:r>
            <a:endParaRPr lang="en-IN" sz="2800"/>
          </a:p>
        </p:txBody>
      </p:sp>
    </p:spTree>
    <p:extLst>
      <p:ext uri="{BB962C8B-B14F-4D97-AF65-F5344CB8AC3E}">
        <p14:creationId xmlns:p14="http://schemas.microsoft.com/office/powerpoint/2010/main" val="356245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1EE44-73A9-45F6-96D6-1B07B8E7A25A}"/>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THANK YOU</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Empty dining table">
            <a:extLst>
              <a:ext uri="{FF2B5EF4-FFF2-40B4-BE49-F238E27FC236}">
                <a16:creationId xmlns:a16="http://schemas.microsoft.com/office/drawing/2014/main" id="{79436A9A-3D63-4B2E-AA9F-B5992AE24659}"/>
              </a:ext>
            </a:extLst>
          </p:cNvPr>
          <p:cNvPicPr>
            <a:picLocks noChangeAspect="1"/>
          </p:cNvPicPr>
          <p:nvPr/>
        </p:nvPicPr>
        <p:blipFill rotWithShape="1">
          <a:blip r:embed="rId3"/>
          <a:srcRect l="6735" r="24854"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7444555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642</Words>
  <Application>Microsoft Office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Optimal Path for Robot movement using PSO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manichand kondapaka</dc:creator>
  <cp:lastModifiedBy>manichand kondapaka</cp:lastModifiedBy>
  <cp:revision>9</cp:revision>
  <dcterms:created xsi:type="dcterms:W3CDTF">2022-03-06T06:08:51Z</dcterms:created>
  <dcterms:modified xsi:type="dcterms:W3CDTF">2022-03-06T08:18:03Z</dcterms:modified>
</cp:coreProperties>
</file>