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3" r:id="rId7"/>
    <p:sldId id="261" r:id="rId8"/>
    <p:sldId id="262" r:id="rId9"/>
    <p:sldId id="26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563FF-2A91-4178-91CB-D8B519B2FD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xmlns="" id="{D53FF041-95AA-4B1C-91A5-A70489E46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xmlns="" id="{85D5E95A-EE9C-4ADD-B488-7777D0A23D0F}"/>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5" name="Footer Placeholder 4">
            <a:extLst>
              <a:ext uri="{FF2B5EF4-FFF2-40B4-BE49-F238E27FC236}">
                <a16:creationId xmlns:a16="http://schemas.microsoft.com/office/drawing/2014/main" xmlns="" id="{E476F1F9-7CA7-49A3-9337-A7207FC5F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020A69C-4DA9-4CA7-AA89-13A8134A15DF}"/>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91226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EFB0A-A598-4BF4-90E9-AAC4101F0F9C}"/>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E982B30D-2298-4E10-A9D7-2BDEDA8F89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6FCD8308-810D-4BDE-998F-621D824A1477}"/>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5" name="Footer Placeholder 4">
            <a:extLst>
              <a:ext uri="{FF2B5EF4-FFF2-40B4-BE49-F238E27FC236}">
                <a16:creationId xmlns:a16="http://schemas.microsoft.com/office/drawing/2014/main" xmlns="" id="{103ABB23-B67D-4539-98E6-AD22390BC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4E5F719-5CF2-4CEB-9A34-E704D4F98019}"/>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300692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9006FCB-6760-444C-B70C-2A7AF8C656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A4633A9E-F043-46BB-92F3-C61F21706B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1465D9F4-3570-4F70-96BA-F327CB89C830}"/>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5" name="Footer Placeholder 4">
            <a:extLst>
              <a:ext uri="{FF2B5EF4-FFF2-40B4-BE49-F238E27FC236}">
                <a16:creationId xmlns:a16="http://schemas.microsoft.com/office/drawing/2014/main" xmlns="" id="{31DF866A-4A91-4F3D-A32B-858341BBA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C2A1FE5-3B33-49A1-92B5-358760CFEB24}"/>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78682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E8C84-5CE9-48BC-B783-1E463BE4845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43220121-F994-4970-8FA0-C702EE7C17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F3F38A79-4C9B-459A-BC71-08A4EF3D308D}"/>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5" name="Footer Placeholder 4">
            <a:extLst>
              <a:ext uri="{FF2B5EF4-FFF2-40B4-BE49-F238E27FC236}">
                <a16:creationId xmlns:a16="http://schemas.microsoft.com/office/drawing/2014/main" xmlns="" id="{CA4922C7-54E3-4784-82EE-398C78CF0A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D6D53A-19FC-4D4F-931C-E2A23FA47895}"/>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241094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6D606-5C4F-42FD-9E11-C2015F7EDC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xmlns="" id="{01D86410-E0FD-4102-AE00-7512D2604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E77EE584-35D1-4981-9EC4-E767E6792F9C}"/>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5" name="Footer Placeholder 4">
            <a:extLst>
              <a:ext uri="{FF2B5EF4-FFF2-40B4-BE49-F238E27FC236}">
                <a16:creationId xmlns:a16="http://schemas.microsoft.com/office/drawing/2014/main" xmlns="" id="{D1115145-62BC-416F-BABA-3BC0E1671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69B1914-B170-4CFA-8F22-54A36D3E6A7B}"/>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331816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0D310-3B43-4042-A439-03B3FBE4576B}"/>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F26F4642-AD9E-4333-93C0-D651D8C4EA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xmlns="" id="{8D8E3C29-71BD-4D5B-9EC0-327E5AC7E5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xmlns="" id="{1F06928D-A824-48D9-9CB7-430A54CB027D}"/>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6" name="Footer Placeholder 5">
            <a:extLst>
              <a:ext uri="{FF2B5EF4-FFF2-40B4-BE49-F238E27FC236}">
                <a16:creationId xmlns:a16="http://schemas.microsoft.com/office/drawing/2014/main" xmlns="" id="{310312EE-3695-4E89-A186-DBBF71D4FD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97316F9-B889-4C69-86C2-DBF1759AB75C}"/>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186806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5B801-A808-4D00-A9DE-1171FC8F9639}"/>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06103731-0709-49A9-BAAC-C2D15437D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888EE365-C12E-438C-BF37-B405077BD22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xmlns="" id="{AD80A2B3-28C2-4C0E-A4C0-F24DF89B8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E2171702-2818-41CE-860F-E003F47A84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xmlns="" id="{B4AFBAA0-CFA3-41CC-BEF2-E7560BBAC2F9}"/>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8" name="Footer Placeholder 7">
            <a:extLst>
              <a:ext uri="{FF2B5EF4-FFF2-40B4-BE49-F238E27FC236}">
                <a16:creationId xmlns:a16="http://schemas.microsoft.com/office/drawing/2014/main" xmlns="" id="{94817A3F-F774-445C-B74C-3962F9D00F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F7362F8-E80C-4FB9-B268-D6742EA64C73}"/>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262888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36188-C9E2-4330-B063-B587F6F56467}"/>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xmlns="" id="{6CB708A7-D18D-49C8-94CA-352612F015F7}"/>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4" name="Footer Placeholder 3">
            <a:extLst>
              <a:ext uri="{FF2B5EF4-FFF2-40B4-BE49-F238E27FC236}">
                <a16:creationId xmlns:a16="http://schemas.microsoft.com/office/drawing/2014/main" xmlns="" id="{0ED9871B-A951-4887-9551-58FB4960E6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69FC13C-6725-49D4-A7D6-1E6281471A47}"/>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66983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22F624F-54E8-4610-902A-E3809C6806BC}"/>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3" name="Footer Placeholder 2">
            <a:extLst>
              <a:ext uri="{FF2B5EF4-FFF2-40B4-BE49-F238E27FC236}">
                <a16:creationId xmlns:a16="http://schemas.microsoft.com/office/drawing/2014/main" xmlns="" id="{B4ABE06E-2B6B-4AA6-BAD2-D16F9CDDDE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0A64255-E173-4EB6-A397-54B17C34B846}"/>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425851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044C4-DE04-4F2E-9F6D-B78B41FB3B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EC606D4A-48FE-4DE5-886D-69C4E1532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xmlns="" id="{AD535BDC-EE0E-4719-80E5-5618BF8EC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AD6B658F-9871-4E6C-AFF7-27501A70B53A}"/>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6" name="Footer Placeholder 5">
            <a:extLst>
              <a:ext uri="{FF2B5EF4-FFF2-40B4-BE49-F238E27FC236}">
                <a16:creationId xmlns:a16="http://schemas.microsoft.com/office/drawing/2014/main" xmlns="" id="{574F7682-BCBD-486F-AF67-0D50C23D67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1E7295A-FE6C-4D8A-9C42-8B483A9A73A0}"/>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88299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B3BC3-7DEA-408A-A2B0-86D728F0D4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xmlns="" id="{8D919F57-F0AF-459C-8703-84D107204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5303863-C4FA-4A49-B2C9-B146192FE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E4EC4A8-7A2E-4565-A3F9-6C54EB692648}"/>
              </a:ext>
            </a:extLst>
          </p:cNvPr>
          <p:cNvSpPr>
            <a:spLocks noGrp="1"/>
          </p:cNvSpPr>
          <p:nvPr>
            <p:ph type="dt" sz="half" idx="10"/>
          </p:nvPr>
        </p:nvSpPr>
        <p:spPr/>
        <p:txBody>
          <a:bodyPr/>
          <a:lstStyle/>
          <a:p>
            <a:fld id="{F0F103B0-411E-40E8-91FE-5073EB063A6A}" type="datetimeFigureOut">
              <a:rPr lang="en-IN" smtClean="0"/>
              <a:pPr/>
              <a:t>29-03-2022</a:t>
            </a:fld>
            <a:endParaRPr lang="en-IN"/>
          </a:p>
        </p:txBody>
      </p:sp>
      <p:sp>
        <p:nvSpPr>
          <p:cNvPr id="6" name="Footer Placeholder 5">
            <a:extLst>
              <a:ext uri="{FF2B5EF4-FFF2-40B4-BE49-F238E27FC236}">
                <a16:creationId xmlns:a16="http://schemas.microsoft.com/office/drawing/2014/main" xmlns="" id="{20BD07D8-9BFF-45F1-A711-5B90DD6FC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93447E-5009-4F8B-A4A8-806F42A33889}"/>
              </a:ext>
            </a:extLst>
          </p:cNvPr>
          <p:cNvSpPr>
            <a:spLocks noGrp="1"/>
          </p:cNvSpPr>
          <p:nvPr>
            <p:ph type="sldNum" sz="quarter" idx="12"/>
          </p:nvPr>
        </p:nvSpPr>
        <p:spPr/>
        <p:txBody>
          <a:body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130573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03744E-317B-45A5-B22B-AB4D36027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5D763ED7-B73A-4153-BFD3-1FE02BAD2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18D2C6F3-6AA8-44D5-A851-A35F71E49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103B0-411E-40E8-91FE-5073EB063A6A}" type="datetimeFigureOut">
              <a:rPr lang="en-IN" smtClean="0"/>
              <a:pPr/>
              <a:t>29-03-2022</a:t>
            </a:fld>
            <a:endParaRPr lang="en-IN"/>
          </a:p>
        </p:txBody>
      </p:sp>
      <p:sp>
        <p:nvSpPr>
          <p:cNvPr id="5" name="Footer Placeholder 4">
            <a:extLst>
              <a:ext uri="{FF2B5EF4-FFF2-40B4-BE49-F238E27FC236}">
                <a16:creationId xmlns:a16="http://schemas.microsoft.com/office/drawing/2014/main" xmlns="" id="{DD129A36-91BC-4E16-83D1-87BE33250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C81F2B1-8B71-439F-B588-FF31DD697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67D8D-F5D4-4F11-A447-3FA75D7BEF8F}" type="slidenum">
              <a:rPr lang="en-IN" smtClean="0"/>
              <a:pPr/>
              <a:t>‹#›</a:t>
            </a:fld>
            <a:endParaRPr lang="en-IN"/>
          </a:p>
        </p:txBody>
      </p:sp>
    </p:spTree>
    <p:extLst>
      <p:ext uri="{BB962C8B-B14F-4D97-AF65-F5344CB8AC3E}">
        <p14:creationId xmlns:p14="http://schemas.microsoft.com/office/powerpoint/2010/main" xmlns="" val="3689566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FD8F9-5EB5-4125-A017-9C42CD66F8F9}"/>
              </a:ext>
            </a:extLst>
          </p:cNvPr>
          <p:cNvSpPr>
            <a:spLocks noGrp="1"/>
          </p:cNvSpPr>
          <p:nvPr>
            <p:ph type="ctrTitle"/>
          </p:nvPr>
        </p:nvSpPr>
        <p:spPr/>
        <p:txBody>
          <a:bodyPr>
            <a:normAutofit/>
          </a:bodyPr>
          <a:lstStyle/>
          <a:p>
            <a:r>
              <a:rPr lang="en-US" b="1" i="0" dirty="0">
                <a:solidFill>
                  <a:srgbClr val="222222"/>
                </a:solidFill>
                <a:effectLst/>
                <a:latin typeface="Lato" panose="020F0502020204030203" pitchFamily="34" charset="0"/>
              </a:rPr>
              <a:t> Optimal Path for Robot movement using PSO </a:t>
            </a:r>
            <a:endParaRPr lang="en-IN" dirty="0"/>
          </a:p>
        </p:txBody>
      </p:sp>
      <p:sp>
        <p:nvSpPr>
          <p:cNvPr id="3" name="Subtitle 2">
            <a:extLst>
              <a:ext uri="{FF2B5EF4-FFF2-40B4-BE49-F238E27FC236}">
                <a16:creationId xmlns:a16="http://schemas.microsoft.com/office/drawing/2014/main" xmlns="" id="{C0FFD5BE-A79D-4A70-AB13-6E9A4AB7BBB0}"/>
              </a:ext>
            </a:extLst>
          </p:cNvPr>
          <p:cNvSpPr>
            <a:spLocks noGrp="1"/>
          </p:cNvSpPr>
          <p:nvPr>
            <p:ph type="subTitle" idx="1"/>
          </p:nvPr>
        </p:nvSpPr>
        <p:spPr/>
        <p:txBody>
          <a:bodyPr/>
          <a:lstStyle/>
          <a:p>
            <a:r>
              <a:rPr lang="en-US" dirty="0"/>
              <a:t>Mp-2</a:t>
            </a:r>
            <a:endParaRPr lang="en-IN" dirty="0"/>
          </a:p>
        </p:txBody>
      </p:sp>
    </p:spTree>
    <p:extLst>
      <p:ext uri="{BB962C8B-B14F-4D97-AF65-F5344CB8AC3E}">
        <p14:creationId xmlns:p14="http://schemas.microsoft.com/office/powerpoint/2010/main" xmlns="" val="100452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0015" y="2321170"/>
            <a:ext cx="8291147" cy="1015663"/>
          </a:xfrm>
          <a:prstGeom prst="rect">
            <a:avLst/>
          </a:prstGeom>
          <a:noFill/>
        </p:spPr>
        <p:txBody>
          <a:bodyPr wrap="square" rtlCol="0">
            <a:spAutoFit/>
          </a:bodyPr>
          <a:lstStyle/>
          <a:p>
            <a:r>
              <a:rPr lang="en-US" sz="6000" dirty="0" smtClean="0"/>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r>
              <a:rPr lang="en-US" dirty="0" err="1" smtClean="0"/>
              <a:t>Manichand</a:t>
            </a:r>
            <a:r>
              <a:rPr lang="en-US" dirty="0" smtClean="0"/>
              <a:t> – 2010030455</a:t>
            </a:r>
          </a:p>
          <a:p>
            <a:endParaRPr lang="en-US" dirty="0" smtClean="0"/>
          </a:p>
          <a:p>
            <a:r>
              <a:rPr lang="en-US" dirty="0" err="1" smtClean="0"/>
              <a:t>Dileep</a:t>
            </a:r>
            <a:r>
              <a:rPr lang="en-US" dirty="0" smtClean="0"/>
              <a:t> </a:t>
            </a:r>
            <a:r>
              <a:rPr lang="en-US" dirty="0" err="1" smtClean="0"/>
              <a:t>reddy</a:t>
            </a:r>
            <a:r>
              <a:rPr lang="en-US" dirty="0" smtClean="0"/>
              <a:t> – 2010030416</a:t>
            </a:r>
          </a:p>
          <a:p>
            <a:endParaRPr lang="en-US" dirty="0" smtClean="0"/>
          </a:p>
          <a:p>
            <a:r>
              <a:rPr lang="en-US" dirty="0" err="1" smtClean="0"/>
              <a:t>Prakashraj</a:t>
            </a:r>
            <a:r>
              <a:rPr lang="en-US" dirty="0" smtClean="0"/>
              <a:t>  -2010030533</a:t>
            </a:r>
          </a:p>
          <a:p>
            <a:endParaRPr lang="en-US" dirty="0" smtClean="0"/>
          </a:p>
          <a:p>
            <a:r>
              <a:rPr lang="en-US" dirty="0" err="1" smtClean="0"/>
              <a:t>Harsha</a:t>
            </a:r>
            <a:r>
              <a:rPr lang="en-US" dirty="0" smtClean="0"/>
              <a:t> </a:t>
            </a:r>
            <a:r>
              <a:rPr lang="en-US" dirty="0" err="1" smtClean="0"/>
              <a:t>vardan</a:t>
            </a:r>
            <a:r>
              <a:rPr lang="en-US" dirty="0" smtClean="0"/>
              <a:t> - 2010030173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717BAB11-FC86-4D80-A938-BD3B96AD130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i="0">
                <a:effectLst/>
              </a:rPr>
              <a:t>Overview:</a:t>
            </a:r>
          </a:p>
          <a:p>
            <a:pPr indent="-228600">
              <a:lnSpc>
                <a:spcPct val="90000"/>
              </a:lnSpc>
              <a:spcAft>
                <a:spcPts val="600"/>
              </a:spcAft>
              <a:buFont typeface="Arial" panose="020B0604020202020204" pitchFamily="34" charset="0"/>
              <a:buChar char="•"/>
            </a:pPr>
            <a:endParaRPr lang="en-US" b="0" i="0">
              <a:effectLst/>
            </a:endParaRPr>
          </a:p>
          <a:p>
            <a:pPr marL="285750" indent="-228600">
              <a:lnSpc>
                <a:spcPct val="90000"/>
              </a:lnSpc>
              <a:spcAft>
                <a:spcPts val="600"/>
              </a:spcAft>
              <a:buFont typeface="Arial" panose="020B0604020202020204" pitchFamily="34" charset="0"/>
              <a:buChar char="•"/>
            </a:pPr>
            <a:r>
              <a:rPr lang="en-US" b="0" i="0">
                <a:effectLst/>
              </a:rPr>
              <a:t>PSO is a stochastic optimization technique based on the movement and intelligence of swarms.</a:t>
            </a:r>
          </a:p>
          <a:p>
            <a:pPr marL="285750" indent="-228600">
              <a:lnSpc>
                <a:spcPct val="90000"/>
              </a:lnSpc>
              <a:spcAft>
                <a:spcPts val="600"/>
              </a:spcAft>
              <a:buFont typeface="Arial" panose="020B0604020202020204" pitchFamily="34" charset="0"/>
              <a:buChar char="•"/>
            </a:pPr>
            <a:endParaRPr lang="en-US" b="0" i="0">
              <a:effectLst/>
            </a:endParaRPr>
          </a:p>
          <a:p>
            <a:pPr marL="285750" indent="-228600">
              <a:lnSpc>
                <a:spcPct val="90000"/>
              </a:lnSpc>
              <a:spcAft>
                <a:spcPts val="600"/>
              </a:spcAft>
              <a:buFont typeface="Arial" panose="020B0604020202020204" pitchFamily="34" charset="0"/>
              <a:buChar char="•"/>
            </a:pPr>
            <a:r>
              <a:rPr lang="en-US" b="0" i="0">
                <a:effectLst/>
              </a:rPr>
              <a:t>In PSO, the concept of social interaction is used for solving a problem.</a:t>
            </a:r>
          </a:p>
          <a:p>
            <a:pPr marL="285750" indent="-228600">
              <a:lnSpc>
                <a:spcPct val="90000"/>
              </a:lnSpc>
              <a:spcAft>
                <a:spcPts val="600"/>
              </a:spcAft>
              <a:buFont typeface="Arial" panose="020B0604020202020204" pitchFamily="34" charset="0"/>
              <a:buChar char="•"/>
            </a:pPr>
            <a:endParaRPr lang="en-US" b="0" i="0">
              <a:effectLst/>
            </a:endParaRPr>
          </a:p>
          <a:p>
            <a:pPr marL="285750" indent="-228600">
              <a:lnSpc>
                <a:spcPct val="90000"/>
              </a:lnSpc>
              <a:spcAft>
                <a:spcPts val="600"/>
              </a:spcAft>
              <a:buFont typeface="Arial" panose="020B0604020202020204" pitchFamily="34" charset="0"/>
              <a:buChar char="•"/>
            </a:pPr>
            <a:r>
              <a:rPr lang="en-US" b="0" i="0">
                <a:effectLst/>
              </a:rPr>
              <a:t>It uses a number of particles (agents) that constitute a swarm moving around in the search space, looking for the best solution.</a:t>
            </a:r>
          </a:p>
          <a:p>
            <a:pPr marL="285750" indent="-228600">
              <a:lnSpc>
                <a:spcPct val="90000"/>
              </a:lnSpc>
              <a:spcAft>
                <a:spcPts val="600"/>
              </a:spcAft>
              <a:buFont typeface="Arial" panose="020B0604020202020204" pitchFamily="34" charset="0"/>
              <a:buChar char="•"/>
            </a:pPr>
            <a:endParaRPr lang="en-US" b="0" i="0">
              <a:effectLst/>
            </a:endParaRPr>
          </a:p>
          <a:p>
            <a:pPr marL="285750" indent="-228600">
              <a:lnSpc>
                <a:spcPct val="90000"/>
              </a:lnSpc>
              <a:spcAft>
                <a:spcPts val="600"/>
              </a:spcAft>
              <a:buFont typeface="Arial" panose="020B0604020202020204" pitchFamily="34" charset="0"/>
              <a:buChar char="•"/>
            </a:pPr>
            <a:r>
              <a:rPr lang="en-US" b="0" i="0">
                <a:effectLst/>
              </a:rPr>
              <a:t>Each particle in the swarm looks for its positional coordinates in the solution space, which are associated with the best solution that has been achieved so far by that particle. It is known as pbest or personal best.</a:t>
            </a:r>
          </a:p>
          <a:p>
            <a:pPr marL="285750" indent="-228600">
              <a:lnSpc>
                <a:spcPct val="90000"/>
              </a:lnSpc>
              <a:spcAft>
                <a:spcPts val="600"/>
              </a:spcAft>
              <a:buFont typeface="Arial" panose="020B0604020202020204" pitchFamily="34" charset="0"/>
              <a:buChar char="•"/>
            </a:pPr>
            <a:endParaRPr lang="en-US" b="0" i="0">
              <a:effectLst/>
            </a:endParaRPr>
          </a:p>
          <a:p>
            <a:pPr marL="285750" indent="-228600">
              <a:lnSpc>
                <a:spcPct val="90000"/>
              </a:lnSpc>
              <a:spcAft>
                <a:spcPts val="600"/>
              </a:spcAft>
              <a:buFont typeface="Arial" panose="020B0604020202020204" pitchFamily="34" charset="0"/>
              <a:buChar char="•"/>
            </a:pPr>
            <a:r>
              <a:rPr lang="en-US" b="0" i="0">
                <a:effectLst/>
              </a:rPr>
              <a:t>Another best value known as gbest or global best is tracked by the PSO. This is the best possible value obtained so far by any particle in the neighborhood of that particle.</a:t>
            </a:r>
          </a:p>
        </p:txBody>
      </p:sp>
    </p:spTree>
    <p:extLst>
      <p:ext uri="{BB962C8B-B14F-4D97-AF65-F5344CB8AC3E}">
        <p14:creationId xmlns:p14="http://schemas.microsoft.com/office/powerpoint/2010/main" xmlns="" val="45530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xmlns="" id="{0B2B946D-470C-46E8-B99D-3ACA607FFA18}"/>
              </a:ext>
            </a:extLst>
          </p:cNvPr>
          <p:cNvSpPr>
            <a:spLocks noChangeArrowheads="1"/>
          </p:cNvSpPr>
          <p:nvPr/>
        </p:nvSpPr>
        <p:spPr bwMode="auto">
          <a:xfrm>
            <a:off x="0" y="0"/>
            <a:ext cx="10899138" cy="706347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222"/>
                </a:solidFill>
                <a:effectLst/>
                <a:latin typeface="Lato" panose="020F0502020204030203" pitchFamily="34" charset="0"/>
              </a:rPr>
              <a:t>Particle Swarm Optimization Algorithm</a:t>
            </a:r>
            <a:r>
              <a:rPr kumimoji="0" lang="en-US" altLang="en-US" sz="1200" b="1" i="0" u="none" strike="noStrike" cap="none" normalizeH="0" baseline="0" dirty="0">
                <a:ln>
                  <a:noFill/>
                </a:ln>
                <a:solidFill>
                  <a:srgbClr val="222222"/>
                </a:solidFill>
                <a:effectLst/>
                <a:latin typeface="Lato" panose="020F0502020204030203" pitchFamily="34" charset="0"/>
              </a:rPr>
              <a:t/>
            </a:r>
            <a:br>
              <a:rPr kumimoji="0" lang="en-US" altLang="en-US" sz="1200" b="1" i="0" u="none" strike="noStrike" cap="none" normalizeH="0" baseline="0" dirty="0">
                <a:ln>
                  <a:noFill/>
                </a:ln>
                <a:solidFill>
                  <a:srgbClr val="222222"/>
                </a:solidFill>
                <a:effectLst/>
                <a:latin typeface="Lato" panose="020F0502020204030203" pitchFamily="34" charset="0"/>
              </a:rPr>
            </a:br>
            <a:endParaRPr kumimoji="0" lang="en-US" altLang="en-US" b="0" i="0" u="none" strike="noStrike" cap="none" normalizeH="0" baseline="0" dirty="0">
              <a:ln>
                <a:noFill/>
              </a:ln>
              <a:solidFill>
                <a:srgbClr val="222222"/>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Let’s us assume a few parameters first. You will find some new parameters, which I will describe later.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f: Objective function, Vi: Velocity of the particle or agent, A: Population of agents, W: Inertia weight,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C1: cognitive constant, U1, U2: random numbers, C2: social constant, Xi: Position of the particle or agent,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P</a:t>
            </a:r>
            <a:r>
              <a:rPr kumimoji="0" lang="en-US" altLang="en-US" b="0" i="0" u="none" strike="noStrike" cap="none" normalizeH="0" baseline="-30000" dirty="0">
                <a:ln>
                  <a:noFill/>
                </a:ln>
                <a:solidFill>
                  <a:srgbClr val="222222"/>
                </a:solidFill>
                <a:effectLst/>
                <a:latin typeface="Lato" panose="020F0502020204030203" pitchFamily="34" charset="0"/>
              </a:rPr>
              <a:t>b</a:t>
            </a:r>
            <a:r>
              <a:rPr kumimoji="0" lang="en-US" altLang="en-US" b="0" i="0" u="none" strike="noStrike" cap="none" normalizeH="0" baseline="0" dirty="0">
                <a:ln>
                  <a:noFill/>
                </a:ln>
                <a:solidFill>
                  <a:srgbClr val="222222"/>
                </a:solidFill>
                <a:effectLst/>
                <a:latin typeface="Lato" panose="020F0502020204030203" pitchFamily="34" charset="0"/>
              </a:rPr>
              <a:t>: Personal Best, </a:t>
            </a:r>
            <a:r>
              <a:rPr kumimoji="0" lang="en-US" altLang="en-US" b="0" i="0" u="none" strike="noStrike" cap="none" normalizeH="0" baseline="0" dirty="0" err="1">
                <a:ln>
                  <a:noFill/>
                </a:ln>
                <a:solidFill>
                  <a:srgbClr val="222222"/>
                </a:solidFill>
                <a:effectLst/>
                <a:latin typeface="Lato" panose="020F0502020204030203" pitchFamily="34" charset="0"/>
              </a:rPr>
              <a:t>g</a:t>
            </a:r>
            <a:r>
              <a:rPr kumimoji="0" lang="en-US" altLang="en-US" b="0" i="0" u="none" strike="noStrike" cap="none" normalizeH="0" baseline="-30000" dirty="0" err="1">
                <a:ln>
                  <a:noFill/>
                </a:ln>
                <a:solidFill>
                  <a:srgbClr val="222222"/>
                </a:solidFill>
                <a:effectLst/>
                <a:latin typeface="Lato" panose="020F0502020204030203" pitchFamily="34" charset="0"/>
              </a:rPr>
              <a:t>b</a:t>
            </a:r>
            <a:r>
              <a:rPr kumimoji="0" lang="en-US" altLang="en-US" b="0" i="0" u="none" strike="noStrike" cap="none" normalizeH="0" baseline="0" dirty="0">
                <a:ln>
                  <a:noFill/>
                </a:ln>
                <a:solidFill>
                  <a:srgbClr val="222222"/>
                </a:solidFill>
                <a:effectLst/>
                <a:latin typeface="Lato" panose="020F0502020204030203" pitchFamily="34" charset="0"/>
              </a:rPr>
              <a:t>: global Best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22222"/>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The actual algorithm goes as below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1. Create a ‘population’ of agents (particles) which is uniformly distributed over X.</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2. Evaluate each particle’s position considering the objective function( say the below function).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                                            z=f(x, y)=sin x</a:t>
            </a:r>
            <a:r>
              <a:rPr kumimoji="0" lang="en-US" altLang="en-US" b="0" i="0" u="none" strike="noStrike" cap="none" normalizeH="0" baseline="30000" dirty="0">
                <a:ln>
                  <a:noFill/>
                </a:ln>
                <a:solidFill>
                  <a:srgbClr val="222222"/>
                </a:solidFill>
                <a:effectLst/>
                <a:latin typeface="Lato" panose="020F0502020204030203" pitchFamily="34" charset="0"/>
              </a:rPr>
              <a:t>2</a:t>
            </a:r>
            <a:r>
              <a:rPr kumimoji="0" lang="en-US" altLang="en-US" b="0" i="0" u="none" strike="noStrike" cap="none" normalizeH="0" baseline="0" dirty="0">
                <a:ln>
                  <a:noFill/>
                </a:ln>
                <a:solidFill>
                  <a:srgbClr val="222222"/>
                </a:solidFill>
                <a:effectLst/>
                <a:latin typeface="Lato" panose="020F0502020204030203" pitchFamily="34" charset="0"/>
              </a:rPr>
              <a:t>⁡+sin⁡y</a:t>
            </a:r>
            <a:r>
              <a:rPr kumimoji="0" lang="en-US" altLang="en-US" b="0" i="0" u="none" strike="noStrike" cap="none" normalizeH="0" baseline="30000" dirty="0">
                <a:ln>
                  <a:noFill/>
                </a:ln>
                <a:solidFill>
                  <a:srgbClr val="222222"/>
                </a:solidFill>
                <a:effectLst/>
                <a:latin typeface="Lato" panose="020F0502020204030203" pitchFamily="34" charset="0"/>
              </a:rPr>
              <a:t>2</a:t>
            </a:r>
            <a:r>
              <a:rPr kumimoji="0" lang="en-US" altLang="en-US" b="0" i="0" u="none" strike="noStrike" cap="none" normalizeH="0" baseline="0" dirty="0">
                <a:ln>
                  <a:noFill/>
                </a:ln>
                <a:solidFill>
                  <a:srgbClr val="222222"/>
                </a:solidFill>
                <a:effectLst/>
                <a:latin typeface="Lato" panose="020F0502020204030203" pitchFamily="34" charset="0"/>
              </a:rPr>
              <a:t>+sin⁡xsin⁡y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3. If a particle’s present position is better than its previous best position, update it.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4. Find the best particle (according to the particle’s last best places).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5. Update particles’ velocities.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6. Move particles to their new 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3" pitchFamily="34" charset="0"/>
              </a:rPr>
              <a:t>7. Go to step 2 until the stopping criteria are satisfied.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32" name="Picture 8" descr="Particle Swarm Optimization - velocities">
            <a:extLst>
              <a:ext uri="{FF2B5EF4-FFF2-40B4-BE49-F238E27FC236}">
                <a16:creationId xmlns:a16="http://schemas.microsoft.com/office/drawing/2014/main" xmlns="" id="{AA0C1015-C011-4D84-8364-57775DE7F60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2683" y="5400677"/>
            <a:ext cx="4791075" cy="5524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3" name="Picture 9" descr="Particle Swarm Optimization moves">
            <a:extLst>
              <a:ext uri="{FF2B5EF4-FFF2-40B4-BE49-F238E27FC236}">
                <a16:creationId xmlns:a16="http://schemas.microsoft.com/office/drawing/2014/main" xmlns="" id="{95CADEAC-E1EB-437A-A637-FC67EE7BAA8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1575" y="4327168"/>
            <a:ext cx="1800225" cy="3333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071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4E162217-C814-4487-8FDB-DCBC1D893A36}"/>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mj-lt"/>
                <a:ea typeface="+mj-ea"/>
                <a:cs typeface="+mj-cs"/>
              </a:rPr>
              <a:t> problem of optimization</a:t>
            </a:r>
            <a:endParaRPr lang="en-US" sz="4400" b="0" i="0" kern="1200">
              <a:solidFill>
                <a:srgbClr val="FFFFFF"/>
              </a:solidFill>
              <a:effectLst/>
              <a:latin typeface="+mj-lt"/>
              <a:ea typeface="+mj-ea"/>
              <a:cs typeface="+mj-cs"/>
            </a:endParaRPr>
          </a:p>
        </p:txBody>
      </p:sp>
      <p:sp>
        <p:nvSpPr>
          <p:cNvPr id="14" name="Arc 13">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7498A524-0FBE-47AA-8B69-DE2015BE56A8}"/>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a:effectLst/>
              </a:rPr>
              <a:t> The concept of swarm intelligence inspired the POS. Here we are speaking about finding the optimal solution in a high-dimensional solution space. It talks about Maximizing earns or minimizing losses. So, we are looking to maximize or minimize a function to find the optimum solution. A function can have multiple local maximum and minimum. But, there can be only one global maximum as well as a minimum. If your function is very complex, then finding the global maximum can be a very daunting task. PSO tries to capture the global maximum or minimum. Even though it cannot capture the exact global maximum/minimum, it goes very close to it. It is the reason we called PSO a heuristic model.</a:t>
            </a:r>
            <a:endParaRPr lang="en-US"/>
          </a:p>
        </p:txBody>
      </p:sp>
    </p:spTree>
    <p:extLst>
      <p:ext uri="{BB962C8B-B14F-4D97-AF65-F5344CB8AC3E}">
        <p14:creationId xmlns:p14="http://schemas.microsoft.com/office/powerpoint/2010/main" xmlns="" val="17755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794C7CD-CF59-44FF-9FF5-4FF4FA1C1377}"/>
              </a:ext>
            </a:extLst>
          </p:cNvPr>
          <p:cNvSpPr txBox="1"/>
          <p:nvPr/>
        </p:nvSpPr>
        <p:spPr>
          <a:xfrm>
            <a:off x="1443912" y="1574154"/>
            <a:ext cx="9192986" cy="1200329"/>
          </a:xfrm>
          <a:prstGeom prst="rect">
            <a:avLst/>
          </a:prstGeom>
          <a:noFill/>
        </p:spPr>
        <p:txBody>
          <a:bodyPr wrap="square">
            <a:spAutoFit/>
          </a:bodyPr>
          <a:lstStyle/>
          <a:p>
            <a:pPr algn="l"/>
            <a:r>
              <a:rPr lang="en-US" sz="3600" b="1" i="0" dirty="0">
                <a:solidFill>
                  <a:srgbClr val="0C0C0C"/>
                </a:solidFill>
                <a:effectLst/>
                <a:latin typeface="Tinos"/>
              </a:rPr>
              <a:t>Implementing Particle Swarm Optimization using </a:t>
            </a:r>
            <a:r>
              <a:rPr lang="en-US" sz="3600" b="1" i="0" dirty="0" err="1">
                <a:solidFill>
                  <a:srgbClr val="0C0C0C"/>
                </a:solidFill>
                <a:effectLst/>
                <a:latin typeface="Tinos"/>
              </a:rPr>
              <a:t>PySpwarms</a:t>
            </a:r>
            <a:endParaRPr lang="en-US" sz="3600" b="0" i="0" dirty="0">
              <a:solidFill>
                <a:srgbClr val="0C0C0C"/>
              </a:solidFill>
              <a:effectLst/>
              <a:latin typeface="Tinos"/>
            </a:endParaRPr>
          </a:p>
        </p:txBody>
      </p:sp>
    </p:spTree>
    <p:extLst>
      <p:ext uri="{BB962C8B-B14F-4D97-AF65-F5344CB8AC3E}">
        <p14:creationId xmlns:p14="http://schemas.microsoft.com/office/powerpoint/2010/main" xmlns="" val="384643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xmlns="" id="{B3A08FCB-0B64-4961-A5FF-CF30180ACA16}"/>
              </a:ext>
            </a:extLst>
          </p:cNvPr>
          <p:cNvSpPr>
            <a:spLocks noChangeArrowheads="1"/>
          </p:cNvSpPr>
          <p:nvPr/>
        </p:nvSpPr>
        <p:spPr bwMode="auto">
          <a:xfrm>
            <a:off x="0" y="317241"/>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C0C0C"/>
                </a:solidFill>
                <a:effectLst/>
                <a:latin typeface="Tinos"/>
              </a:rPr>
              <a:t> </a:t>
            </a:r>
            <a:r>
              <a:rPr kumimoji="0" lang="en-US" altLang="en-US" sz="1500" b="0" i="0" u="none" strike="noStrike" cap="none" normalizeH="0" baseline="0" dirty="0">
                <a:ln>
                  <a:noFill/>
                </a:ln>
                <a:solidFill>
                  <a:srgbClr val="0C0C0C"/>
                </a:solidFill>
                <a:effectLst/>
                <a:latin typeface="Courier New" panose="02070309020205020404" pitchFamily="49" charset="0"/>
                <a:cs typeface="Courier New" panose="02070309020205020404" pitchFamily="49" charset="0"/>
              </a:rPr>
              <a:t>pip install </a:t>
            </a:r>
            <a:r>
              <a:rPr kumimoji="0" lang="en-US" altLang="en-US" sz="1500" b="0" i="0" u="none" strike="noStrike" cap="none" normalizeH="0" baseline="0" dirty="0" err="1">
                <a:ln>
                  <a:noFill/>
                </a:ln>
                <a:solidFill>
                  <a:srgbClr val="0C0C0C"/>
                </a:solidFill>
                <a:effectLst/>
                <a:latin typeface="Courier New" panose="02070309020205020404" pitchFamily="49" charset="0"/>
                <a:cs typeface="Courier New" panose="02070309020205020404" pitchFamily="49" charset="0"/>
              </a:rPr>
              <a:t>pyswarms</a:t>
            </a:r>
            <a:r>
              <a:rPr kumimoji="0" lang="en-US" altLang="en-US" sz="1500" b="0" i="0" u="none" strike="noStrike" cap="none" normalizeH="0" baseline="0" dirty="0">
                <a:ln>
                  <a:noFill/>
                </a:ln>
                <a:solidFill>
                  <a:srgbClr val="0C0C0C"/>
                </a:solidFill>
                <a:effectLst/>
                <a:latin typeface="Tinos"/>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xmlns="" id="{054079BF-D74F-46C5-A17B-22E2FC829C19}"/>
              </a:ext>
            </a:extLst>
          </p:cNvPr>
          <p:cNvSpPr txBox="1"/>
          <p:nvPr/>
        </p:nvSpPr>
        <p:spPr>
          <a:xfrm>
            <a:off x="81642" y="923931"/>
            <a:ext cx="6172200" cy="923330"/>
          </a:xfrm>
          <a:prstGeom prst="rect">
            <a:avLst/>
          </a:prstGeom>
          <a:noFill/>
        </p:spPr>
        <p:txBody>
          <a:bodyPr wrap="square">
            <a:spAutoFit/>
          </a:bodyPr>
          <a:lstStyle/>
          <a:p>
            <a:r>
              <a:rPr lang="en-US" dirty="0"/>
              <a:t># Import </a:t>
            </a:r>
            <a:r>
              <a:rPr lang="en-US" dirty="0" err="1"/>
              <a:t>PySwarms</a:t>
            </a:r>
            <a:endParaRPr lang="en-US" dirty="0"/>
          </a:p>
          <a:p>
            <a:r>
              <a:rPr lang="en-US" dirty="0"/>
              <a:t>import </a:t>
            </a:r>
            <a:r>
              <a:rPr lang="en-US" dirty="0" err="1"/>
              <a:t>pyswarms</a:t>
            </a:r>
            <a:r>
              <a:rPr lang="en-US" dirty="0"/>
              <a:t> as </a:t>
            </a:r>
            <a:r>
              <a:rPr lang="en-US" dirty="0" err="1"/>
              <a:t>ps</a:t>
            </a:r>
            <a:endParaRPr lang="en-US" dirty="0"/>
          </a:p>
          <a:p>
            <a:r>
              <a:rPr lang="en-US" dirty="0"/>
              <a:t>from </a:t>
            </a:r>
            <a:r>
              <a:rPr lang="en-US" dirty="0" err="1"/>
              <a:t>pyswarms.utils.functions</a:t>
            </a:r>
            <a:r>
              <a:rPr lang="en-US" dirty="0"/>
              <a:t> import </a:t>
            </a:r>
            <a:r>
              <a:rPr lang="en-US" dirty="0" err="1"/>
              <a:t>single_obj</a:t>
            </a:r>
            <a:r>
              <a:rPr lang="en-US" dirty="0"/>
              <a:t> as </a:t>
            </a:r>
            <a:r>
              <a:rPr lang="en-US" dirty="0" err="1"/>
              <a:t>fx</a:t>
            </a:r>
            <a:endParaRPr lang="en-IN" dirty="0"/>
          </a:p>
        </p:txBody>
      </p:sp>
      <p:sp>
        <p:nvSpPr>
          <p:cNvPr id="15" name="TextBox 14">
            <a:extLst>
              <a:ext uri="{FF2B5EF4-FFF2-40B4-BE49-F238E27FC236}">
                <a16:creationId xmlns:a16="http://schemas.microsoft.com/office/drawing/2014/main" xmlns="" id="{08F22D2D-4826-4AF6-B7BE-6CEED06F2205}"/>
              </a:ext>
            </a:extLst>
          </p:cNvPr>
          <p:cNvSpPr txBox="1"/>
          <p:nvPr/>
        </p:nvSpPr>
        <p:spPr>
          <a:xfrm>
            <a:off x="156287" y="1999387"/>
            <a:ext cx="14373224" cy="1754326"/>
          </a:xfrm>
          <a:prstGeom prst="rect">
            <a:avLst/>
          </a:prstGeom>
          <a:noFill/>
        </p:spPr>
        <p:txBody>
          <a:bodyPr wrap="square">
            <a:spAutoFit/>
          </a:bodyPr>
          <a:lstStyle/>
          <a:p>
            <a:r>
              <a:rPr lang="en-IN" dirty="0"/>
              <a:t># Set-up hyperparameters</a:t>
            </a:r>
          </a:p>
          <a:p>
            <a:r>
              <a:rPr lang="en-IN" dirty="0"/>
              <a:t>options = {'c1': 0.5, 'c2': 0.3, 'w':0.9}</a:t>
            </a:r>
          </a:p>
          <a:p>
            <a:r>
              <a:rPr lang="en-IN" dirty="0"/>
              <a:t># Call instance of PSO</a:t>
            </a:r>
          </a:p>
          <a:p>
            <a:r>
              <a:rPr lang="en-IN" dirty="0"/>
              <a:t>optimizer = </a:t>
            </a:r>
            <a:r>
              <a:rPr lang="en-IN" dirty="0" err="1"/>
              <a:t>ps.single.GlobalBestPSO</a:t>
            </a:r>
            <a:r>
              <a:rPr lang="en-IN" dirty="0"/>
              <a:t>(</a:t>
            </a:r>
            <a:r>
              <a:rPr lang="en-IN" dirty="0" err="1"/>
              <a:t>n_particles</a:t>
            </a:r>
            <a:r>
              <a:rPr lang="en-IN" dirty="0"/>
              <a:t>=10, dimensions=2, options=options)</a:t>
            </a:r>
          </a:p>
          <a:p>
            <a:r>
              <a:rPr lang="en-IN" dirty="0"/>
              <a:t># Perform optimization</a:t>
            </a:r>
          </a:p>
          <a:p>
            <a:r>
              <a:rPr lang="en-IN" dirty="0"/>
              <a:t>cost, </a:t>
            </a:r>
            <a:r>
              <a:rPr lang="en-IN" dirty="0" err="1"/>
              <a:t>pos</a:t>
            </a:r>
            <a:r>
              <a:rPr lang="en-IN" dirty="0"/>
              <a:t> = </a:t>
            </a:r>
            <a:r>
              <a:rPr lang="en-IN" dirty="0" err="1"/>
              <a:t>optimizer.optimize</a:t>
            </a:r>
            <a:r>
              <a:rPr lang="en-IN" dirty="0"/>
              <a:t>(</a:t>
            </a:r>
            <a:r>
              <a:rPr lang="en-IN" dirty="0" err="1"/>
              <a:t>fx.sphere</a:t>
            </a:r>
            <a:r>
              <a:rPr lang="en-IN" dirty="0"/>
              <a:t>, </a:t>
            </a:r>
            <a:r>
              <a:rPr lang="en-IN" dirty="0" err="1"/>
              <a:t>iters</a:t>
            </a:r>
            <a:r>
              <a:rPr lang="en-IN" dirty="0"/>
              <a:t>=1000)</a:t>
            </a:r>
          </a:p>
        </p:txBody>
      </p:sp>
      <p:sp>
        <p:nvSpPr>
          <p:cNvPr id="18" name="TextBox 17">
            <a:extLst>
              <a:ext uri="{FF2B5EF4-FFF2-40B4-BE49-F238E27FC236}">
                <a16:creationId xmlns:a16="http://schemas.microsoft.com/office/drawing/2014/main" xmlns="" id="{E3A01BC0-3A00-40C7-B950-0825863D686E}"/>
              </a:ext>
            </a:extLst>
          </p:cNvPr>
          <p:cNvSpPr txBox="1"/>
          <p:nvPr/>
        </p:nvSpPr>
        <p:spPr>
          <a:xfrm>
            <a:off x="81642" y="3905839"/>
            <a:ext cx="11801474" cy="1200329"/>
          </a:xfrm>
          <a:prstGeom prst="rect">
            <a:avLst/>
          </a:prstGeom>
          <a:noFill/>
        </p:spPr>
        <p:txBody>
          <a:bodyPr wrap="square">
            <a:spAutoFit/>
          </a:bodyPr>
          <a:lstStyle/>
          <a:p>
            <a:r>
              <a:rPr lang="en-IN" dirty="0"/>
              <a:t>import </a:t>
            </a:r>
            <a:r>
              <a:rPr lang="en-IN" dirty="0" err="1"/>
              <a:t>matplotlib.pyplot</a:t>
            </a:r>
            <a:r>
              <a:rPr lang="en-IN" dirty="0"/>
              <a:t> as </a:t>
            </a:r>
            <a:r>
              <a:rPr lang="en-IN" dirty="0" err="1"/>
              <a:t>plt</a:t>
            </a:r>
            <a:endParaRPr lang="en-IN" dirty="0"/>
          </a:p>
          <a:p>
            <a:r>
              <a:rPr lang="en-IN" dirty="0"/>
              <a:t>from </a:t>
            </a:r>
            <a:r>
              <a:rPr lang="en-IN" dirty="0" err="1"/>
              <a:t>pyswarms.utils.plotters</a:t>
            </a:r>
            <a:r>
              <a:rPr lang="en-IN" dirty="0"/>
              <a:t> import </a:t>
            </a:r>
            <a:r>
              <a:rPr lang="en-IN" dirty="0" err="1"/>
              <a:t>plot_contour</a:t>
            </a:r>
            <a:r>
              <a:rPr lang="en-IN" dirty="0"/>
              <a:t>, </a:t>
            </a:r>
            <a:r>
              <a:rPr lang="en-IN" dirty="0" err="1"/>
              <a:t>plot_surface</a:t>
            </a:r>
            <a:endParaRPr lang="en-IN" dirty="0"/>
          </a:p>
          <a:p>
            <a:r>
              <a:rPr lang="en-IN" dirty="0"/>
              <a:t>from </a:t>
            </a:r>
            <a:r>
              <a:rPr lang="en-IN" dirty="0" err="1"/>
              <a:t>pyswarms.utils.plotters.formatters</a:t>
            </a:r>
            <a:r>
              <a:rPr lang="en-IN" dirty="0"/>
              <a:t> import Designer</a:t>
            </a:r>
          </a:p>
          <a:p>
            <a:r>
              <a:rPr lang="en-IN" dirty="0"/>
              <a:t>from </a:t>
            </a:r>
            <a:r>
              <a:rPr lang="en-IN" dirty="0" err="1"/>
              <a:t>pyswarms.utils.plotters.formatters</a:t>
            </a:r>
            <a:r>
              <a:rPr lang="en-IN" dirty="0"/>
              <a:t> import Mesher</a:t>
            </a:r>
          </a:p>
        </p:txBody>
      </p:sp>
    </p:spTree>
    <p:extLst>
      <p:ext uri="{BB962C8B-B14F-4D97-AF65-F5344CB8AC3E}">
        <p14:creationId xmlns:p14="http://schemas.microsoft.com/office/powerpoint/2010/main" xmlns="" val="403196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AEF378E-7E8D-4FBD-AC0F-DDAD2897FABF}"/>
              </a:ext>
            </a:extLst>
          </p:cNvPr>
          <p:cNvSpPr txBox="1"/>
          <p:nvPr/>
        </p:nvSpPr>
        <p:spPr>
          <a:xfrm>
            <a:off x="252413" y="363031"/>
            <a:ext cx="9801224" cy="1754326"/>
          </a:xfrm>
          <a:prstGeom prst="rect">
            <a:avLst/>
          </a:prstGeom>
          <a:noFill/>
        </p:spPr>
        <p:txBody>
          <a:bodyPr wrap="square">
            <a:spAutoFit/>
          </a:bodyPr>
          <a:lstStyle/>
          <a:p>
            <a:r>
              <a:rPr lang="en-IN" dirty="0"/>
              <a:t>m = Mesher(</a:t>
            </a:r>
            <a:r>
              <a:rPr lang="en-IN" dirty="0" err="1"/>
              <a:t>func</a:t>
            </a:r>
            <a:r>
              <a:rPr lang="en-IN" dirty="0"/>
              <a:t>=</a:t>
            </a:r>
            <a:r>
              <a:rPr lang="en-IN" dirty="0" err="1"/>
              <a:t>fx.sphere</a:t>
            </a:r>
            <a:r>
              <a:rPr lang="en-IN" dirty="0"/>
              <a:t>)</a:t>
            </a:r>
          </a:p>
          <a:p>
            <a:r>
              <a:rPr lang="en-IN" dirty="0"/>
              <a:t># Make animation</a:t>
            </a:r>
          </a:p>
          <a:p>
            <a:r>
              <a:rPr lang="en-IN" dirty="0"/>
              <a:t>animation = </a:t>
            </a:r>
            <a:r>
              <a:rPr lang="en-IN" dirty="0" err="1"/>
              <a:t>plot_contour</a:t>
            </a:r>
            <a:r>
              <a:rPr lang="en-IN" dirty="0"/>
              <a:t>(</a:t>
            </a:r>
            <a:r>
              <a:rPr lang="en-IN" dirty="0" err="1"/>
              <a:t>pos_history</a:t>
            </a:r>
            <a:r>
              <a:rPr lang="en-IN" dirty="0"/>
              <a:t>=</a:t>
            </a:r>
            <a:r>
              <a:rPr lang="en-IN" dirty="0" err="1"/>
              <a:t>optimizer.pos_history</a:t>
            </a:r>
            <a:r>
              <a:rPr lang="en-IN" dirty="0"/>
              <a:t>,</a:t>
            </a:r>
          </a:p>
          <a:p>
            <a:r>
              <a:rPr lang="en-IN" dirty="0"/>
              <a:t>                         </a:t>
            </a:r>
            <a:r>
              <a:rPr lang="en-IN" dirty="0" err="1"/>
              <a:t>mesher</a:t>
            </a:r>
            <a:r>
              <a:rPr lang="en-IN" dirty="0"/>
              <a:t>=m,</a:t>
            </a:r>
          </a:p>
          <a:p>
            <a:r>
              <a:rPr lang="en-IN" dirty="0"/>
              <a:t>                         mark=(0,0)) # Mark minima</a:t>
            </a:r>
          </a:p>
          <a:p>
            <a:r>
              <a:rPr lang="en-IN" dirty="0" err="1"/>
              <a:t>animation.save</a:t>
            </a:r>
            <a:r>
              <a:rPr lang="en-IN" dirty="0"/>
              <a:t>('mymovie.mp4')</a:t>
            </a:r>
          </a:p>
        </p:txBody>
      </p:sp>
      <p:sp>
        <p:nvSpPr>
          <p:cNvPr id="7" name="TextBox 6">
            <a:extLst>
              <a:ext uri="{FF2B5EF4-FFF2-40B4-BE49-F238E27FC236}">
                <a16:creationId xmlns:a16="http://schemas.microsoft.com/office/drawing/2014/main" xmlns="" id="{75B93FDE-C81D-429A-A7FD-DFA2E7BA0F2B}"/>
              </a:ext>
            </a:extLst>
          </p:cNvPr>
          <p:cNvSpPr txBox="1"/>
          <p:nvPr/>
        </p:nvSpPr>
        <p:spPr>
          <a:xfrm>
            <a:off x="319088" y="2432320"/>
            <a:ext cx="17516474" cy="2308324"/>
          </a:xfrm>
          <a:prstGeom prst="rect">
            <a:avLst/>
          </a:prstGeom>
          <a:noFill/>
        </p:spPr>
        <p:txBody>
          <a:bodyPr wrap="square">
            <a:spAutoFit/>
          </a:bodyPr>
          <a:lstStyle/>
          <a:p>
            <a:r>
              <a:rPr lang="en-IN" dirty="0"/>
              <a:t># </a:t>
            </a:r>
            <a:r>
              <a:rPr lang="en-IN" dirty="0" err="1"/>
              <a:t>preprocessing</a:t>
            </a:r>
            <a:endParaRPr lang="en-IN" dirty="0"/>
          </a:p>
          <a:p>
            <a:r>
              <a:rPr lang="en-IN" dirty="0"/>
              <a:t>pos_history_3d = m.compute_history_3d(</a:t>
            </a:r>
            <a:r>
              <a:rPr lang="en-IN" dirty="0" err="1"/>
              <a:t>optimizer.pos_history</a:t>
            </a:r>
            <a:r>
              <a:rPr lang="en-IN" dirty="0"/>
              <a:t>)</a:t>
            </a:r>
          </a:p>
          <a:p>
            <a:r>
              <a:rPr lang="en-IN" dirty="0"/>
              <a:t># adjust the figure</a:t>
            </a:r>
          </a:p>
          <a:p>
            <a:r>
              <a:rPr lang="en-IN" dirty="0"/>
              <a:t>d = Designer(limits=[(-1,1), (-1,1), (-0.1,1)], label=['x-axis', 'y-axis', 'z-axis'])</a:t>
            </a:r>
          </a:p>
          <a:p>
            <a:r>
              <a:rPr lang="en-IN" dirty="0"/>
              <a:t># Make animation</a:t>
            </a:r>
          </a:p>
          <a:p>
            <a:r>
              <a:rPr lang="en-IN" dirty="0"/>
              <a:t>animation3d = </a:t>
            </a:r>
            <a:r>
              <a:rPr lang="en-IN" dirty="0" err="1"/>
              <a:t>plot_surface</a:t>
            </a:r>
            <a:r>
              <a:rPr lang="en-IN" dirty="0"/>
              <a:t>(</a:t>
            </a:r>
            <a:r>
              <a:rPr lang="en-IN" dirty="0" err="1"/>
              <a:t>pos_history</a:t>
            </a:r>
            <a:r>
              <a:rPr lang="en-IN" dirty="0"/>
              <a:t>=pos_history_3d, </a:t>
            </a:r>
          </a:p>
          <a:p>
            <a:r>
              <a:rPr lang="en-IN" dirty="0"/>
              <a:t>                           </a:t>
            </a:r>
            <a:r>
              <a:rPr lang="en-IN" dirty="0" err="1"/>
              <a:t>mesher</a:t>
            </a:r>
            <a:r>
              <a:rPr lang="en-IN" dirty="0"/>
              <a:t>=m, designer=d,       </a:t>
            </a:r>
          </a:p>
          <a:p>
            <a:r>
              <a:rPr lang="en-IN" dirty="0"/>
              <a:t>                           mark=(0,0,0))  # Mark minima</a:t>
            </a:r>
          </a:p>
        </p:txBody>
      </p:sp>
    </p:spTree>
    <p:extLst>
      <p:ext uri="{BB962C8B-B14F-4D97-AF65-F5344CB8AC3E}">
        <p14:creationId xmlns:p14="http://schemas.microsoft.com/office/powerpoint/2010/main" xmlns="" val="111880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B7BE536-A8A8-44D7-A216-80FA895E1DDB}"/>
              </a:ext>
            </a:extLst>
          </p:cNvPr>
          <p:cNvSpPr txBox="1"/>
          <p:nvPr/>
        </p:nvSpPr>
        <p:spPr>
          <a:xfrm>
            <a:off x="4965430" y="629268"/>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i="0">
                <a:effectLst/>
                <a:latin typeface="+mj-lt"/>
                <a:ea typeface="+mj-ea"/>
                <a:cs typeface="+mj-cs"/>
              </a:rPr>
              <a:t>Conclusion</a:t>
            </a:r>
            <a:endParaRPr lang="en-US" sz="4400" b="0" i="0">
              <a:effectLst/>
              <a:latin typeface="+mj-lt"/>
              <a:ea typeface="+mj-ea"/>
              <a:cs typeface="+mj-cs"/>
            </a:endParaRPr>
          </a:p>
        </p:txBody>
      </p:sp>
      <p:sp>
        <p:nvSpPr>
          <p:cNvPr id="5" name="TextBox 4">
            <a:extLst>
              <a:ext uri="{FF2B5EF4-FFF2-40B4-BE49-F238E27FC236}">
                <a16:creationId xmlns:a16="http://schemas.microsoft.com/office/drawing/2014/main" xmlns="" id="{DC31A77E-22E1-42F5-B4ED-04412C28F861}"/>
              </a:ext>
            </a:extLst>
          </p:cNvPr>
          <p:cNvSpPr txBox="1"/>
          <p:nvPr/>
        </p:nvSpPr>
        <p:spPr>
          <a:xfrm>
            <a:off x="4965431" y="2438400"/>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a:effectLst/>
              </a:rPr>
              <a:t>The most exciting part of PSO is there is a stable topology where particles are able to communicate with each other and increase the learning rate to achieve global optimum. The metaheuristic nature of this optimization algorithm gives us lots of opportunities as it optimizes a problem by iteratively trying to improve a candidate solution. Applicability of it will increase more with the ongoing research work in Ensemble Learning.</a:t>
            </a:r>
            <a:endParaRPr lang="en-US" sz="2000"/>
          </a:p>
        </p:txBody>
      </p:sp>
      <p:pic>
        <p:nvPicPr>
          <p:cNvPr id="7" name="Picture 6" descr="Floating chemistry structure">
            <a:extLst>
              <a:ext uri="{FF2B5EF4-FFF2-40B4-BE49-F238E27FC236}">
                <a16:creationId xmlns:a16="http://schemas.microsoft.com/office/drawing/2014/main" xmlns="" id="{A60800E7-30F5-0505-4167-3639D1D19C44}"/>
              </a:ext>
            </a:extLst>
          </p:cNvPr>
          <p:cNvPicPr>
            <a:picLocks noChangeAspect="1"/>
          </p:cNvPicPr>
          <p:nvPr/>
        </p:nvPicPr>
        <p:blipFill rotWithShape="1">
          <a:blip r:embed="rId2" cstate="print"/>
          <a:srcRect l="26991" r="26538" b="-36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rgbClr val="56AE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0514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392</Words>
  <Application>Microsoft Office PowerPoint</Application>
  <PresentationFormat>Custom</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Optimal Path for Robot movement using PSO </vt:lpstr>
      <vt:lpstr>TEAM MEMBERS</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Optimal Path for Robot movement using PSO </dc:title>
  <dc:creator>manichand kondapaka</dc:creator>
  <cp:lastModifiedBy>Lenovo</cp:lastModifiedBy>
  <cp:revision>4</cp:revision>
  <dcterms:created xsi:type="dcterms:W3CDTF">2022-03-29T02:44:32Z</dcterms:created>
  <dcterms:modified xsi:type="dcterms:W3CDTF">2022-03-29T04:34:45Z</dcterms:modified>
</cp:coreProperties>
</file>