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embeddedFontLst>
    <p:embeddedFont>
      <p:font typeface="HGOQPE+Wingdings2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926" y="1780073"/>
            <a:ext cx="4086628" cy="8041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-101" b="1">
                <a:solidFill>
                  <a:srgbClr val="ffffff"/>
                </a:solidFill>
                <a:latin typeface="Corbel"/>
                <a:cs typeface="Corbel"/>
              </a:rPr>
              <a:t>INTELLIGENT</a:t>
            </a:r>
            <a:r>
              <a:rPr dirty="0" sz="2900" spc="-99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900" spc="-100" b="1">
                <a:solidFill>
                  <a:srgbClr val="ffffff"/>
                </a:solidFill>
                <a:latin typeface="Corbel"/>
                <a:cs typeface="Corbel"/>
              </a:rPr>
              <a:t>HOSPITAL</a:t>
            </a:r>
          </a:p>
          <a:p>
            <a:pPr marL="0" marR="0">
              <a:lnSpc>
                <a:spcPts val="2900"/>
              </a:lnSpc>
              <a:spcBef>
                <a:spcPts val="231"/>
              </a:spcBef>
              <a:spcAft>
                <a:spcPts val="0"/>
              </a:spcAft>
            </a:pPr>
            <a:r>
              <a:rPr dirty="0" sz="2900" spc="-100" b="1">
                <a:solidFill>
                  <a:srgbClr val="ffffff"/>
                </a:solidFill>
                <a:latin typeface="Corbel"/>
                <a:cs typeface="Corbel"/>
              </a:rPr>
              <a:t>MANAGMENT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478" y="4513306"/>
            <a:ext cx="423856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478" y="4898878"/>
            <a:ext cx="3709964" cy="95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2010030309-K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 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MANIDEEP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 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REDDY</a:t>
            </a:r>
          </a:p>
          <a:p>
            <a:pPr marL="0" marR="0">
              <a:lnSpc>
                <a:spcPts val="1700"/>
              </a:lnSpc>
              <a:spcBef>
                <a:spcPts val="135"/>
              </a:spcBef>
              <a:spcAft>
                <a:spcPts val="0"/>
              </a:spcAft>
            </a:pP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2010030457-M.ABHIRAM</a:t>
            </a:r>
          </a:p>
          <a:p>
            <a:pPr marL="0" marR="0">
              <a:lnSpc>
                <a:spcPts val="1700"/>
              </a:lnSpc>
              <a:spcBef>
                <a:spcPts val="185"/>
              </a:spcBef>
              <a:spcAft>
                <a:spcPts val="0"/>
              </a:spcAft>
            </a:pP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2010030064-I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 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KAUSTUBH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 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SASTRY</a:t>
            </a:r>
          </a:p>
          <a:p>
            <a:pPr marL="0" marR="0">
              <a:lnSpc>
                <a:spcPts val="1700"/>
              </a:lnSpc>
              <a:spcBef>
                <a:spcPts val="136"/>
              </a:spcBef>
              <a:spcAft>
                <a:spcPts val="0"/>
              </a:spcAft>
            </a:pP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2010030197-K.V.MANOHAR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 </a:t>
            </a:r>
            <a:r>
              <a:rPr dirty="0" sz="1700" b="1">
                <a:solidFill>
                  <a:srgbClr val="d9f1f6"/>
                </a:solidFill>
                <a:latin typeface="Corbel"/>
                <a:cs typeface="Corbel"/>
              </a:rPr>
              <a:t>KARTHIK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43082" y="1549831"/>
            <a:ext cx="4231034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 b="1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dirty="0" sz="3600" spc="-61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62" b="1">
                <a:solidFill>
                  <a:srgbClr val="ffffff"/>
                </a:solidFill>
                <a:latin typeface="Corbel"/>
                <a:cs typeface="Corbel"/>
              </a:rPr>
              <a:t>ALLOCATION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3084" y="2550541"/>
            <a:ext cx="6272064" cy="1176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2010030309-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Manideep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Reddy-Development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</a:p>
          <a:p>
            <a:pPr marL="0" marR="0">
              <a:lnSpc>
                <a:spcPts val="2161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2010030064-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Kaustubh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Sastry-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Literature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Review</a:t>
            </a:r>
          </a:p>
          <a:p>
            <a:pPr marL="0" marR="0">
              <a:lnSpc>
                <a:spcPts val="2161"/>
              </a:lnSpc>
              <a:spcBef>
                <a:spcPts val="111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2010030457-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M.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Abhiram-GitHub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Setup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3084" y="3830701"/>
            <a:ext cx="5901414" cy="32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586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2010030197-K.V.Manohar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Karthik-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Literature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ffffff"/>
                </a:solidFill>
                <a:latin typeface="Corbel"/>
                <a:cs typeface="Corbel"/>
              </a:rPr>
              <a:t>Review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707" y="2321574"/>
            <a:ext cx="7289950" cy="2242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Our</a:t>
            </a:r>
            <a:r>
              <a:rPr dirty="0" sz="2000" spc="40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39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“Intelligent</a:t>
            </a:r>
            <a:r>
              <a:rPr dirty="0" sz="2000" spc="40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Hospital”</a:t>
            </a:r>
            <a:r>
              <a:rPr dirty="0" sz="2000" spc="40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maintains</a:t>
            </a:r>
            <a:r>
              <a:rPr dirty="0" sz="2000" spc="39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all</a:t>
            </a:r>
            <a:r>
              <a:rPr dirty="0" sz="2000" spc="39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40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patient’s</a:t>
            </a:r>
          </a:p>
          <a:p>
            <a:pPr marL="182879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information</a:t>
            </a:r>
            <a:r>
              <a:rPr dirty="0" sz="2000" spc="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1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disease</a:t>
            </a:r>
            <a:r>
              <a:rPr dirty="0" sz="2000" spc="3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details</a:t>
            </a:r>
            <a:r>
              <a:rPr dirty="0" sz="2000" spc="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securely.</a:t>
            </a:r>
            <a:r>
              <a:rPr dirty="0" sz="2000" spc="-6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Using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1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</a:p>
          <a:p>
            <a:pPr marL="18287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9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details</a:t>
            </a:r>
            <a:r>
              <a:rPr dirty="0" sz="2000" spc="9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can</a:t>
            </a:r>
            <a:r>
              <a:rPr dirty="0" sz="2000" spc="6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be</a:t>
            </a:r>
            <a:r>
              <a:rPr dirty="0" sz="2000" spc="8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retrieved</a:t>
            </a:r>
            <a:r>
              <a:rPr dirty="0" sz="2000" spc="11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easily.</a:t>
            </a:r>
            <a:r>
              <a:rPr dirty="0" sz="2000" spc="-1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8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7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guarantees</a:t>
            </a:r>
          </a:p>
          <a:p>
            <a:pPr marL="182879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5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accurate</a:t>
            </a:r>
            <a:r>
              <a:rPr dirty="0" sz="2000" spc="3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maintenance</a:t>
            </a:r>
            <a:r>
              <a:rPr dirty="0" sz="2000" spc="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4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5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6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details</a:t>
            </a:r>
            <a:r>
              <a:rPr dirty="0" sz="2000" spc="6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 spc="4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gives</a:t>
            </a:r>
            <a:r>
              <a:rPr dirty="0" sz="2000" spc="6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5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cure</a:t>
            </a:r>
          </a:p>
          <a:p>
            <a:pPr marL="18287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2000" spc="2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symptoms</a:t>
            </a:r>
            <a:r>
              <a:rPr dirty="0" sz="2000" spc="24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20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22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2000" spc="20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very</a:t>
            </a:r>
            <a:r>
              <a:rPr dirty="0" sz="2000" spc="23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less</a:t>
            </a:r>
            <a:r>
              <a:rPr dirty="0" sz="2000" spc="22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time.Doctor</a:t>
            </a:r>
            <a:r>
              <a:rPr dirty="0" sz="2000" spc="22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can</a:t>
            </a:r>
            <a:r>
              <a:rPr dirty="0" sz="2000" spc="20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find</a:t>
            </a:r>
          </a:p>
          <a:p>
            <a:pPr marL="182879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treatment</a:t>
            </a:r>
            <a:r>
              <a:rPr dirty="0" sz="2000" spc="24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2000" spc="20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symptoms</a:t>
            </a:r>
            <a:r>
              <a:rPr dirty="0" sz="2000" spc="23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20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22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by</a:t>
            </a:r>
            <a:r>
              <a:rPr dirty="0" sz="2000" spc="2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clicking</a:t>
            </a:r>
            <a:r>
              <a:rPr dirty="0" sz="2000" spc="20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on</a:t>
            </a:r>
            <a:r>
              <a:rPr dirty="0" sz="2000" spc="19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</a:p>
          <a:p>
            <a:pPr marL="182879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search</a:t>
            </a:r>
            <a:r>
              <a:rPr dirty="0" sz="2000" spc="7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button</a:t>
            </a:r>
            <a:r>
              <a:rPr dirty="0" sz="2000" spc="7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which</a:t>
            </a:r>
            <a:r>
              <a:rPr dirty="0" sz="2000" spc="7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saves</a:t>
            </a:r>
            <a:r>
              <a:rPr dirty="0" sz="2000" spc="73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lot</a:t>
            </a:r>
            <a:r>
              <a:rPr dirty="0" sz="2000" spc="72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71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time.</a:t>
            </a:r>
            <a:r>
              <a:rPr dirty="0" sz="2000" spc="7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7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71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also</a:t>
            </a:r>
          </a:p>
          <a:p>
            <a:pPr marL="182879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provides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graph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for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various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diseases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various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locations.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325" y="3222687"/>
            <a:ext cx="2979539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 b="1">
                <a:solidFill>
                  <a:srgbClr val="ffffff"/>
                </a:solidFill>
                <a:latin typeface="Corbel"/>
                <a:cs typeface="Corbel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707" y="1788174"/>
            <a:ext cx="2887009" cy="160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INTRODUCTION</a:t>
            </a:r>
          </a:p>
          <a:p>
            <a:pPr marL="0" marR="0">
              <a:lnSpc>
                <a:spcPts val="2161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LITERATURE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SURVEY</a:t>
            </a:r>
          </a:p>
          <a:p>
            <a:pPr marL="0" marR="0">
              <a:lnSpc>
                <a:spcPts val="2161"/>
              </a:lnSpc>
              <a:spcBef>
                <a:spcPts val="111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PROBLEM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STATEMENT</a:t>
            </a:r>
          </a:p>
          <a:p>
            <a:pPr marL="0" marR="0">
              <a:lnSpc>
                <a:spcPts val="2161"/>
              </a:lnSpc>
              <a:spcBef>
                <a:spcPts val="111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358" y="2975800"/>
            <a:ext cx="2465635" cy="98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1" b="1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dirty="0" sz="3600" spc="-62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61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</a:p>
          <a:p>
            <a:pPr marL="0" marR="0">
              <a:lnSpc>
                <a:spcPts val="3600"/>
              </a:lnSpc>
              <a:spcBef>
                <a:spcPts val="287"/>
              </a:spcBef>
              <a:spcAft>
                <a:spcPts val="0"/>
              </a:spcAft>
            </a:pPr>
            <a:r>
              <a:rPr dirty="0" sz="3600" spc="-62" b="1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0707" y="3495054"/>
            <a:ext cx="1119316" cy="32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0707" y="3921774"/>
            <a:ext cx="2586047" cy="749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WORK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ALLOCATION</a:t>
            </a:r>
          </a:p>
          <a:p>
            <a:pPr marL="0" marR="0">
              <a:lnSpc>
                <a:spcPts val="2161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77949" y="1528959"/>
            <a:ext cx="6072059" cy="3832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Intelligent</a:t>
            </a:r>
            <a:r>
              <a:rPr dirty="0" sz="1800" spc="50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hospital</a:t>
            </a:r>
            <a:r>
              <a:rPr dirty="0" sz="1800" spc="51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is</a:t>
            </a:r>
            <a:r>
              <a:rPr dirty="0" sz="1800" spc="50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</a:t>
            </a:r>
            <a:r>
              <a:rPr dirty="0" sz="1800" spc="519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application</a:t>
            </a:r>
            <a:r>
              <a:rPr dirty="0" sz="1800" spc="51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which</a:t>
            </a:r>
            <a:r>
              <a:rPr dirty="0" sz="1800" spc="52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is</a:t>
            </a:r>
            <a:r>
              <a:rPr dirty="0" sz="1800" spc="50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developed</a:t>
            </a:r>
            <a:r>
              <a:rPr dirty="0" sz="1800" spc="52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to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retrieve</a:t>
            </a:r>
            <a:r>
              <a:rPr dirty="0" sz="1800" spc="74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patient’s</a:t>
            </a:r>
            <a:r>
              <a:rPr dirty="0" sz="1800" spc="69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details</a:t>
            </a:r>
            <a:r>
              <a:rPr dirty="0" sz="1800" spc="73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easily.</a:t>
            </a:r>
            <a:r>
              <a:rPr dirty="0" sz="1800" spc="65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dirty="0" sz="1800" spc="73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this</a:t>
            </a:r>
            <a:r>
              <a:rPr dirty="0" sz="1800" spc="73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application</a:t>
            </a:r>
            <a:r>
              <a:rPr dirty="0" sz="1800" spc="73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directly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collects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all</a:t>
            </a:r>
            <a:r>
              <a:rPr dirty="0" sz="1800" spc="1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2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information</a:t>
            </a:r>
            <a:r>
              <a:rPr dirty="0" sz="1800" spc="2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800" spc="1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2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</a:t>
            </a:r>
            <a:r>
              <a:rPr dirty="0" sz="1800" spc="1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regarding</a:t>
            </a:r>
            <a:r>
              <a:rPr dirty="0" sz="1800" spc="1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</a:t>
            </a:r>
            <a:r>
              <a:rPr dirty="0" sz="1800" spc="99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like</a:t>
            </a:r>
            <a:r>
              <a:rPr dirty="0" sz="1800" spc="5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</a:t>
            </a:r>
            <a:r>
              <a:rPr dirty="0" sz="1800" spc="9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name,</a:t>
            </a:r>
            <a:r>
              <a:rPr dirty="0" sz="1800" spc="10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age,</a:t>
            </a:r>
            <a:r>
              <a:rPr dirty="0" sz="1800" spc="1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gender,</a:t>
            </a:r>
            <a:r>
              <a:rPr dirty="0" sz="1800" spc="1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B.P,</a:t>
            </a:r>
            <a:r>
              <a:rPr dirty="0" sz="1800" spc="-13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weight</a:t>
            </a:r>
            <a:r>
              <a:rPr dirty="0" sz="1800" spc="1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blood</a:t>
            </a:r>
            <a:r>
              <a:rPr dirty="0" sz="1800" spc="9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test,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urine</a:t>
            </a:r>
            <a:r>
              <a:rPr dirty="0" sz="1800" spc="11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test</a:t>
            </a:r>
            <a:r>
              <a:rPr dirty="0" sz="1800" spc="10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place</a:t>
            </a:r>
            <a:r>
              <a:rPr dirty="0" sz="1800" spc="10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and</a:t>
            </a:r>
            <a:r>
              <a:rPr dirty="0" sz="1800" spc="11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11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description</a:t>
            </a:r>
            <a:r>
              <a:rPr dirty="0" sz="1800" spc="9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800" spc="109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11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disease.</a:t>
            </a:r>
            <a:r>
              <a:rPr dirty="0" sz="1800" spc="11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  <a:r>
              <a:rPr dirty="0" sz="1800" spc="11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can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analyse</a:t>
            </a:r>
            <a:r>
              <a:rPr dirty="0" sz="1800" spc="21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20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</a:t>
            </a:r>
            <a:r>
              <a:rPr dirty="0" sz="1800" spc="20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800" spc="20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20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</a:t>
            </a:r>
            <a:r>
              <a:rPr dirty="0" sz="1800" spc="20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easily</a:t>
            </a:r>
            <a:r>
              <a:rPr dirty="0" sz="1800" spc="20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with</a:t>
            </a:r>
            <a:r>
              <a:rPr dirty="0" sz="1800" spc="20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dirty="0" sz="1800" spc="19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no</a:t>
            </a:r>
            <a:r>
              <a:rPr dirty="0" sz="1800" spc="20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time</a:t>
            </a:r>
            <a:r>
              <a:rPr dirty="0" sz="1800" spc="19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with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this</a:t>
            </a:r>
            <a:r>
              <a:rPr dirty="0" sz="1800" spc="2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information.</a:t>
            </a:r>
            <a:r>
              <a:rPr dirty="0" sz="1800" spc="3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  <a:r>
              <a:rPr dirty="0" sz="1800" spc="3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can</a:t>
            </a:r>
            <a:r>
              <a:rPr dirty="0" sz="1800" spc="3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search</a:t>
            </a:r>
            <a:r>
              <a:rPr dirty="0" sz="1800" spc="3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3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symptoms</a:t>
            </a:r>
            <a:r>
              <a:rPr dirty="0" sz="1800" spc="1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and</a:t>
            </a:r>
            <a:r>
              <a:rPr dirty="0" sz="1800" spc="3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find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cure</a:t>
            </a:r>
            <a:r>
              <a:rPr dirty="0" sz="1800" spc="54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to</a:t>
            </a:r>
            <a:r>
              <a:rPr dirty="0" sz="1800" spc="53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54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</a:t>
            </a:r>
            <a:r>
              <a:rPr dirty="0" sz="1800" spc="54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easily.</a:t>
            </a:r>
            <a:r>
              <a:rPr dirty="0" sz="1800" spc="44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Depending</a:t>
            </a:r>
            <a:r>
              <a:rPr dirty="0" sz="1800" spc="54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on</a:t>
            </a:r>
            <a:r>
              <a:rPr dirty="0" sz="1800" spc="53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54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result</a:t>
            </a:r>
            <a:r>
              <a:rPr dirty="0" sz="1800" spc="53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found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related</a:t>
            </a:r>
            <a:r>
              <a:rPr dirty="0" sz="1800" spc="22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to</a:t>
            </a:r>
            <a:r>
              <a:rPr dirty="0" sz="1800" spc="219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patients</a:t>
            </a:r>
            <a:r>
              <a:rPr dirty="0" sz="1800" spc="22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symptoms</a:t>
            </a:r>
            <a:r>
              <a:rPr dirty="0" sz="1800" spc="20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  <a:r>
              <a:rPr dirty="0" sz="1800" spc="219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will</a:t>
            </a:r>
            <a:r>
              <a:rPr dirty="0" sz="1800" spc="21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prescribe</a:t>
            </a:r>
            <a:r>
              <a:rPr dirty="0" sz="1800" spc="21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medicines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to</a:t>
            </a:r>
            <a:r>
              <a:rPr dirty="0" sz="1800" spc="19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20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patient.</a:t>
            </a:r>
            <a:r>
              <a:rPr dirty="0" sz="1800" spc="20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When</a:t>
            </a:r>
            <a:r>
              <a:rPr dirty="0" sz="1800" spc="20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  <a:r>
              <a:rPr dirty="0" sz="1800" spc="19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finds</a:t>
            </a:r>
            <a:r>
              <a:rPr dirty="0" sz="1800" spc="17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new</a:t>
            </a:r>
            <a:r>
              <a:rPr dirty="0" sz="1800" spc="20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symptoms</a:t>
            </a:r>
            <a:r>
              <a:rPr dirty="0" sz="1800" spc="18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he</a:t>
            </a:r>
            <a:r>
              <a:rPr dirty="0" sz="1800" spc="20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can</a:t>
            </a:r>
            <a:r>
              <a:rPr dirty="0" sz="1800" spc="20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add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related</a:t>
            </a:r>
            <a:r>
              <a:rPr dirty="0" sz="1800" spc="17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information</a:t>
            </a:r>
            <a:r>
              <a:rPr dirty="0" sz="1800" spc="17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dirty="0" sz="1800" spc="16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database</a:t>
            </a:r>
            <a:r>
              <a:rPr dirty="0" sz="1800" spc="18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which</a:t>
            </a:r>
            <a:r>
              <a:rPr dirty="0" sz="1800" spc="17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he</a:t>
            </a:r>
            <a:r>
              <a:rPr dirty="0" sz="1800" spc="17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can</a:t>
            </a:r>
            <a:r>
              <a:rPr dirty="0" sz="1800" spc="17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analyze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16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same</a:t>
            </a:r>
            <a:r>
              <a:rPr dirty="0" sz="1800" spc="16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</a:t>
            </a:r>
            <a:r>
              <a:rPr dirty="0" sz="1800" spc="16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dirty="0" sz="1800" spc="15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future</a:t>
            </a:r>
            <a:r>
              <a:rPr dirty="0" sz="1800" spc="176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without</a:t>
            </a:r>
            <a:r>
              <a:rPr dirty="0" sz="1800" spc="17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any</a:t>
            </a:r>
            <a:r>
              <a:rPr dirty="0" sz="1800" spc="162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waste</a:t>
            </a:r>
            <a:r>
              <a:rPr dirty="0" sz="1800" spc="17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800" spc="16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time.</a:t>
            </a:r>
            <a:r>
              <a:rPr dirty="0" sz="1800" spc="15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Doctor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can</a:t>
            </a:r>
            <a:r>
              <a:rPr dirty="0" sz="1800" spc="94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view</a:t>
            </a:r>
            <a:r>
              <a:rPr dirty="0" sz="1800" spc="10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9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graph</a:t>
            </a:r>
            <a:r>
              <a:rPr dirty="0" sz="1800" spc="91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which</a:t>
            </a:r>
            <a:r>
              <a:rPr dirty="0" sz="1800" spc="1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shows</a:t>
            </a:r>
            <a:r>
              <a:rPr dirty="0" sz="1800" spc="9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dirty="0" sz="1800" spc="9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level</a:t>
            </a:r>
            <a:r>
              <a:rPr dirty="0" sz="1800" spc="88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800" spc="93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various</a:t>
            </a:r>
            <a:r>
              <a:rPr dirty="0" sz="1800" spc="105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disease</a:t>
            </a:r>
            <a:r>
              <a:rPr dirty="0" sz="1800" spc="97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in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various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0000"/>
                </a:solidFill>
                <a:latin typeface="Corbel"/>
                <a:cs typeface="Corbel"/>
              </a:rPr>
              <a:t>locations.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381" y="2399772"/>
            <a:ext cx="271904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62" b="1">
                <a:solidFill>
                  <a:srgbClr val="ffffff"/>
                </a:solidFill>
                <a:latin typeface="Corbel"/>
                <a:cs typeface="Corbel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707" y="1763458"/>
            <a:ext cx="7304382" cy="1389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1.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“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2000" spc="27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resource</a:t>
            </a:r>
            <a:r>
              <a:rPr dirty="0" sz="2000" spc="3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23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2000" spc="1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system</a:t>
            </a:r>
            <a:r>
              <a:rPr dirty="0" sz="2000" spc="15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based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on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real-time</a:t>
            </a:r>
            <a:r>
              <a:rPr dirty="0" sz="2000" spc="1439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data</a:t>
            </a:r>
            <a:r>
              <a:rPr dirty="0" sz="2000" spc="1435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capture</a:t>
            </a:r>
            <a:r>
              <a:rPr dirty="0" sz="2000" spc="1452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 spc="1439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intelligent</a:t>
            </a:r>
            <a:r>
              <a:rPr dirty="0" sz="2000" spc="1461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decision</a:t>
            </a:r>
            <a:r>
              <a:rPr dirty="0" sz="2000" spc="1469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making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”</a:t>
            </a:r>
          </a:p>
          <a:p>
            <a:pPr marL="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Author(s)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</a:t>
            </a:r>
            <a:r>
              <a:rPr dirty="0" sz="2000" spc="110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Musa,</a:t>
            </a:r>
            <a:r>
              <a:rPr dirty="0" sz="2000" spc="111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A.</a:t>
            </a:r>
            <a:r>
              <a:rPr dirty="0" sz="2000" spc="111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Lancashire</a:t>
            </a:r>
            <a:r>
              <a:rPr dirty="0" sz="2000" spc="111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Bus.</a:t>
            </a:r>
            <a:r>
              <a:rPr dirty="0" sz="2000" spc="111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Sch.,</a:t>
            </a:r>
            <a:r>
              <a:rPr dirty="0" sz="2000" spc="110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Univ.</a:t>
            </a:r>
            <a:r>
              <a:rPr dirty="0" sz="2000" spc="100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111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Central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Lancashire,</a:t>
            </a:r>
            <a:r>
              <a:rPr dirty="0" sz="2000" spc="128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Preston,</a:t>
            </a:r>
            <a:r>
              <a:rPr dirty="0" sz="2000" spc="129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UK</a:t>
            </a:r>
            <a:r>
              <a:rPr dirty="0" sz="2000" spc="128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Yusuf,</a:t>
            </a:r>
            <a:r>
              <a:rPr dirty="0" sz="2000" spc="113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Y,</a:t>
            </a:r>
            <a:r>
              <a:rPr dirty="0" sz="2000" spc="115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Meckel.M.</a:t>
            </a:r>
            <a:r>
              <a:rPr dirty="0" sz="2000" spc="124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Systems</a:t>
            </a:r>
            <a:r>
              <a:rPr dirty="0" sz="2000" spc="13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and</a:t>
            </a:r>
          </a:p>
          <a:p>
            <a:pPr marL="0" marR="0">
              <a:lnSpc>
                <a:spcPts val="20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Informatics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(ICSAI),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2012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International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Conference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358" y="2975800"/>
            <a:ext cx="2652712" cy="98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LITREATURE</a:t>
            </a:r>
          </a:p>
          <a:p>
            <a:pPr marL="0" marR="0">
              <a:lnSpc>
                <a:spcPts val="3600"/>
              </a:lnSpc>
              <a:spcBef>
                <a:spcPts val="287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SURVEY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3627" y="3157950"/>
            <a:ext cx="6787010" cy="19949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037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One</a:t>
            </a:r>
            <a:r>
              <a:rPr dirty="0" sz="1800" spc="29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3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themajor</a:t>
            </a:r>
            <a:r>
              <a:rPr dirty="0" sz="1800" spc="3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challenges</a:t>
            </a:r>
            <a:r>
              <a:rPr dirty="0" sz="1800" spc="30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existing</a:t>
            </a:r>
            <a:r>
              <a:rPr dirty="0" sz="1800" spc="29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 spc="29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1800" spc="3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systems</a:t>
            </a:r>
          </a:p>
          <a:p>
            <a:pPr marL="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face</a:t>
            </a:r>
            <a:r>
              <a:rPr dirty="0" sz="1800" spc="8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is</a:t>
            </a:r>
            <a:r>
              <a:rPr dirty="0" sz="1800" spc="6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around</a:t>
            </a:r>
            <a:r>
              <a:rPr dirty="0" sz="1800" spc="8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operational</a:t>
            </a:r>
            <a:r>
              <a:rPr dirty="0" sz="1800" spc="8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efficiency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7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wait</a:t>
            </a:r>
            <a:r>
              <a:rPr dirty="0" sz="1800" spc="8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times</a:t>
            </a:r>
            <a:r>
              <a:rPr dirty="0" sz="1800" spc="6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between</a:t>
            </a:r>
            <a:r>
              <a:rPr dirty="0" sz="1800" spc="9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different</a:t>
            </a:r>
          </a:p>
          <a:p>
            <a:pPr marL="0" marR="0">
              <a:lnSpc>
                <a:spcPts val="1800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processes,</a:t>
            </a:r>
            <a:r>
              <a:rPr dirty="0" sz="1800" spc="72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departments</a:t>
            </a:r>
            <a:r>
              <a:rPr dirty="0" sz="1800" spc="73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73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persons.</a:t>
            </a:r>
            <a:r>
              <a:rPr dirty="0" sz="1800" spc="7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 spc="7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paper</a:t>
            </a:r>
            <a:r>
              <a:rPr dirty="0" sz="1800" spc="72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highlights</a:t>
            </a:r>
            <a:r>
              <a:rPr dirty="0" sz="1800" spc="7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such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limitations</a:t>
            </a:r>
            <a:r>
              <a:rPr dirty="0" sz="1800" spc="15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17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existing</a:t>
            </a:r>
            <a:r>
              <a:rPr dirty="0" sz="1800" spc="16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systems</a:t>
            </a:r>
            <a:r>
              <a:rPr dirty="0" sz="1800" spc="16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1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proposes</a:t>
            </a:r>
            <a:r>
              <a:rPr dirty="0" sz="1800" spc="16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1800" spc="17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RFID(Radio</a:t>
            </a:r>
            <a:r>
              <a:rPr dirty="0" sz="1800" spc="1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Frequency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ID)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wireless</a:t>
            </a:r>
            <a:r>
              <a:rPr dirty="0" sz="1800" spc="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sensor</a:t>
            </a:r>
            <a:r>
              <a:rPr dirty="0" sz="1800" spc="7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based</a:t>
            </a:r>
            <a:r>
              <a:rPr dirty="0" sz="1800" spc="8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,</a:t>
            </a:r>
            <a:r>
              <a:rPr dirty="0" sz="1800" spc="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location</a:t>
            </a:r>
            <a:r>
              <a:rPr dirty="0" sz="1800" spc="8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information</a:t>
            </a:r>
            <a:r>
              <a:rPr dirty="0" sz="1800" spc="8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</a:p>
          <a:p>
            <a:pPr marL="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framework</a:t>
            </a:r>
            <a:r>
              <a:rPr dirty="0" sz="1800" spc="76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that</a:t>
            </a:r>
            <a:r>
              <a:rPr dirty="0" sz="1800" spc="75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facilitates</a:t>
            </a:r>
            <a:r>
              <a:rPr dirty="0" sz="1800" spc="75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real</a:t>
            </a:r>
            <a:r>
              <a:rPr dirty="0" sz="1800" spc="7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time</a:t>
            </a:r>
            <a:r>
              <a:rPr dirty="0" sz="1800" spc="74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tracking</a:t>
            </a:r>
            <a:r>
              <a:rPr dirty="0" sz="1800" spc="74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74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 spc="74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assets,</a:t>
            </a:r>
          </a:p>
          <a:p>
            <a:pPr marL="0" marR="0">
              <a:lnSpc>
                <a:spcPts val="1800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personnel</a:t>
            </a:r>
            <a:r>
              <a:rPr dirty="0" sz="1800" spc="2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26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patients</a:t>
            </a:r>
            <a:r>
              <a:rPr dirty="0" sz="1800" spc="2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as</a:t>
            </a:r>
            <a:r>
              <a:rPr dirty="0" sz="1800" spc="2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they</a:t>
            </a:r>
            <a:r>
              <a:rPr dirty="0" sz="1800" spc="26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move</a:t>
            </a:r>
            <a:r>
              <a:rPr dirty="0" sz="1800" spc="27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through</a:t>
            </a:r>
            <a:r>
              <a:rPr dirty="0" sz="1800" spc="2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pre-set</a:t>
            </a:r>
            <a:r>
              <a:rPr dirty="0" sz="1800" spc="26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procedures</a:t>
            </a:r>
            <a:r>
              <a:rPr dirty="0" sz="1800" spc="2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as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part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daily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activities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707" y="1426654"/>
            <a:ext cx="6085178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23">
                <a:solidFill>
                  <a:srgbClr val="595959"/>
                </a:solidFill>
                <a:latin typeface="Corbel"/>
                <a:cs typeface="Corbel"/>
              </a:rPr>
              <a:t>2.“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Study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on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information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system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health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care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0707" y="2127694"/>
            <a:ext cx="7286949" cy="1115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Author(s):</a:t>
            </a:r>
            <a:r>
              <a:rPr dirty="0" sz="2000" spc="39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Daiping</a:t>
            </a:r>
            <a:r>
              <a:rPr dirty="0" sz="2000" spc="36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Hu,</a:t>
            </a:r>
            <a:r>
              <a:rPr dirty="0" sz="2000" spc="37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Antai</a:t>
            </a:r>
            <a:r>
              <a:rPr dirty="0" sz="2000" spc="37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Sch.</a:t>
            </a:r>
            <a:r>
              <a:rPr dirty="0" sz="2000" spc="36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3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Manage.,</a:t>
            </a:r>
            <a:r>
              <a:rPr dirty="0" sz="2000" spc="35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Shanghai</a:t>
            </a:r>
            <a:r>
              <a:rPr dirty="0" sz="2000" spc="35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Jiaotong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Univ.,</a:t>
            </a:r>
            <a:r>
              <a:rPr dirty="0" sz="2000" spc="4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China</a:t>
            </a:r>
            <a:r>
              <a:rPr dirty="0" sz="2000" spc="5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Weiguo</a:t>
            </a:r>
            <a:r>
              <a:rPr dirty="0" sz="2000" spc="47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Xu</a:t>
            </a:r>
            <a:r>
              <a:rPr dirty="0" sz="2000" spc="5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;</a:t>
            </a:r>
            <a:r>
              <a:rPr dirty="0" sz="2000" spc="54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Huizhang</a:t>
            </a:r>
            <a:r>
              <a:rPr dirty="0" sz="2000" spc="5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Shen</a:t>
            </a:r>
            <a:r>
              <a:rPr dirty="0" sz="2000" spc="5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;</a:t>
            </a:r>
            <a:r>
              <a:rPr dirty="0" sz="2000" spc="54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Mengyu</a:t>
            </a:r>
            <a:r>
              <a:rPr dirty="0" sz="2000" spc="54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Li.</a:t>
            </a:r>
            <a:r>
              <a:rPr dirty="0" sz="2000" spc="53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</a:p>
          <a:p>
            <a:pPr marL="0" marR="0">
              <a:lnSpc>
                <a:spcPts val="2000"/>
              </a:lnSpc>
              <a:spcBef>
                <a:spcPts val="10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Systems</a:t>
            </a:r>
            <a:r>
              <a:rPr dirty="0" sz="2000" spc="27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 spc="2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  <a:r>
              <a:rPr dirty="0" sz="2000" spc="26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Management,</a:t>
            </a:r>
            <a:r>
              <a:rPr dirty="0" sz="2000" spc="24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2005.</a:t>
            </a:r>
            <a:r>
              <a:rPr dirty="0" sz="2000" spc="20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Proceedings</a:t>
            </a:r>
            <a:r>
              <a:rPr dirty="0" sz="2000" spc="26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23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ICSSSM</a:t>
            </a:r>
          </a:p>
          <a:p>
            <a:pPr marL="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'05.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2005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International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Conference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358" y="2975800"/>
            <a:ext cx="2652712" cy="98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LITREATURE</a:t>
            </a:r>
          </a:p>
          <a:p>
            <a:pPr marL="0" marR="0">
              <a:lnSpc>
                <a:spcPts val="3600"/>
              </a:lnSpc>
              <a:spcBef>
                <a:spcPts val="287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SURVEY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3627" y="3247866"/>
            <a:ext cx="6782432" cy="2241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 spc="1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paper</a:t>
            </a:r>
            <a:r>
              <a:rPr dirty="0" sz="1800" spc="17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reviews</a:t>
            </a:r>
            <a:r>
              <a:rPr dirty="0" sz="1800" spc="18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 spc="18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HIS</a:t>
            </a:r>
            <a:r>
              <a:rPr dirty="0" sz="1800" spc="1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(Hospital</a:t>
            </a:r>
            <a:r>
              <a:rPr dirty="0" sz="1800" spc="1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Information</a:t>
            </a:r>
            <a:r>
              <a:rPr dirty="0" sz="1800" spc="18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Systems)</a:t>
            </a:r>
            <a:r>
              <a:rPr dirty="0" sz="1800" spc="17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which</a:t>
            </a:r>
            <a:r>
              <a:rPr dirty="0" sz="1800" spc="19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are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widely</a:t>
            </a:r>
            <a:r>
              <a:rPr dirty="0" sz="1800" spc="24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used</a:t>
            </a:r>
            <a:r>
              <a:rPr dirty="0" sz="1800" spc="24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1800" spc="23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many</a:t>
            </a:r>
            <a:r>
              <a:rPr dirty="0" sz="1800" spc="2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hospitals</a:t>
            </a:r>
            <a:r>
              <a:rPr dirty="0" sz="1800" spc="2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1800" spc="23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China</a:t>
            </a:r>
            <a:r>
              <a:rPr dirty="0" sz="1800" spc="24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mainly</a:t>
            </a:r>
            <a:r>
              <a:rPr dirty="0" sz="1800" spc="23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1800" spc="23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provide</a:t>
            </a:r>
            <a:r>
              <a:rPr dirty="0" sz="1800" spc="24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easier</a:t>
            </a:r>
            <a:r>
              <a:rPr dirty="0" sz="1800" spc="24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faster</a:t>
            </a:r>
            <a:r>
              <a:rPr dirty="0" sz="1800" spc="19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way</a:t>
            </a:r>
            <a:r>
              <a:rPr dirty="0" sz="1800" spc="19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for</a:t>
            </a:r>
            <a:r>
              <a:rPr dirty="0" sz="1800" spc="18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daily</a:t>
            </a:r>
            <a:r>
              <a:rPr dirty="0" sz="1800" spc="1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medical</a:t>
            </a:r>
            <a:r>
              <a:rPr dirty="0" sz="1800" spc="1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tasks</a:t>
            </a:r>
            <a:r>
              <a:rPr dirty="0" sz="1800" spc="18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/activities</a:t>
            </a:r>
            <a:r>
              <a:rPr dirty="0" sz="1800" spc="19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with</a:t>
            </a:r>
            <a:r>
              <a:rPr dirty="0" sz="1800" spc="18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1800" spc="18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GUI</a:t>
            </a:r>
            <a:r>
              <a:rPr dirty="0" sz="1800" spc="18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17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provides</a:t>
            </a:r>
          </a:p>
          <a:p>
            <a:pPr marL="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for</a:t>
            </a:r>
            <a:r>
              <a:rPr dirty="0" sz="1800" spc="52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overcoming</a:t>
            </a:r>
            <a:r>
              <a:rPr dirty="0" sz="1800" spc="53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some</a:t>
            </a:r>
            <a:r>
              <a:rPr dirty="0" sz="1800" spc="52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5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 spc="53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limitations</a:t>
            </a:r>
            <a:r>
              <a:rPr dirty="0" sz="1800" spc="51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5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HIS</a:t>
            </a:r>
            <a:r>
              <a:rPr dirty="0" sz="1800" spc="5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,</a:t>
            </a:r>
            <a:r>
              <a:rPr dirty="0" sz="1800" spc="5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eg.</a:t>
            </a:r>
            <a:r>
              <a:rPr dirty="0" sz="1800" spc="52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HIS</a:t>
            </a:r>
            <a:r>
              <a:rPr dirty="0" sz="1800" spc="5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aims</a:t>
            </a:r>
            <a:r>
              <a:rPr dirty="0" sz="1800" spc="5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at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improving</a:t>
            </a:r>
            <a:r>
              <a:rPr dirty="0" sz="1800" spc="45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quality</a:t>
            </a:r>
            <a:r>
              <a:rPr dirty="0" sz="1800" spc="4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 spc="46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health</a:t>
            </a:r>
            <a:r>
              <a:rPr dirty="0" sz="1800" spc="48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care</a:t>
            </a:r>
            <a:r>
              <a:rPr dirty="0" sz="1800" spc="4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  <a:r>
              <a:rPr dirty="0" sz="1800" spc="4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but</a:t>
            </a:r>
            <a:r>
              <a:rPr dirty="0" sz="1800" spc="47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do</a:t>
            </a:r>
            <a:r>
              <a:rPr dirty="0" sz="1800" spc="4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not</a:t>
            </a:r>
            <a:r>
              <a:rPr dirty="0" sz="1800" spc="46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have</a:t>
            </a:r>
            <a:r>
              <a:rPr dirty="0" sz="1800" spc="48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way</a:t>
            </a:r>
            <a:r>
              <a:rPr dirty="0" sz="1800" spc="47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evaluating</a:t>
            </a:r>
            <a:r>
              <a:rPr dirty="0" sz="1800" spc="19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/measuring</a:t>
            </a:r>
            <a:r>
              <a:rPr dirty="0" sz="1800" spc="19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those.</a:t>
            </a:r>
            <a:r>
              <a:rPr dirty="0" sz="1800" spc="18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So</a:t>
            </a:r>
            <a:r>
              <a:rPr dirty="0" sz="1800" spc="17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 spc="17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paper</a:t>
            </a:r>
            <a:r>
              <a:rPr dirty="0" sz="1800" spc="18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proposes</a:t>
            </a:r>
            <a:r>
              <a:rPr dirty="0" sz="1800" spc="1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HSMS</a:t>
            </a:r>
            <a:r>
              <a:rPr dirty="0" sz="1800" spc="16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(Hospital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  <a:r>
              <a:rPr dirty="0" sz="1800" spc="4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1800" spc="4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System)</a:t>
            </a:r>
            <a:r>
              <a:rPr dirty="0" sz="1800" spc="39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which</a:t>
            </a:r>
            <a:r>
              <a:rPr dirty="0" sz="1800" spc="44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aims</a:t>
            </a:r>
            <a:r>
              <a:rPr dirty="0" sz="1800" spc="43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at</a:t>
            </a:r>
            <a:r>
              <a:rPr dirty="0" sz="1800" spc="4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improving</a:t>
            </a:r>
            <a:r>
              <a:rPr dirty="0" sz="1800" spc="42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quality</a:t>
            </a:r>
            <a:r>
              <a:rPr dirty="0" sz="1800" spc="43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services,</a:t>
            </a:r>
            <a:r>
              <a:rPr dirty="0" sz="1800" spc="10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identifying</a:t>
            </a:r>
            <a:r>
              <a:rPr dirty="0" sz="1800" spc="9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cost</a:t>
            </a:r>
            <a:r>
              <a:rPr dirty="0" sz="1800" spc="9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reduction</a:t>
            </a:r>
            <a:r>
              <a:rPr dirty="0" sz="1800" spc="10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areas</a:t>
            </a:r>
            <a:r>
              <a:rPr dirty="0" sz="1800" spc="10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,</a:t>
            </a:r>
            <a:r>
              <a:rPr dirty="0" sz="1800" spc="9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analyses</a:t>
            </a:r>
            <a:r>
              <a:rPr dirty="0" sz="1800" spc="10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 spc="1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evaluate</a:t>
            </a:r>
            <a:r>
              <a:rPr dirty="0" sz="1800" spc="1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/rate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heath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care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services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0707" y="1714690"/>
            <a:ext cx="6368398" cy="566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“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Developing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Effective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Information</a:t>
            </a:r>
          </a:p>
          <a:p>
            <a:pPr marL="0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Systems: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Technology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Ecosystem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Corbel"/>
                <a:cs typeface="Corbel"/>
              </a:rPr>
              <a:t>Perspective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”.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0707" y="2415730"/>
            <a:ext cx="5250728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Authors: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Christopher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Bain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MBBS,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Master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Info.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3627" y="2712942"/>
            <a:ext cx="6765149" cy="2488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author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paper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focuses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more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needs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manager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ecosystem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which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he/she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operates.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internal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external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Environment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shaping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factors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ESFs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that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bear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impact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association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daily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activities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decision-making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process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that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has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go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through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each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situations.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Some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800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challenges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that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ecosystem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needs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work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are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high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demand</a:t>
            </a:r>
          </a:p>
          <a:p>
            <a:pPr marL="0" marR="0">
              <a:lnSpc>
                <a:spcPts val="1800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pressure,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greater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customer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satisfaction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level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low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profit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margins.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paper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more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so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contributes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Planning,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Design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development</a:t>
            </a:r>
          </a:p>
          <a:p>
            <a:pPr marL="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aspects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any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management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system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by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highlighting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ESFs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that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should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be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595959"/>
                </a:solidFill>
                <a:latin typeface="Corbel"/>
                <a:cs typeface="Corbel"/>
              </a:rPr>
              <a:t>considered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358" y="2975800"/>
            <a:ext cx="2652712" cy="98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LITREATURE</a:t>
            </a:r>
          </a:p>
          <a:p>
            <a:pPr marL="0" marR="0">
              <a:lnSpc>
                <a:spcPts val="3600"/>
              </a:lnSpc>
              <a:spcBef>
                <a:spcPts val="287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688" y="2098851"/>
            <a:ext cx="2345977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0707" y="2642547"/>
            <a:ext cx="7285289" cy="1694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44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main</a:t>
            </a:r>
            <a:r>
              <a:rPr dirty="0" sz="2000" spc="44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objective</a:t>
            </a:r>
            <a:r>
              <a:rPr dirty="0" sz="2000" spc="46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4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4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Intelligent</a:t>
            </a:r>
            <a:r>
              <a:rPr dirty="0" sz="2000" spc="45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Hospital</a:t>
            </a:r>
            <a:r>
              <a:rPr dirty="0" sz="2000" spc="4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4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is</a:t>
            </a:r>
            <a:r>
              <a:rPr dirty="0" sz="2000" spc="44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</a:t>
            </a:r>
          </a:p>
          <a:p>
            <a:pPr marL="182879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save</a:t>
            </a:r>
            <a:r>
              <a:rPr dirty="0" sz="2000" spc="5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time</a:t>
            </a:r>
            <a:r>
              <a:rPr dirty="0" sz="2000" spc="54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52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both</a:t>
            </a:r>
            <a:r>
              <a:rPr dirty="0" sz="2000" spc="5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</a:t>
            </a:r>
            <a:r>
              <a:rPr dirty="0" sz="2000" spc="54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and</a:t>
            </a:r>
            <a:r>
              <a:rPr dirty="0" sz="2000" spc="52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53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doctor.</a:t>
            </a:r>
            <a:r>
              <a:rPr dirty="0" sz="2000" spc="42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2000" spc="4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provide</a:t>
            </a:r>
            <a:r>
              <a:rPr dirty="0" sz="2000" spc="548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2000" spc="52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quick</a:t>
            </a:r>
          </a:p>
          <a:p>
            <a:pPr marL="18287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exploration</a:t>
            </a:r>
            <a:r>
              <a:rPr dirty="0" sz="2000" spc="62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6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62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disease.</a:t>
            </a:r>
            <a:r>
              <a:rPr dirty="0" sz="2000" spc="63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62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61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provides</a:t>
            </a:r>
            <a:r>
              <a:rPr dirty="0" sz="2000" spc="6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</a:t>
            </a:r>
            <a:r>
              <a:rPr dirty="0" sz="2000" spc="60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search</a:t>
            </a:r>
          </a:p>
          <a:p>
            <a:pPr marL="182879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option</a:t>
            </a:r>
            <a:r>
              <a:rPr dirty="0" sz="2000" spc="22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</a:t>
            </a:r>
            <a:r>
              <a:rPr dirty="0" sz="2000" spc="23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4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doctor</a:t>
            </a:r>
            <a:r>
              <a:rPr dirty="0" sz="2000" spc="24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where</a:t>
            </a:r>
            <a:r>
              <a:rPr dirty="0" sz="2000" spc="25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he</a:t>
            </a:r>
            <a:r>
              <a:rPr dirty="0" sz="2000" spc="23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can</a:t>
            </a:r>
            <a:r>
              <a:rPr dirty="0" sz="2000" spc="224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get</a:t>
            </a:r>
            <a:r>
              <a:rPr dirty="0" sz="2000" spc="24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241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result</a:t>
            </a:r>
            <a:r>
              <a:rPr dirty="0" sz="2000" spc="25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very</a:t>
            </a:r>
            <a:r>
              <a:rPr dirty="0" sz="2000" spc="252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quickly</a:t>
            </a:r>
            <a:r>
              <a:rPr dirty="0" sz="2000" spc="24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by</a:t>
            </a:r>
          </a:p>
          <a:p>
            <a:pPr marL="182879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selecting</a:t>
            </a:r>
            <a:r>
              <a:rPr dirty="0" sz="2000" spc="8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symptoms</a:t>
            </a:r>
            <a:r>
              <a:rPr dirty="0" sz="2000" spc="9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 spc="6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7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patient.</a:t>
            </a:r>
            <a:r>
              <a:rPr dirty="0" sz="2000" spc="79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This</a:t>
            </a:r>
            <a:r>
              <a:rPr dirty="0" sz="2000" spc="7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application</a:t>
            </a:r>
            <a:r>
              <a:rPr dirty="0" sz="2000" spc="66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provides</a:t>
            </a:r>
            <a:r>
              <a:rPr dirty="0" sz="2000" spc="93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a</a:t>
            </a:r>
          </a:p>
          <a:p>
            <a:pPr marL="18287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graph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with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details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levels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of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disease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in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various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locations.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688" y="1549831"/>
            <a:ext cx="2217836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2">
                <a:solidFill>
                  <a:srgbClr val="ffffff"/>
                </a:solidFill>
                <a:latin typeface="Corbel"/>
                <a:cs typeface="Corbel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688" y="2550585"/>
            <a:ext cx="969093" cy="26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1650" spc="430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Doctor: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3238" y="2948036"/>
            <a:ext cx="4884591" cy="460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Doctor</a:t>
            </a:r>
            <a:r>
              <a:rPr dirty="0" sz="1600" spc="9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1600" spc="1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register</a:t>
            </a:r>
            <a:r>
              <a:rPr dirty="0" sz="1600" spc="119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600" spc="1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entering</a:t>
            </a:r>
            <a:r>
              <a:rPr dirty="0" sz="1600" spc="1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9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information.</a:t>
            </a:r>
            <a:r>
              <a:rPr dirty="0" sz="1600" spc="128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dirty="0" sz="1600" spc="98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can</a:t>
            </a:r>
          </a:p>
          <a:p>
            <a:pPr marL="1266899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600" spc="536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entering</a:t>
            </a:r>
            <a:r>
              <a:rPr dirty="0" sz="1600" spc="56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53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unique</a:t>
            </a:r>
            <a:r>
              <a:rPr dirty="0" sz="1600" spc="546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username</a:t>
            </a:r>
            <a:r>
              <a:rPr dirty="0" sz="1600" spc="559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688" y="3167492"/>
            <a:ext cx="957327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get</a:t>
            </a:r>
            <a:r>
              <a:rPr dirty="0" sz="1600" spc="536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login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688" y="3386948"/>
            <a:ext cx="4968798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password.</a:t>
            </a:r>
            <a:r>
              <a:rPr dirty="0" sz="1600" spc="51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Doctor</a:t>
            </a:r>
            <a:r>
              <a:rPr dirty="0" sz="1600" spc="4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1600" spc="498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add</a:t>
            </a:r>
            <a:r>
              <a:rPr dirty="0" sz="1600" spc="5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patient</a:t>
            </a:r>
            <a:r>
              <a:rPr dirty="0" sz="1600" spc="50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details,</a:t>
            </a:r>
            <a:r>
              <a:rPr dirty="0" sz="1600" spc="5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search</a:t>
            </a:r>
            <a:r>
              <a:rPr dirty="0" sz="1600" spc="50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disease</a:t>
            </a:r>
            <a:r>
              <a:rPr dirty="0" sz="1600" spc="216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dirty="0" sz="1600" spc="1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selecting</a:t>
            </a:r>
            <a:r>
              <a:rPr dirty="0" sz="1600" spc="208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179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symptoms</a:t>
            </a:r>
            <a:r>
              <a:rPr dirty="0" sz="1600" spc="179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1600" spc="2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dirty="0" sz="1600" spc="1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1600" spc="19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view</a:t>
            </a:r>
            <a:r>
              <a:rPr dirty="0" sz="1600" spc="19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graph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disease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levels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locations.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688" y="4543977"/>
            <a:ext cx="1238739" cy="26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1650" spc="430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Desk: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688" y="4941428"/>
            <a:ext cx="4970912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213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dirty="0" sz="1600" spc="22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desk</a:t>
            </a:r>
            <a:r>
              <a:rPr dirty="0" sz="1600" spc="22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module</a:t>
            </a:r>
            <a:r>
              <a:rPr dirty="0" sz="1600" spc="22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dirty="0" sz="1600" spc="2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207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r>
              <a:rPr dirty="0" sz="1600" spc="2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1600" spc="2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 spc="207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patient</a:t>
            </a:r>
            <a:r>
              <a:rPr dirty="0" sz="1600" spc="224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like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name,</a:t>
            </a:r>
            <a:r>
              <a:rPr dirty="0" sz="1600" spc="22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age,</a:t>
            </a:r>
            <a:r>
              <a:rPr dirty="0" sz="1600" spc="218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place,</a:t>
            </a:r>
            <a:r>
              <a:rPr dirty="0" sz="1600" spc="222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gender,</a:t>
            </a:r>
            <a:r>
              <a:rPr dirty="0" sz="1600" spc="1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problem,</a:t>
            </a:r>
            <a:r>
              <a:rPr dirty="0" sz="1600" spc="2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date,</a:t>
            </a:r>
            <a:r>
              <a:rPr dirty="0" sz="1600" spc="217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time,</a:t>
            </a:r>
            <a:r>
              <a:rPr dirty="0" sz="1600" spc="2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B.P</a:t>
            </a:r>
            <a:r>
              <a:rPr dirty="0" sz="1600" spc="20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and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weight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added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stored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600">
                <a:solidFill>
                  <a:srgbClr val="ffffff"/>
                </a:solidFill>
                <a:latin typeface="Corbel"/>
                <a:cs typeface="Corbel"/>
              </a:rPr>
              <a:t>database.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358" y="1330562"/>
            <a:ext cx="1594321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61" b="1">
                <a:solidFill>
                  <a:srgbClr val="ffffff"/>
                </a:solidFill>
                <a:latin typeface="Corbel"/>
                <a:cs typeface="Corbel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2028" y="2006107"/>
            <a:ext cx="4464294" cy="749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Operating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System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windows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10,11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later</a:t>
            </a:r>
          </a:p>
          <a:p>
            <a:pPr marL="0" marR="0">
              <a:lnSpc>
                <a:spcPts val="2161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Web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Server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Tomcat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version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92028" y="2859546"/>
            <a:ext cx="3865954" cy="32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Database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server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My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SQL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,Access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2028" y="3286266"/>
            <a:ext cx="6008540" cy="1176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586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Runtime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Environment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:Java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Runtime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Environment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5.0</a:t>
            </a:r>
          </a:p>
          <a:p>
            <a:pPr marL="0" marR="0">
              <a:lnSpc>
                <a:spcPts val="2161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Development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tools: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Eclipse,Intellji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idea</a:t>
            </a:r>
          </a:p>
          <a:p>
            <a:pPr marL="0" marR="0">
              <a:lnSpc>
                <a:spcPts val="2161"/>
              </a:lnSpc>
              <a:spcBef>
                <a:spcPts val="1118"/>
              </a:spcBef>
              <a:spcAft>
                <a:spcPts val="0"/>
              </a:spcAft>
            </a:pPr>
            <a:r>
              <a:rPr dirty="0" sz="2050">
                <a:solidFill>
                  <a:srgbClr val="40bad2"/>
                </a:solidFill>
                <a:latin typeface="HGOQPE+Wingdings2"/>
                <a:cs typeface="HGOQPE+Wingdings2"/>
              </a:rPr>
              <a:t></a:t>
            </a:r>
            <a:r>
              <a:rPr dirty="0" sz="2050" spc="187">
                <a:solidFill>
                  <a:srgbClr val="40bad2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Web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Browser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: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595959"/>
                </a:solidFill>
                <a:latin typeface="Corbel"/>
                <a:cs typeface="Corbel"/>
              </a:rPr>
              <a:t>chrome,edge,firefox,brave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2022-08-16T22:42:54-05:00</dcterms:modified>
</cp:coreProperties>
</file>