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8" d="100"/>
          <a:sy n="88" d="100"/>
        </p:scale>
        <p:origin x="168"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2068-3AD8-31E9-9441-E9B34CD0B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117F3B-CF54-6557-EE28-0D1821198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FDF73A-E653-3FF9-681A-E562D4EE34E4}"/>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2EB21C75-2EE6-0B12-766C-264C33A6F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45829-D9F0-231E-B0DA-2234570DEB18}"/>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22481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6209-DFD3-794D-CFB7-C3F5B36CEE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27A14-4044-78AA-FA2A-479043DB25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E30FD-CE7F-3455-663F-9A3E2A30D5DC}"/>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7E764AE5-6226-D586-ECB6-C862344D9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1B1CB-8EB8-4536-465E-63217C26F072}"/>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01935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350BEC-8B90-938F-9E87-8D440216DF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A13273-AC31-9D52-EA15-6169B68942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C3469-531C-449C-E992-1573EAF1F731}"/>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E0597392-8AE8-0615-54F0-ED8A09EC3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4EA43-9847-4EEB-0111-D1C086EA96AD}"/>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172356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FE46-AF1A-82D9-1177-D2AEC5F3C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D60C9F-1251-F204-5B5C-60F344F57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18014-80B3-6C3D-D201-D87AA1CF2B9D}"/>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39F4710B-F731-8B36-D789-053EBBABE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EB2E4-5625-4FEB-98F5-317DB2D16D03}"/>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5104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68F4-E791-D042-3946-BB1B035260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73A9C-0001-74E4-6050-CF0758F65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BA9EF-11B8-B82F-D55C-6E14285AE309}"/>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812B06B1-C31C-C1B0-D89C-5E06F8ADA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EA989-D8F1-8793-0A35-7172915EB608}"/>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80318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CE36-8F8D-4B4C-A43B-006C11C73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907517-A74F-914D-A9A2-57E65ABFB7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E12210-23DE-E4AA-2937-0670A76D0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6B19A3-380F-02F3-6993-30D5FFF0CF96}"/>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6" name="Footer Placeholder 5">
            <a:extLst>
              <a:ext uri="{FF2B5EF4-FFF2-40B4-BE49-F238E27FC236}">
                <a16:creationId xmlns:a16="http://schemas.microsoft.com/office/drawing/2014/main" id="{4A6A090D-0BC9-468B-258B-DBE6FBFEC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1DC7B-1A18-CD2A-99B5-B476A8165DDE}"/>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74500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9D34-2781-0CFF-63CE-14F170DE26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01DBC4-E505-C8F0-AD19-6262EAF1D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135A5-99FB-21B6-813A-A1AE23AAF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1C37C-409F-CE97-0A3F-4B345834E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FEF3-0E6C-C754-5AD4-1410BCFB0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85BDF9-4C0D-E22D-96B1-F957352E65B1}"/>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8" name="Footer Placeholder 7">
            <a:extLst>
              <a:ext uri="{FF2B5EF4-FFF2-40B4-BE49-F238E27FC236}">
                <a16:creationId xmlns:a16="http://schemas.microsoft.com/office/drawing/2014/main" id="{44945C00-F4B5-D51E-03FC-2957E3F80A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34D94-128E-C36A-9817-FD19F04A61B2}"/>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01111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867D-446E-8E95-2130-44D196826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B18A24-53DC-1396-949E-C34FB4A58F53}"/>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4" name="Footer Placeholder 3">
            <a:extLst>
              <a:ext uri="{FF2B5EF4-FFF2-40B4-BE49-F238E27FC236}">
                <a16:creationId xmlns:a16="http://schemas.microsoft.com/office/drawing/2014/main" id="{93A0F4F1-7655-EDAA-22FF-358F247290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B8EF61-332D-8771-B642-6FD91DA1CFD3}"/>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149990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81109-E3C0-5328-EBD7-4D64D389AAF0}"/>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3" name="Footer Placeholder 2">
            <a:extLst>
              <a:ext uri="{FF2B5EF4-FFF2-40B4-BE49-F238E27FC236}">
                <a16:creationId xmlns:a16="http://schemas.microsoft.com/office/drawing/2014/main" id="{48B163DA-D000-323E-A412-04733BA847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16DAE9-A664-E610-FD8B-3CB85D9EFFB4}"/>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376500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1E35-0374-4A7B-ECC2-294E11B04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2B5641-DAA3-65B8-DDCD-901FC798B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E334B9-02ED-7694-FA50-48458C8A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309AA-5ECF-19B4-AA9F-43F6315C6935}"/>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6" name="Footer Placeholder 5">
            <a:extLst>
              <a:ext uri="{FF2B5EF4-FFF2-40B4-BE49-F238E27FC236}">
                <a16:creationId xmlns:a16="http://schemas.microsoft.com/office/drawing/2014/main" id="{4FE3D627-F110-BA61-E395-AE0BA11568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EC8BA-A3D5-0379-AA0D-4CF85A13414B}"/>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39932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2939-BCD4-A4DF-25F4-1D0196695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2118CB-3ED4-D708-8893-4D1FED77B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6F2E4-FE82-52C0-E9EA-FB65EDD1F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C2EA6-3DA7-1FBF-466A-21B829D4173F}"/>
              </a:ext>
            </a:extLst>
          </p:cNvPr>
          <p:cNvSpPr>
            <a:spLocks noGrp="1"/>
          </p:cNvSpPr>
          <p:nvPr>
            <p:ph type="dt" sz="half" idx="10"/>
          </p:nvPr>
        </p:nvSpPr>
        <p:spPr/>
        <p:txBody>
          <a:bodyPr/>
          <a:lstStyle/>
          <a:p>
            <a:fld id="{0DD82DFF-560B-4573-91D9-D9C3AD215218}" type="datetimeFigureOut">
              <a:rPr lang="en-IN" smtClean="0"/>
              <a:t>13-08-2022</a:t>
            </a:fld>
            <a:endParaRPr lang="en-IN"/>
          </a:p>
        </p:txBody>
      </p:sp>
      <p:sp>
        <p:nvSpPr>
          <p:cNvPr id="6" name="Footer Placeholder 5">
            <a:extLst>
              <a:ext uri="{FF2B5EF4-FFF2-40B4-BE49-F238E27FC236}">
                <a16:creationId xmlns:a16="http://schemas.microsoft.com/office/drawing/2014/main" id="{CB78E0C9-5284-47A6-B8B3-2E7E42DC0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6FC161-9C89-CA36-6958-DEBD1A9E7302}"/>
              </a:ext>
            </a:extLst>
          </p:cNvPr>
          <p:cNvSpPr>
            <a:spLocks noGrp="1"/>
          </p:cNvSpPr>
          <p:nvPr>
            <p:ph type="sldNum" sz="quarter" idx="12"/>
          </p:nvPr>
        </p:nvSpPr>
        <p:spPr/>
        <p:txBody>
          <a:bodyPr/>
          <a:lstStyle/>
          <a:p>
            <a:fld id="{8962DC95-DC49-4D09-80BB-553E25114BC1}" type="slidenum">
              <a:rPr lang="en-IN" smtClean="0"/>
              <a:t>‹#›</a:t>
            </a:fld>
            <a:endParaRPr lang="en-IN"/>
          </a:p>
        </p:txBody>
      </p:sp>
    </p:spTree>
    <p:extLst>
      <p:ext uri="{BB962C8B-B14F-4D97-AF65-F5344CB8AC3E}">
        <p14:creationId xmlns:p14="http://schemas.microsoft.com/office/powerpoint/2010/main" val="231860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F8E42-CFF1-A74B-6FCB-B4DF3F7AB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786EB-1D07-4EC0-0FC3-D6138828B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3DB0F-239C-9EAB-F654-66E0F4FC4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82DFF-560B-4573-91D9-D9C3AD215218}" type="datetimeFigureOut">
              <a:rPr lang="en-IN" smtClean="0"/>
              <a:t>13-08-2022</a:t>
            </a:fld>
            <a:endParaRPr lang="en-IN"/>
          </a:p>
        </p:txBody>
      </p:sp>
      <p:sp>
        <p:nvSpPr>
          <p:cNvPr id="5" name="Footer Placeholder 4">
            <a:extLst>
              <a:ext uri="{FF2B5EF4-FFF2-40B4-BE49-F238E27FC236}">
                <a16:creationId xmlns:a16="http://schemas.microsoft.com/office/drawing/2014/main" id="{41AEE50D-F454-1887-D944-5D46690EC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C1C565-9E5D-4062-2AC6-634D98CC7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2DC95-DC49-4D09-80BB-553E25114BC1}" type="slidenum">
              <a:rPr lang="en-IN" smtClean="0"/>
              <a:t>‹#›</a:t>
            </a:fld>
            <a:endParaRPr lang="en-IN"/>
          </a:p>
        </p:txBody>
      </p:sp>
    </p:spTree>
    <p:extLst>
      <p:ext uri="{BB962C8B-B14F-4D97-AF65-F5344CB8AC3E}">
        <p14:creationId xmlns:p14="http://schemas.microsoft.com/office/powerpoint/2010/main" val="59599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42B7-B408-85A9-AE05-4187A99EEDBC}"/>
              </a:ext>
            </a:extLst>
          </p:cNvPr>
          <p:cNvSpPr>
            <a:spLocks noGrp="1"/>
          </p:cNvSpPr>
          <p:nvPr>
            <p:ph type="ctrTitle"/>
          </p:nvPr>
        </p:nvSpPr>
        <p:spPr>
          <a:xfrm>
            <a:off x="405517" y="-650778"/>
            <a:ext cx="11243144" cy="2387600"/>
          </a:xfrm>
        </p:spPr>
        <p:txBody>
          <a:bodyPr>
            <a:normAutofit/>
          </a:bodyPr>
          <a:lstStyle/>
          <a:p>
            <a:r>
              <a:rPr lang="en-US" sz="4000" dirty="0"/>
              <a:t>Attendance management system using blockchain</a:t>
            </a:r>
            <a:endParaRPr lang="en-IN" sz="4000" dirty="0"/>
          </a:p>
        </p:txBody>
      </p:sp>
      <p:sp>
        <p:nvSpPr>
          <p:cNvPr id="3" name="Subtitle 2">
            <a:extLst>
              <a:ext uri="{FF2B5EF4-FFF2-40B4-BE49-F238E27FC236}">
                <a16:creationId xmlns:a16="http://schemas.microsoft.com/office/drawing/2014/main" id="{43DD4A66-7A92-F2BE-9C2F-77E7C20B0A3D}"/>
              </a:ext>
            </a:extLst>
          </p:cNvPr>
          <p:cNvSpPr>
            <a:spLocks noGrp="1"/>
          </p:cNvSpPr>
          <p:nvPr>
            <p:ph type="subTitle" idx="1"/>
          </p:nvPr>
        </p:nvSpPr>
        <p:spPr>
          <a:xfrm>
            <a:off x="-1052224" y="2631979"/>
            <a:ext cx="9144000" cy="4047116"/>
          </a:xfrm>
        </p:spPr>
        <p:txBody>
          <a:bodyPr>
            <a:normAutofit/>
          </a:bodyPr>
          <a:lstStyle/>
          <a:p>
            <a:r>
              <a:rPr lang="en-US" b="1" dirty="0"/>
              <a:t>Presented by:- </a:t>
            </a:r>
          </a:p>
          <a:p>
            <a:endParaRPr lang="en-US" b="1" dirty="0"/>
          </a:p>
          <a:p>
            <a:endParaRPr lang="en-US" b="1" dirty="0"/>
          </a:p>
          <a:p>
            <a:r>
              <a:rPr lang="en-US" dirty="0"/>
              <a:t>2010030463 –  </a:t>
            </a:r>
            <a:r>
              <a:rPr lang="en-US" dirty="0" err="1"/>
              <a:t>M.Anil</a:t>
            </a:r>
            <a:r>
              <a:rPr lang="en-US" dirty="0"/>
              <a:t> Kumar     </a:t>
            </a:r>
          </a:p>
          <a:p>
            <a:r>
              <a:rPr lang="en-US" dirty="0"/>
              <a:t>  2010030490 – </a:t>
            </a:r>
            <a:r>
              <a:rPr lang="en-US" dirty="0" err="1"/>
              <a:t>K.Varun</a:t>
            </a:r>
            <a:r>
              <a:rPr lang="en-US" dirty="0"/>
              <a:t> Krishna</a:t>
            </a:r>
          </a:p>
          <a:p>
            <a:r>
              <a:rPr lang="en-US" dirty="0"/>
              <a:t> 2010030475 – </a:t>
            </a:r>
            <a:r>
              <a:rPr lang="en-US" dirty="0" err="1"/>
              <a:t>Siddarth</a:t>
            </a:r>
            <a:r>
              <a:rPr lang="en-US" dirty="0"/>
              <a:t> Sri Sai</a:t>
            </a:r>
          </a:p>
          <a:p>
            <a:r>
              <a:rPr lang="en-US" dirty="0"/>
              <a:t> </a:t>
            </a:r>
            <a:endParaRPr lang="en-IN" dirty="0"/>
          </a:p>
        </p:txBody>
      </p:sp>
      <p:sp>
        <p:nvSpPr>
          <p:cNvPr id="4" name="TextBox 3">
            <a:extLst>
              <a:ext uri="{FF2B5EF4-FFF2-40B4-BE49-F238E27FC236}">
                <a16:creationId xmlns:a16="http://schemas.microsoft.com/office/drawing/2014/main" id="{05F3B725-6B26-4021-C3AD-9EBBCA59AA3B}"/>
              </a:ext>
            </a:extLst>
          </p:cNvPr>
          <p:cNvSpPr txBox="1"/>
          <p:nvPr/>
        </p:nvSpPr>
        <p:spPr>
          <a:xfrm>
            <a:off x="8282607" y="5121179"/>
            <a:ext cx="4479236" cy="707886"/>
          </a:xfrm>
          <a:prstGeom prst="rect">
            <a:avLst/>
          </a:prstGeom>
          <a:noFill/>
        </p:spPr>
        <p:txBody>
          <a:bodyPr wrap="square" rtlCol="0">
            <a:spAutoFit/>
          </a:bodyPr>
          <a:lstStyle/>
          <a:p>
            <a:r>
              <a:rPr lang="en-US" sz="2000" dirty="0"/>
              <a:t>Guided by:-</a:t>
            </a:r>
          </a:p>
          <a:p>
            <a:r>
              <a:rPr lang="en-US" sz="2000" dirty="0"/>
              <a:t>Lalitha Surya Kumari </a:t>
            </a:r>
            <a:r>
              <a:rPr lang="en-US" sz="2000" dirty="0" err="1"/>
              <a:t>Mam’m</a:t>
            </a:r>
            <a:endParaRPr lang="en-IN" sz="2000" dirty="0"/>
          </a:p>
        </p:txBody>
      </p:sp>
    </p:spTree>
    <p:extLst>
      <p:ext uri="{BB962C8B-B14F-4D97-AF65-F5344CB8AC3E}">
        <p14:creationId xmlns:p14="http://schemas.microsoft.com/office/powerpoint/2010/main" val="122608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09F2-7572-14B1-D88B-4E6CE02F51BA}"/>
              </a:ext>
            </a:extLst>
          </p:cNvPr>
          <p:cNvSpPr>
            <a:spLocks noGrp="1"/>
          </p:cNvSpPr>
          <p:nvPr>
            <p:ph type="title"/>
          </p:nvPr>
        </p:nvSpPr>
        <p:spPr/>
        <p:txBody>
          <a:bodyPr>
            <a:normAutofit/>
          </a:bodyPr>
          <a:lstStyle/>
          <a:p>
            <a:r>
              <a:rPr lang="en-US" sz="3600" b="1" u="sng" dirty="0"/>
              <a:t>Table of contents</a:t>
            </a:r>
            <a:endParaRPr lang="en-IN" sz="3600" b="1" u="sng" dirty="0"/>
          </a:p>
        </p:txBody>
      </p:sp>
      <p:sp>
        <p:nvSpPr>
          <p:cNvPr id="3" name="Content Placeholder 2">
            <a:extLst>
              <a:ext uri="{FF2B5EF4-FFF2-40B4-BE49-F238E27FC236}">
                <a16:creationId xmlns:a16="http://schemas.microsoft.com/office/drawing/2014/main" id="{B2C04CEC-3ABC-3799-4149-5B14B4C076C5}"/>
              </a:ext>
            </a:extLst>
          </p:cNvPr>
          <p:cNvSpPr>
            <a:spLocks noGrp="1"/>
          </p:cNvSpPr>
          <p:nvPr>
            <p:ph idx="1"/>
          </p:nvPr>
        </p:nvSpPr>
        <p:spPr/>
        <p:txBody>
          <a:bodyPr/>
          <a:lstStyle/>
          <a:p>
            <a:r>
              <a:rPr lang="en-US" dirty="0"/>
              <a:t>Introduction</a:t>
            </a:r>
          </a:p>
          <a:p>
            <a:r>
              <a:rPr lang="en-US" dirty="0"/>
              <a:t>Documentation</a:t>
            </a:r>
          </a:p>
          <a:p>
            <a:r>
              <a:rPr lang="en-US" dirty="0"/>
              <a:t>Hardware and Software Requirements</a:t>
            </a:r>
          </a:p>
          <a:p>
            <a:r>
              <a:rPr lang="en-US" dirty="0" err="1"/>
              <a:t>Github</a:t>
            </a:r>
            <a:r>
              <a:rPr lang="en-US" dirty="0"/>
              <a:t> setup</a:t>
            </a:r>
          </a:p>
          <a:p>
            <a:r>
              <a:rPr lang="en-US" dirty="0"/>
              <a:t>Work Allocation</a:t>
            </a:r>
          </a:p>
          <a:p>
            <a:pPr marL="0" indent="0">
              <a:buNone/>
            </a:pPr>
            <a:endParaRPr lang="en-IN" dirty="0"/>
          </a:p>
        </p:txBody>
      </p:sp>
    </p:spTree>
    <p:extLst>
      <p:ext uri="{BB962C8B-B14F-4D97-AF65-F5344CB8AC3E}">
        <p14:creationId xmlns:p14="http://schemas.microsoft.com/office/powerpoint/2010/main" val="102728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2B1E-D5B8-81B4-40ED-DDB886799294}"/>
              </a:ext>
            </a:extLst>
          </p:cNvPr>
          <p:cNvSpPr>
            <a:spLocks noGrp="1"/>
          </p:cNvSpPr>
          <p:nvPr>
            <p:ph type="title"/>
          </p:nvPr>
        </p:nvSpPr>
        <p:spPr>
          <a:xfrm>
            <a:off x="544002" y="-127855"/>
            <a:ext cx="10515600" cy="1325563"/>
          </a:xfrm>
        </p:spPr>
        <p:txBody>
          <a:bodyPr/>
          <a:lstStyle/>
          <a:p>
            <a:pPr algn="ctr"/>
            <a:r>
              <a:rPr lang="en-US" b="1" u="sng" dirty="0"/>
              <a:t>Introduction</a:t>
            </a:r>
            <a:endParaRPr lang="en-IN" b="1" u="sng" dirty="0"/>
          </a:p>
        </p:txBody>
      </p:sp>
      <p:sp>
        <p:nvSpPr>
          <p:cNvPr id="3" name="Content Placeholder 2">
            <a:extLst>
              <a:ext uri="{FF2B5EF4-FFF2-40B4-BE49-F238E27FC236}">
                <a16:creationId xmlns:a16="http://schemas.microsoft.com/office/drawing/2014/main" id="{BFB7FD36-A495-C94D-A557-A58470722D54}"/>
              </a:ext>
            </a:extLst>
          </p:cNvPr>
          <p:cNvSpPr>
            <a:spLocks noGrp="1"/>
          </p:cNvSpPr>
          <p:nvPr>
            <p:ph idx="1"/>
          </p:nvPr>
        </p:nvSpPr>
        <p:spPr>
          <a:xfrm>
            <a:off x="766638" y="1046632"/>
            <a:ext cx="10515600" cy="5656317"/>
          </a:xfrm>
        </p:spPr>
        <p:txBody>
          <a:bodyPr>
            <a:noAutofit/>
          </a:bodyPr>
          <a:lstStyle/>
          <a:p>
            <a:r>
              <a:rPr lang="en-US" sz="2400" dirty="0">
                <a:solidFill>
                  <a:schemeClr val="tx1">
                    <a:lumMod val="75000"/>
                    <a:lumOff val="25000"/>
                  </a:schemeClr>
                </a:solidFill>
              </a:rPr>
              <a:t>Many of the present attendance management systems use the conventional systems, here we cannot determine the authenticity of the databases.</a:t>
            </a:r>
          </a:p>
          <a:p>
            <a:r>
              <a:rPr lang="en-US" sz="2400" dirty="0">
                <a:solidFill>
                  <a:schemeClr val="tx1">
                    <a:lumMod val="75000"/>
                    <a:lumOff val="25000"/>
                  </a:schemeClr>
                </a:solidFill>
              </a:rPr>
              <a:t>Blockchain system is distributed and decentralized that make it can be applied to develop a tamper proof-employee attendance system.</a:t>
            </a:r>
          </a:p>
          <a:p>
            <a:r>
              <a:rPr lang="en-US" sz="2400" dirty="0">
                <a:solidFill>
                  <a:schemeClr val="tx1">
                    <a:lumMod val="75000"/>
                    <a:lumOff val="25000"/>
                  </a:schemeClr>
                </a:solidFill>
              </a:rPr>
              <a:t>using Blockchain technology, no person can deny that he did changes to the database.</a:t>
            </a:r>
          </a:p>
          <a:p>
            <a:r>
              <a:rPr lang="en-US" sz="2400" dirty="0">
                <a:solidFill>
                  <a:schemeClr val="tx1">
                    <a:lumMod val="75000"/>
                    <a:lumOff val="25000"/>
                  </a:schemeClr>
                </a:solidFill>
              </a:rPr>
              <a:t> The blockchain-based employee attendance system is required to provide a database that keeps its reliability and integrity and tamper proof.</a:t>
            </a:r>
          </a:p>
          <a:p>
            <a:r>
              <a:rPr lang="en-US" sz="2400" dirty="0">
                <a:solidFill>
                  <a:schemeClr val="tx1">
                    <a:lumMod val="75000"/>
                    <a:lumOff val="25000"/>
                  </a:schemeClr>
                </a:solidFill>
              </a:rPr>
              <a:t> The control lies in every person that can access the Blockchain.</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493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9476-B1C3-6BA2-3097-2018F34407A5}"/>
              </a:ext>
            </a:extLst>
          </p:cNvPr>
          <p:cNvSpPr>
            <a:spLocks noGrp="1"/>
          </p:cNvSpPr>
          <p:nvPr>
            <p:ph type="title"/>
          </p:nvPr>
        </p:nvSpPr>
        <p:spPr>
          <a:xfrm>
            <a:off x="838200" y="-72197"/>
            <a:ext cx="10515600" cy="1325563"/>
          </a:xfrm>
        </p:spPr>
        <p:txBody>
          <a:bodyPr>
            <a:normAutofit/>
          </a:bodyPr>
          <a:lstStyle/>
          <a:p>
            <a:pPr algn="ctr"/>
            <a:r>
              <a:rPr lang="en-US" sz="3600" b="1" u="sng" dirty="0"/>
              <a:t>Literature Review</a:t>
            </a:r>
            <a:endParaRPr lang="en-IN" sz="3600" b="1" u="sng" dirty="0"/>
          </a:p>
        </p:txBody>
      </p:sp>
      <p:sp>
        <p:nvSpPr>
          <p:cNvPr id="3" name="Content Placeholder 2">
            <a:extLst>
              <a:ext uri="{FF2B5EF4-FFF2-40B4-BE49-F238E27FC236}">
                <a16:creationId xmlns:a16="http://schemas.microsoft.com/office/drawing/2014/main" id="{75BEBCB7-804B-420B-3F35-80C7B55DA0DE}"/>
              </a:ext>
            </a:extLst>
          </p:cNvPr>
          <p:cNvSpPr>
            <a:spLocks noGrp="1"/>
          </p:cNvSpPr>
          <p:nvPr>
            <p:ph idx="1"/>
          </p:nvPr>
        </p:nvSpPr>
        <p:spPr>
          <a:xfrm>
            <a:off x="838200" y="1110206"/>
            <a:ext cx="10515600" cy="555185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cs typeface="Angsana New" panose="02020603050405020304" pitchFamily="18" charset="-34"/>
              </a:rPr>
              <a:t>Author</a:t>
            </a:r>
            <a:r>
              <a:rPr lang="en-IN" sz="2000" dirty="0">
                <a:cs typeface="Angsana New" panose="02020603050405020304" pitchFamily="18" charset="-34"/>
              </a:rPr>
              <a:t>           :</a:t>
            </a:r>
            <a:r>
              <a:rPr lang="en-IN" sz="2000" dirty="0"/>
              <a:t> </a:t>
            </a:r>
            <a:r>
              <a:rPr lang="en-IN" sz="2000" dirty="0" err="1"/>
              <a:t>Meyliana</a:t>
            </a:r>
            <a:r>
              <a:rPr lang="en-IN" sz="2000" dirty="0"/>
              <a:t>, </a:t>
            </a:r>
            <a:r>
              <a:rPr lang="en-IN" sz="2000" dirty="0" err="1"/>
              <a:t>Yakob</a:t>
            </a:r>
            <a:r>
              <a:rPr lang="en-IN" sz="2000" dirty="0"/>
              <a:t> Utama Chandra, </a:t>
            </a:r>
            <a:r>
              <a:rPr lang="en-IN" sz="2000" dirty="0" err="1"/>
              <a:t>Cadelina</a:t>
            </a:r>
            <a:r>
              <a:rPr lang="en-IN" sz="2000" dirty="0"/>
              <a:t> Cassandra, Erick Fernando</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sz="2000" b="1" dirty="0">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cs typeface="Angsana New" panose="02020603050405020304" pitchFamily="18" charset="-34"/>
              </a:rPr>
              <a:t>Published on </a:t>
            </a:r>
            <a:r>
              <a:rPr lang="en-IN" sz="2000" dirty="0">
                <a:cs typeface="Angsana New" panose="02020603050405020304" pitchFamily="18" charset="-34"/>
              </a:rPr>
              <a:t>:</a:t>
            </a:r>
            <a:r>
              <a:rPr lang="en-IN" sz="2000" dirty="0">
                <a:solidFill>
                  <a:srgbClr val="0061A9"/>
                </a:solidFill>
                <a:latin typeface="-apple-system"/>
              </a:rPr>
              <a:t> </a:t>
            </a:r>
            <a:r>
              <a:rPr lang="en-IN" sz="1400" dirty="0"/>
              <a:t> </a:t>
            </a:r>
            <a:r>
              <a:rPr lang="en-IN" sz="2000" dirty="0"/>
              <a:t>05 February, 2021</a:t>
            </a:r>
          </a:p>
          <a:p>
            <a:pPr algn="l">
              <a:lnSpc>
                <a:spcPct val="110000"/>
              </a:lnSpc>
            </a:pPr>
            <a:r>
              <a:rPr lang="en-IN" sz="2000" b="1" dirty="0">
                <a:cs typeface="Angsana New" panose="02020603050405020304" pitchFamily="18" charset="-34"/>
              </a:rPr>
              <a:t>Title</a:t>
            </a:r>
            <a:r>
              <a:rPr lang="en-IN" sz="2000" dirty="0">
                <a:cs typeface="Angsana New" panose="02020603050405020304" pitchFamily="18" charset="-34"/>
              </a:rPr>
              <a:t>                :</a:t>
            </a:r>
            <a:r>
              <a:rPr lang="en-US" sz="2000" dirty="0"/>
              <a:t> Recording of Student Attendance with Blockchain Technology </a:t>
            </a:r>
          </a:p>
          <a:p>
            <a:pPr algn="l">
              <a:lnSpc>
                <a:spcPct val="110000"/>
              </a:lnSpc>
            </a:pPr>
            <a:r>
              <a:rPr lang="en-IN" sz="2000" b="1" dirty="0">
                <a:cs typeface="Angsana New" panose="02020603050405020304" pitchFamily="18" charset="-34"/>
              </a:rPr>
              <a:t>Abstract</a:t>
            </a:r>
            <a:r>
              <a:rPr lang="en-IN" sz="2000" dirty="0">
                <a:cs typeface="Angsana New" panose="02020603050405020304" pitchFamily="18" charset="-34"/>
              </a:rPr>
              <a:t>         :</a:t>
            </a:r>
            <a:r>
              <a:rPr lang="en-US" sz="2000" dirty="0"/>
              <a:t> This research uses qualitative methods using several techniques, such as FGD with experts and literature reviews. The simulation results are carried out directly by comparing the existing system's attendance logs with multichain results. This research produces a product that can be used to implement and become solutions in recording student attendance. </a:t>
            </a:r>
          </a:p>
          <a:p>
            <a:pPr algn="l">
              <a:lnSpc>
                <a:spcPct val="110000"/>
              </a:lnSpc>
            </a:pPr>
            <a:r>
              <a:rPr lang="en-US" sz="2000" b="1" dirty="0">
                <a:cs typeface="Angsana New" panose="02020603050405020304" pitchFamily="18" charset="-34"/>
              </a:rPr>
              <a:t>Pros               </a:t>
            </a:r>
            <a:r>
              <a:rPr lang="en-US" sz="2000" dirty="0">
                <a:cs typeface="Angsana New" panose="02020603050405020304" pitchFamily="18" charset="-34"/>
              </a:rPr>
              <a:t>:</a:t>
            </a:r>
            <a:r>
              <a:rPr lang="en-US" sz="2000" kern="50" dirty="0">
                <a:effectLst/>
                <a:latin typeface="Symbol" panose="05050102010706020507" pitchFamily="18" charset="2"/>
                <a:ea typeface="Calibri" panose="020F0502020204030204" pitchFamily="34" charset="0"/>
              </a:rPr>
              <a:t> </a:t>
            </a:r>
            <a:r>
              <a:rPr lang="en-US" sz="2000" i="0" dirty="0">
                <a:solidFill>
                  <a:schemeClr val="tx1">
                    <a:lumMod val="95000"/>
                    <a:lumOff val="5000"/>
                  </a:schemeClr>
                </a:solidFill>
                <a:effectLst/>
              </a:rPr>
              <a:t>Collect and store data automatically, Possible to update and maintain attendance records</a:t>
            </a:r>
          </a:p>
          <a:p>
            <a:pPr>
              <a:lnSpc>
                <a:spcPct val="110000"/>
              </a:lnSpc>
            </a:pPr>
            <a:r>
              <a:rPr lang="en-IN" sz="2000" b="1" dirty="0">
                <a:cs typeface="Angsana New" panose="02020603050405020304" pitchFamily="18" charset="-34"/>
              </a:rPr>
              <a:t>Cons</a:t>
            </a:r>
            <a:r>
              <a:rPr lang="en-IN" sz="2000" dirty="0">
                <a:cs typeface="Angsana New" panose="02020603050405020304" pitchFamily="18" charset="-34"/>
              </a:rPr>
              <a:t>              :</a:t>
            </a:r>
            <a:r>
              <a:rPr lang="en-US" sz="2000" kern="50" dirty="0">
                <a:effectLst/>
                <a:latin typeface="Symbol" panose="05050102010706020507" pitchFamily="18" charset="2"/>
                <a:ea typeface="Calibri" panose="020F0502020204030204" pitchFamily="34" charset="0"/>
              </a:rPr>
              <a:t> </a:t>
            </a:r>
            <a:r>
              <a:rPr lang="en-IN" sz="2000" i="0" dirty="0">
                <a:solidFill>
                  <a:schemeClr val="tx1">
                    <a:lumMod val="95000"/>
                    <a:lumOff val="5000"/>
                  </a:schemeClr>
                </a:solidFill>
                <a:effectLst/>
              </a:rPr>
              <a:t>Increased equipment expense</a:t>
            </a:r>
            <a:r>
              <a:rPr lang="en-US" sz="2000" kern="50" dirty="0">
                <a:effectLst/>
                <a:ea typeface="Calibri" panose="020F0502020204030204" pitchFamily="34" charset="0"/>
              </a:rPr>
              <a:t>.</a:t>
            </a:r>
          </a:p>
          <a:p>
            <a:pPr>
              <a:lnSpc>
                <a:spcPct val="110000"/>
              </a:lnSpc>
            </a:pPr>
            <a:r>
              <a:rPr lang="en-IN" sz="2000" u="sng" kern="50" dirty="0">
                <a:solidFill>
                  <a:srgbClr val="0070C0"/>
                </a:solidFill>
                <a:effectLst/>
                <a:ea typeface="Calibri" panose="020F0502020204030204" pitchFamily="34" charset="0"/>
              </a:rPr>
              <a:t>https://pdfs.semanticscholar.org/30b6/b19a42e00665aaed7887f7eefc1b27ae3aa4.pdf</a:t>
            </a:r>
          </a:p>
        </p:txBody>
      </p:sp>
      <p:sp>
        <p:nvSpPr>
          <p:cNvPr id="4" name="Rectangle 1">
            <a:extLst>
              <a:ext uri="{FF2B5EF4-FFF2-40B4-BE49-F238E27FC236}">
                <a16:creationId xmlns:a16="http://schemas.microsoft.com/office/drawing/2014/main" id="{954F1789-12D6-63BB-7596-052CFC8A9058}"/>
              </a:ext>
            </a:extLst>
          </p:cNvPr>
          <p:cNvSpPr>
            <a:spLocks noChangeArrowheads="1"/>
          </p:cNvSpPr>
          <p:nvPr/>
        </p:nvSpPr>
        <p:spPr bwMode="auto">
          <a:xfrm>
            <a:off x="0" y="-184666"/>
            <a:ext cx="172483" cy="369332"/>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98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2EFBB-5F64-1F1F-01FA-2F191921C255}"/>
              </a:ext>
            </a:extLst>
          </p:cNvPr>
          <p:cNvSpPr>
            <a:spLocks noGrp="1"/>
          </p:cNvSpPr>
          <p:nvPr>
            <p:ph idx="1"/>
          </p:nvPr>
        </p:nvSpPr>
        <p:spPr>
          <a:xfrm>
            <a:off x="838200" y="513659"/>
            <a:ext cx="10515600" cy="601436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cs typeface="Angsana New" panose="02020603050405020304" pitchFamily="18" charset="-34"/>
              </a:rPr>
              <a:t>Author</a:t>
            </a:r>
            <a:r>
              <a:rPr lang="en-IN" sz="2000" dirty="0">
                <a:cs typeface="Angsana New" panose="02020603050405020304" pitchFamily="18" charset="-34"/>
              </a:rPr>
              <a:t>             :</a:t>
            </a:r>
            <a:r>
              <a:rPr lang="en-IN" sz="1400" dirty="0"/>
              <a:t> </a:t>
            </a:r>
            <a:r>
              <a:rPr lang="en-IN" sz="2000" dirty="0"/>
              <a:t>Priyanka B. </a:t>
            </a:r>
            <a:r>
              <a:rPr lang="en-IN" sz="2000" dirty="0" err="1"/>
              <a:t>Dongre</a:t>
            </a:r>
            <a:r>
              <a:rPr lang="en-IN" sz="2000" dirty="0"/>
              <a:t>, </a:t>
            </a:r>
            <a:r>
              <a:rPr lang="en-IN" sz="2000" dirty="0" err="1"/>
              <a:t>Pushpneel</a:t>
            </a:r>
            <a:r>
              <a:rPr lang="en-IN" sz="2000" dirty="0"/>
              <a:t> Verma</a:t>
            </a:r>
            <a:endParaRPr lang="en-IN" sz="2000" b="1" dirty="0">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IN" sz="2000" b="1" dirty="0">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cs typeface="Angsana New" panose="02020603050405020304" pitchFamily="18" charset="-34"/>
              </a:rPr>
              <a:t>Published on  </a:t>
            </a:r>
            <a:r>
              <a:rPr lang="en-IN" sz="2000" dirty="0">
                <a:cs typeface="Angsana New" panose="02020603050405020304" pitchFamily="18" charset="-34"/>
              </a:rPr>
              <a:t>:</a:t>
            </a:r>
            <a:r>
              <a:rPr lang="en-IN" sz="2000" dirty="0">
                <a:solidFill>
                  <a:srgbClr val="0061A9"/>
                </a:solidFill>
                <a:latin typeface="-apple-system"/>
              </a:rPr>
              <a:t> </a:t>
            </a:r>
            <a:r>
              <a:rPr lang="en-IN" sz="2000" b="0" i="0" dirty="0">
                <a:solidFill>
                  <a:srgbClr val="333333"/>
                </a:solidFill>
                <a:effectLst/>
                <a:latin typeface="Arial" panose="020B0604020202020204" pitchFamily="34" charset="0"/>
              </a:rPr>
              <a:t> </a:t>
            </a:r>
            <a:r>
              <a:rPr lang="en-IN" sz="2000" dirty="0">
                <a:solidFill>
                  <a:srgbClr val="333333"/>
                </a:solidFill>
                <a:latin typeface="Arial" panose="020B0604020202020204" pitchFamily="34" charset="0"/>
              </a:rPr>
              <a:t>16</a:t>
            </a:r>
            <a:r>
              <a:rPr lang="en-IN" sz="2000" b="0" i="0" dirty="0">
                <a:solidFill>
                  <a:srgbClr val="333333"/>
                </a:solidFill>
                <a:effectLst/>
                <a:latin typeface="Arial" panose="020B0604020202020204" pitchFamily="34" charset="0"/>
              </a:rPr>
              <a:t> May 2020 </a:t>
            </a:r>
          </a:p>
          <a:p>
            <a:pPr algn="l">
              <a:lnSpc>
                <a:spcPct val="110000"/>
              </a:lnSpc>
            </a:pPr>
            <a:r>
              <a:rPr lang="en-IN" sz="2000" b="1" dirty="0">
                <a:cs typeface="Angsana New" panose="02020603050405020304" pitchFamily="18" charset="-34"/>
              </a:rPr>
              <a:t>Title</a:t>
            </a:r>
            <a:r>
              <a:rPr lang="en-IN" sz="2000" dirty="0">
                <a:cs typeface="Angsana New" panose="02020603050405020304" pitchFamily="18" charset="-34"/>
              </a:rPr>
              <a:t>                :</a:t>
            </a:r>
            <a:r>
              <a:rPr lang="en-US" sz="1400" dirty="0"/>
              <a:t> </a:t>
            </a:r>
            <a:r>
              <a:rPr lang="en-US" sz="2000" dirty="0"/>
              <a:t>An IOT Based Private Blockchain Framework for Attendance Management </a:t>
            </a:r>
          </a:p>
          <a:p>
            <a:pPr algn="l">
              <a:lnSpc>
                <a:spcPct val="110000"/>
              </a:lnSpc>
            </a:pPr>
            <a:r>
              <a:rPr lang="en-IN" sz="2000" b="1" dirty="0">
                <a:cs typeface="Angsana New" panose="02020603050405020304" pitchFamily="18" charset="-34"/>
              </a:rPr>
              <a:t>Abstract</a:t>
            </a:r>
            <a:r>
              <a:rPr lang="en-IN" sz="2000" dirty="0">
                <a:cs typeface="Angsana New" panose="02020603050405020304" pitchFamily="18" charset="-34"/>
              </a:rPr>
              <a:t>         :</a:t>
            </a:r>
            <a:r>
              <a:rPr lang="en-US" sz="2000" b="0" i="0" dirty="0">
                <a:solidFill>
                  <a:srgbClr val="333333"/>
                </a:solidFill>
                <a:effectLst/>
                <a:latin typeface="Arial" panose="020B0604020202020204" pitchFamily="34" charset="0"/>
              </a:rPr>
              <a:t> </a:t>
            </a:r>
            <a:r>
              <a:rPr lang="en-US" sz="2000" dirty="0"/>
              <a:t>The proposed private blockchain framework is implemented in python using Flask as web application framework. The data of students after scanning the QR code is added to the mark attendance block. The registration, subject creation and QR code generation blocks are generated with 0.017 seconds approximately. </a:t>
            </a:r>
          </a:p>
          <a:p>
            <a:pPr algn="l">
              <a:lnSpc>
                <a:spcPct val="110000"/>
              </a:lnSpc>
            </a:pPr>
            <a:r>
              <a:rPr lang="en-US" sz="2000" b="1" dirty="0">
                <a:cs typeface="Angsana New" panose="02020603050405020304" pitchFamily="18" charset="-34"/>
              </a:rPr>
              <a:t>Pros               </a:t>
            </a:r>
            <a:r>
              <a:rPr lang="en-US" sz="2000" dirty="0">
                <a:cs typeface="Angsana New" panose="02020603050405020304" pitchFamily="18" charset="-34"/>
              </a:rPr>
              <a:t>:</a:t>
            </a:r>
            <a:r>
              <a:rPr lang="en-US" sz="2000" kern="50" dirty="0">
                <a:effectLst/>
                <a:ea typeface="Calibri" panose="020F0502020204030204" pitchFamily="34" charset="0"/>
              </a:rPr>
              <a:t> </a:t>
            </a:r>
            <a:r>
              <a:rPr lang="en-IN" sz="2000" i="0" dirty="0">
                <a:effectLst/>
              </a:rPr>
              <a:t>Shows accurate timings, Simple to operate.</a:t>
            </a:r>
          </a:p>
          <a:p>
            <a:pPr>
              <a:lnSpc>
                <a:spcPct val="110000"/>
              </a:lnSpc>
            </a:pPr>
            <a:r>
              <a:rPr lang="en-IN" sz="2000" b="1" dirty="0">
                <a:cs typeface="Angsana New" panose="02020603050405020304" pitchFamily="18" charset="-34"/>
              </a:rPr>
              <a:t>Cons</a:t>
            </a:r>
            <a:r>
              <a:rPr lang="en-IN" sz="2000" dirty="0">
                <a:cs typeface="Angsana New" panose="02020603050405020304" pitchFamily="18" charset="-34"/>
              </a:rPr>
              <a:t>              : </a:t>
            </a:r>
            <a:r>
              <a:rPr lang="en-US" sz="2000" i="0" dirty="0">
                <a:effectLst/>
              </a:rPr>
              <a:t>System is ineffective if there is no power supply</a:t>
            </a:r>
            <a:r>
              <a:rPr lang="en-US" sz="2000" kern="50" dirty="0">
                <a:effectLst/>
                <a:ea typeface="Calibri" panose="020F0502020204030204" pitchFamily="34" charset="0"/>
              </a:rPr>
              <a:t>.</a:t>
            </a:r>
            <a:endParaRPr lang="en-IN" sz="2000" kern="50" dirty="0">
              <a:effectLst/>
              <a:ea typeface="Calibri" panose="020F0502020204030204" pitchFamily="34" charset="0"/>
            </a:endParaRPr>
          </a:p>
          <a:p>
            <a:pPr>
              <a:lnSpc>
                <a:spcPct val="110000"/>
              </a:lnSpc>
            </a:pPr>
            <a:r>
              <a:rPr lang="en-IN" sz="2000" u="sng" dirty="0">
                <a:solidFill>
                  <a:srgbClr val="0070C0"/>
                </a:solidFill>
                <a:cs typeface="Angsana New" panose="02020603050405020304" pitchFamily="18" charset="-34"/>
              </a:rPr>
              <a:t>https://eudl.eu/pdf/10.4108/eai.16-5-2020.2303960</a:t>
            </a:r>
          </a:p>
        </p:txBody>
      </p:sp>
      <p:sp>
        <p:nvSpPr>
          <p:cNvPr id="4" name="Rectangle 1">
            <a:extLst>
              <a:ext uri="{FF2B5EF4-FFF2-40B4-BE49-F238E27FC236}">
                <a16:creationId xmlns:a16="http://schemas.microsoft.com/office/drawing/2014/main" id="{7FEC3B6A-40AF-8E13-609B-ADD6B0372D0F}"/>
              </a:ext>
            </a:extLst>
          </p:cNvPr>
          <p:cNvSpPr>
            <a:spLocks noChangeArrowheads="1"/>
          </p:cNvSpPr>
          <p:nvPr/>
        </p:nvSpPr>
        <p:spPr bwMode="auto">
          <a:xfrm>
            <a:off x="0" y="-184666"/>
            <a:ext cx="172483" cy="369332"/>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53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998D5-ACBA-F3F4-48E0-D76475F8BDEF}"/>
              </a:ext>
            </a:extLst>
          </p:cNvPr>
          <p:cNvSpPr>
            <a:spLocks noGrp="1"/>
          </p:cNvSpPr>
          <p:nvPr>
            <p:ph idx="1"/>
          </p:nvPr>
        </p:nvSpPr>
        <p:spPr>
          <a:xfrm>
            <a:off x="508883" y="553415"/>
            <a:ext cx="10972138" cy="5791726"/>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cs typeface="Angsana New" panose="02020603050405020304" pitchFamily="18" charset="-34"/>
              </a:rPr>
              <a:t>Author</a:t>
            </a:r>
            <a:r>
              <a:rPr lang="en-IN" sz="2000" dirty="0">
                <a:cs typeface="Angsana New" panose="02020603050405020304" pitchFamily="18" charset="-34"/>
              </a:rPr>
              <a:t>             :</a:t>
            </a:r>
            <a:r>
              <a:rPr lang="en-IN" sz="2000" dirty="0"/>
              <a:t> NUR SYAFIQA NABILAH BT MOHD SANOSI</a:t>
            </a:r>
            <a:endParaRPr lang="en-IN" sz="2000" b="0" i="0" dirty="0">
              <a:solidFill>
                <a:srgbClr val="222222"/>
              </a:solidFill>
              <a:effectLst/>
              <a:cs typeface="Angsana New" panose="02020603050405020304" pitchFamily="18" charset="-34"/>
            </a:endParaRPr>
          </a:p>
          <a:p>
            <a:pPr algn="l">
              <a:lnSpc>
                <a:spcPct val="110000"/>
              </a:lnSpc>
            </a:pPr>
            <a:r>
              <a:rPr lang="en-IN" sz="2000" b="1" dirty="0">
                <a:cs typeface="Angsana New" panose="02020603050405020304" pitchFamily="18" charset="-34"/>
              </a:rPr>
              <a:t>Published on </a:t>
            </a:r>
            <a:r>
              <a:rPr lang="en-IN" sz="2000" dirty="0">
                <a:cs typeface="Angsana New" panose="02020603050405020304" pitchFamily="18" charset="-34"/>
              </a:rPr>
              <a:t>:</a:t>
            </a:r>
            <a:r>
              <a:rPr lang="en-IN" sz="2000" dirty="0">
                <a:solidFill>
                  <a:srgbClr val="0061A9"/>
                </a:solidFill>
                <a:latin typeface="-apple-system"/>
              </a:rPr>
              <a:t> </a:t>
            </a:r>
            <a:r>
              <a:rPr lang="en-IN" sz="2000" dirty="0"/>
              <a:t> JANUARY 2019 </a:t>
            </a:r>
          </a:p>
          <a:p>
            <a:pPr algn="l">
              <a:lnSpc>
                <a:spcPct val="110000"/>
              </a:lnSpc>
            </a:pPr>
            <a:r>
              <a:rPr lang="en-IN" sz="2000" b="1" dirty="0">
                <a:cs typeface="Angsana New" panose="02020603050405020304" pitchFamily="18" charset="-34"/>
              </a:rPr>
              <a:t>Title</a:t>
            </a:r>
            <a:r>
              <a:rPr lang="en-IN" sz="2000" dirty="0">
                <a:cs typeface="Angsana New" panose="02020603050405020304" pitchFamily="18" charset="-34"/>
              </a:rPr>
              <a:t>                :</a:t>
            </a:r>
            <a:r>
              <a:rPr lang="en-US" sz="2000" dirty="0"/>
              <a:t> STUDENT ATTENDANCE SYSTEM USING BLOCKCHAIN TECHNOLOGY</a:t>
            </a:r>
          </a:p>
          <a:p>
            <a:pPr>
              <a:lnSpc>
                <a:spcPct val="110000"/>
              </a:lnSpc>
            </a:pPr>
            <a:r>
              <a:rPr lang="en-IN" sz="2000" b="1" dirty="0">
                <a:cs typeface="Angsana New" panose="02020603050405020304" pitchFamily="18" charset="-34"/>
              </a:rPr>
              <a:t>Abstract</a:t>
            </a:r>
            <a:r>
              <a:rPr lang="en-IN" sz="2000" dirty="0">
                <a:cs typeface="Angsana New" panose="02020603050405020304" pitchFamily="18" charset="-34"/>
              </a:rPr>
              <a:t>         :</a:t>
            </a:r>
            <a:r>
              <a:rPr lang="en-US" sz="1400" dirty="0"/>
              <a:t> </a:t>
            </a:r>
            <a:r>
              <a:rPr lang="en-US" sz="2000" dirty="0"/>
              <a:t>Attendance is very important to every student. To make sure the student’s attendance is secure from other third parties, student’s attendance system using blockchain technology will be implemented. First one is, to prevent time consuming process for student’s attendance. Second one is, to develop a system for student’s attendance using blockchain technology. The last one is, to provided better security to this system.</a:t>
            </a:r>
          </a:p>
          <a:p>
            <a:pPr>
              <a:lnSpc>
                <a:spcPct val="110000"/>
              </a:lnSpc>
            </a:pPr>
            <a:r>
              <a:rPr lang="en-US" sz="2000" b="1" dirty="0">
                <a:cs typeface="Angsana New" panose="02020603050405020304" pitchFamily="18" charset="-34"/>
              </a:rPr>
              <a:t>Pros               </a:t>
            </a:r>
            <a:r>
              <a:rPr lang="en-US" sz="2000" dirty="0">
                <a:cs typeface="Angsana New" panose="02020603050405020304" pitchFamily="18" charset="-34"/>
              </a:rPr>
              <a:t>:</a:t>
            </a:r>
            <a:r>
              <a:rPr lang="en-US" sz="2000" b="1" i="0" dirty="0">
                <a:solidFill>
                  <a:srgbClr val="666666"/>
                </a:solidFill>
                <a:effectLst/>
                <a:latin typeface="Montserrat Light" panose="00000400000000000000" pitchFamily="2" charset="0"/>
              </a:rPr>
              <a:t> </a:t>
            </a:r>
            <a:r>
              <a:rPr lang="en-US" sz="2000" i="0" dirty="0">
                <a:effectLst/>
              </a:rPr>
              <a:t>Possible to update and maintain attendance records, </a:t>
            </a:r>
            <a:r>
              <a:rPr lang="en-IN" sz="2000" i="0" dirty="0">
                <a:effectLst/>
              </a:rPr>
              <a:t>Simple to operate.</a:t>
            </a:r>
            <a:endParaRPr lang="en-US" sz="2000" kern="50" dirty="0">
              <a:effectLst/>
              <a:ea typeface="Calibri" panose="020F0502020204030204" pitchFamily="34" charset="0"/>
            </a:endParaRPr>
          </a:p>
          <a:p>
            <a:pPr>
              <a:lnSpc>
                <a:spcPct val="110000"/>
              </a:lnSpc>
            </a:pPr>
            <a:r>
              <a:rPr lang="en-IN" sz="2000" b="1" dirty="0">
                <a:cs typeface="Angsana New" panose="02020603050405020304" pitchFamily="18" charset="-34"/>
              </a:rPr>
              <a:t>Cons</a:t>
            </a:r>
            <a:r>
              <a:rPr lang="en-IN" sz="2000" dirty="0">
                <a:cs typeface="Angsana New" panose="02020603050405020304" pitchFamily="18" charset="-34"/>
              </a:rPr>
              <a:t>              :</a:t>
            </a:r>
            <a:r>
              <a:rPr lang="en-US" sz="2000" kern="50" dirty="0">
                <a:effectLst/>
                <a:latin typeface="Symbol" panose="05050102010706020507" pitchFamily="18" charset="2"/>
                <a:ea typeface="Calibri" panose="020F0502020204030204" pitchFamily="34" charset="0"/>
              </a:rPr>
              <a:t> </a:t>
            </a:r>
            <a:r>
              <a:rPr lang="en-US" sz="2000" i="0" dirty="0">
                <a:effectLst/>
              </a:rPr>
              <a:t>Difficult to maintain and repair, </a:t>
            </a:r>
            <a:r>
              <a:rPr lang="en-IN" sz="2000" i="0" dirty="0">
                <a:effectLst/>
              </a:rPr>
              <a:t>Increased equipment expense. </a:t>
            </a:r>
          </a:p>
          <a:p>
            <a:pPr>
              <a:lnSpc>
                <a:spcPct val="110000"/>
              </a:lnSpc>
            </a:pPr>
            <a:r>
              <a:rPr lang="en-IN" sz="2000" u="sng" kern="50" dirty="0">
                <a:solidFill>
                  <a:srgbClr val="0070C0"/>
                </a:solidFill>
                <a:effectLst/>
                <a:ea typeface="Calibri" panose="020F0502020204030204" pitchFamily="34" charset="0"/>
              </a:rPr>
              <a:t>http://umpir.ump.edu.my/id/eprint/26987/1/Student%20attendance%20system%20using%20blockchain.pdf</a:t>
            </a:r>
          </a:p>
        </p:txBody>
      </p:sp>
    </p:spTree>
    <p:extLst>
      <p:ext uri="{BB962C8B-B14F-4D97-AF65-F5344CB8AC3E}">
        <p14:creationId xmlns:p14="http://schemas.microsoft.com/office/powerpoint/2010/main" val="56051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DFDA-51AB-BA4C-A740-C03B5E6C9445}"/>
              </a:ext>
            </a:extLst>
          </p:cNvPr>
          <p:cNvSpPr>
            <a:spLocks noGrp="1"/>
          </p:cNvSpPr>
          <p:nvPr>
            <p:ph type="title"/>
          </p:nvPr>
        </p:nvSpPr>
        <p:spPr/>
        <p:txBody>
          <a:bodyPr>
            <a:normAutofit/>
          </a:bodyPr>
          <a:lstStyle/>
          <a:p>
            <a:r>
              <a:rPr lang="en-US" sz="3600" b="1" u="sng" dirty="0"/>
              <a:t>Hardware and Software Requirements</a:t>
            </a:r>
            <a:endParaRPr lang="en-IN" sz="3600" b="1" u="sng" dirty="0"/>
          </a:p>
        </p:txBody>
      </p:sp>
      <p:sp>
        <p:nvSpPr>
          <p:cNvPr id="3" name="Content Placeholder 2">
            <a:extLst>
              <a:ext uri="{FF2B5EF4-FFF2-40B4-BE49-F238E27FC236}">
                <a16:creationId xmlns:a16="http://schemas.microsoft.com/office/drawing/2014/main" id="{41378300-FCB0-9632-6D94-4E2D390ECAA5}"/>
              </a:ext>
            </a:extLst>
          </p:cNvPr>
          <p:cNvSpPr>
            <a:spLocks noGrp="1"/>
          </p:cNvSpPr>
          <p:nvPr>
            <p:ph idx="1"/>
          </p:nvPr>
        </p:nvSpPr>
        <p:spPr/>
        <p:txBody>
          <a:bodyPr>
            <a:normAutofit/>
          </a:bodyPr>
          <a:lstStyle/>
          <a:p>
            <a:r>
              <a:rPr lang="en-US" b="1" dirty="0"/>
              <a:t>Hardware Requirements:-</a:t>
            </a:r>
          </a:p>
          <a:p>
            <a:pPr>
              <a:buFont typeface="Wingdings" panose="05000000000000000000" pitchFamily="2" charset="2"/>
              <a:buChar char="Ø"/>
            </a:pPr>
            <a:r>
              <a:rPr lang="en-US" sz="2600" dirty="0"/>
              <a:t>              processor – intel core i5</a:t>
            </a:r>
          </a:p>
          <a:p>
            <a:pPr>
              <a:buFont typeface="Wingdings" panose="05000000000000000000" pitchFamily="2" charset="2"/>
              <a:buChar char="Ø"/>
            </a:pPr>
            <a:r>
              <a:rPr lang="en-US" sz="2600" dirty="0"/>
              <a:t>              Ram – 4GB</a:t>
            </a:r>
          </a:p>
          <a:p>
            <a:pPr>
              <a:buFont typeface="Wingdings" panose="05000000000000000000" pitchFamily="2" charset="2"/>
              <a:buChar char="Ø"/>
            </a:pPr>
            <a:r>
              <a:rPr lang="en-US" sz="2600" dirty="0"/>
              <a:t>              Hard Disk – 1TB</a:t>
            </a:r>
          </a:p>
          <a:p>
            <a:r>
              <a:rPr lang="en-US" b="1" dirty="0"/>
              <a:t>Software Requirements:-</a:t>
            </a:r>
          </a:p>
          <a:p>
            <a:pPr>
              <a:buFont typeface="Wingdings" panose="05000000000000000000" pitchFamily="2" charset="2"/>
              <a:buChar char="Ø"/>
            </a:pPr>
            <a:r>
              <a:rPr lang="en-US" sz="2600" dirty="0"/>
              <a:t>               Remix ide</a:t>
            </a:r>
          </a:p>
          <a:p>
            <a:pPr>
              <a:buFont typeface="Wingdings" panose="05000000000000000000" pitchFamily="2" charset="2"/>
              <a:buChar char="Ø"/>
            </a:pPr>
            <a:r>
              <a:rPr lang="en-US" sz="2600" dirty="0"/>
              <a:t>               solidity</a:t>
            </a:r>
          </a:p>
          <a:p>
            <a:pPr>
              <a:buFont typeface="Wingdings" panose="05000000000000000000" pitchFamily="2" charset="2"/>
              <a:buChar char="Ø"/>
            </a:pPr>
            <a:r>
              <a:rPr lang="en-US" sz="2600" dirty="0"/>
              <a:t>               Html</a:t>
            </a:r>
          </a:p>
          <a:p>
            <a:pPr marL="0" indent="0">
              <a:buNone/>
            </a:pPr>
            <a:endParaRPr lang="en-IN" dirty="0"/>
          </a:p>
        </p:txBody>
      </p:sp>
    </p:spTree>
    <p:extLst>
      <p:ext uri="{BB962C8B-B14F-4D97-AF65-F5344CB8AC3E}">
        <p14:creationId xmlns:p14="http://schemas.microsoft.com/office/powerpoint/2010/main" val="347818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656D-790F-871A-C6CA-0A1B51B02E4F}"/>
              </a:ext>
            </a:extLst>
          </p:cNvPr>
          <p:cNvSpPr>
            <a:spLocks noGrp="1"/>
          </p:cNvSpPr>
          <p:nvPr>
            <p:ph type="title"/>
          </p:nvPr>
        </p:nvSpPr>
        <p:spPr/>
        <p:txBody>
          <a:bodyPr/>
          <a:lstStyle/>
          <a:p>
            <a:r>
              <a:rPr lang="en-US" dirty="0"/>
              <a:t>                          </a:t>
            </a:r>
            <a:r>
              <a:rPr lang="en-US" u="sng" dirty="0" err="1"/>
              <a:t>Github</a:t>
            </a:r>
            <a:r>
              <a:rPr lang="en-US" u="sng" dirty="0"/>
              <a:t> Setup</a:t>
            </a:r>
            <a:endParaRPr lang="en-IN" u="sng" dirty="0"/>
          </a:p>
        </p:txBody>
      </p:sp>
      <p:pic>
        <p:nvPicPr>
          <p:cNvPr id="9" name="Content Placeholder 8">
            <a:extLst>
              <a:ext uri="{FF2B5EF4-FFF2-40B4-BE49-F238E27FC236}">
                <a16:creationId xmlns:a16="http://schemas.microsoft.com/office/drawing/2014/main" id="{F2BF84DF-846C-630D-91E3-9B5921757372}"/>
              </a:ext>
            </a:extLst>
          </p:cNvPr>
          <p:cNvPicPr>
            <a:picLocks noGrp="1" noChangeAspect="1"/>
          </p:cNvPicPr>
          <p:nvPr>
            <p:ph idx="1"/>
          </p:nvPr>
        </p:nvPicPr>
        <p:blipFill>
          <a:blip r:embed="rId2"/>
          <a:stretch>
            <a:fillRect/>
          </a:stretch>
        </p:blipFill>
        <p:spPr>
          <a:xfrm>
            <a:off x="1935253" y="1825625"/>
            <a:ext cx="8321493" cy="4351338"/>
          </a:xfrm>
        </p:spPr>
      </p:pic>
    </p:spTree>
    <p:extLst>
      <p:ext uri="{BB962C8B-B14F-4D97-AF65-F5344CB8AC3E}">
        <p14:creationId xmlns:p14="http://schemas.microsoft.com/office/powerpoint/2010/main" val="57655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3562-65CD-C591-D451-A63DF9C7797B}"/>
              </a:ext>
            </a:extLst>
          </p:cNvPr>
          <p:cNvSpPr>
            <a:spLocks noGrp="1"/>
          </p:cNvSpPr>
          <p:nvPr>
            <p:ph type="title"/>
          </p:nvPr>
        </p:nvSpPr>
        <p:spPr/>
        <p:txBody>
          <a:bodyPr/>
          <a:lstStyle/>
          <a:p>
            <a:r>
              <a:rPr lang="en-US" dirty="0"/>
              <a:t>                         </a:t>
            </a:r>
            <a:r>
              <a:rPr lang="en-US" u="sng" dirty="0"/>
              <a:t>Work Allocation</a:t>
            </a:r>
            <a:endParaRPr lang="en-IN" u="sng" dirty="0"/>
          </a:p>
        </p:txBody>
      </p:sp>
      <p:sp>
        <p:nvSpPr>
          <p:cNvPr id="3" name="Content Placeholder 2">
            <a:extLst>
              <a:ext uri="{FF2B5EF4-FFF2-40B4-BE49-F238E27FC236}">
                <a16:creationId xmlns:a16="http://schemas.microsoft.com/office/drawing/2014/main" id="{8C7B818C-A8D4-2C7D-AAE0-276FFC50D08E}"/>
              </a:ext>
            </a:extLst>
          </p:cNvPr>
          <p:cNvSpPr>
            <a:spLocks noGrp="1"/>
          </p:cNvSpPr>
          <p:nvPr>
            <p:ph idx="1"/>
          </p:nvPr>
        </p:nvSpPr>
        <p:spPr/>
        <p:txBody>
          <a:bodyPr/>
          <a:lstStyle/>
          <a:p>
            <a:r>
              <a:rPr lang="en-US" dirty="0"/>
              <a:t>Coding  – </a:t>
            </a:r>
            <a:r>
              <a:rPr lang="en-US" dirty="0" err="1"/>
              <a:t>M.Anil</a:t>
            </a:r>
            <a:r>
              <a:rPr lang="en-US" dirty="0"/>
              <a:t> </a:t>
            </a:r>
            <a:r>
              <a:rPr lang="en-US" dirty="0" err="1"/>
              <a:t>kumar</a:t>
            </a:r>
            <a:endParaRPr lang="en-US" dirty="0"/>
          </a:p>
          <a:p>
            <a:r>
              <a:rPr lang="en-US" dirty="0"/>
              <a:t>Documentation and Testing– </a:t>
            </a:r>
            <a:r>
              <a:rPr lang="en-US" dirty="0" err="1"/>
              <a:t>K.Varun</a:t>
            </a:r>
            <a:r>
              <a:rPr lang="en-US" dirty="0"/>
              <a:t> krishna</a:t>
            </a:r>
          </a:p>
          <a:p>
            <a:r>
              <a:rPr lang="en-US" dirty="0"/>
              <a:t>web design - </a:t>
            </a:r>
            <a:r>
              <a:rPr lang="en-US" dirty="0" err="1"/>
              <a:t>Siddarth</a:t>
            </a:r>
            <a:r>
              <a:rPr lang="en-US" dirty="0"/>
              <a:t> Sri Sai</a:t>
            </a:r>
            <a:endParaRPr lang="en-IN" dirty="0"/>
          </a:p>
        </p:txBody>
      </p:sp>
    </p:spTree>
    <p:extLst>
      <p:ext uri="{BB962C8B-B14F-4D97-AF65-F5344CB8AC3E}">
        <p14:creationId xmlns:p14="http://schemas.microsoft.com/office/powerpoint/2010/main" val="416859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583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Calibri Light</vt:lpstr>
      <vt:lpstr>Montserrat Light</vt:lpstr>
      <vt:lpstr>Symbol</vt:lpstr>
      <vt:lpstr>Wingdings</vt:lpstr>
      <vt:lpstr>Office Theme</vt:lpstr>
      <vt:lpstr>Attendance management system using blockchain</vt:lpstr>
      <vt:lpstr>Table of contents</vt:lpstr>
      <vt:lpstr>Introduction</vt:lpstr>
      <vt:lpstr>Literature Review</vt:lpstr>
      <vt:lpstr>PowerPoint Presentation</vt:lpstr>
      <vt:lpstr>PowerPoint Presentation</vt:lpstr>
      <vt:lpstr>Hardware and Software Requirements</vt:lpstr>
      <vt:lpstr>                          Github Setup</vt:lpstr>
      <vt:lpstr>                         Work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PASSWORD AUTHENTICATION SYSTEM USING BLOCK CHAIN</dc:title>
  <dc:creator>varun</dc:creator>
  <cp:lastModifiedBy>varun krishna kajjam</cp:lastModifiedBy>
  <cp:revision>4</cp:revision>
  <dcterms:created xsi:type="dcterms:W3CDTF">2022-08-08T16:21:08Z</dcterms:created>
  <dcterms:modified xsi:type="dcterms:W3CDTF">2022-08-13T08:38:00Z</dcterms:modified>
</cp:coreProperties>
</file>