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16"/>
  </p:notesMasterIdLst>
  <p:handoutMasterIdLst>
    <p:handoutMasterId r:id="rId17"/>
  </p:handoutMasterIdLst>
  <p:sldIdLst>
    <p:sldId id="287" r:id="rId5"/>
    <p:sldId id="284" r:id="rId6"/>
    <p:sldId id="289" r:id="rId7"/>
    <p:sldId id="271" r:id="rId8"/>
    <p:sldId id="277" r:id="rId9"/>
    <p:sldId id="269" r:id="rId10"/>
    <p:sldId id="290" r:id="rId11"/>
    <p:sldId id="288" r:id="rId12"/>
    <p:sldId id="281" r:id="rId13"/>
    <p:sldId id="291"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52" autoAdjust="0"/>
  </p:normalViewPr>
  <p:slideViewPr>
    <p:cSldViewPr snapToGrid="0">
      <p:cViewPr varScale="1">
        <p:scale>
          <a:sx n="86" d="100"/>
          <a:sy n="86" d="100"/>
        </p:scale>
        <p:origin x="470"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4/8/2022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4/8/2022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80973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66346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77404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676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969681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88800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4"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934433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951249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18084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1399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96624C84-1EF7-4328-A61A-0E2BAC0CD069}"/>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5879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288912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8" name="Rectangle: Rounded Corners 7">
            <a:extLst>
              <a:ext uri="{FF2B5EF4-FFF2-40B4-BE49-F238E27FC236}">
                <a16:creationId xmlns:a16="http://schemas.microsoft.com/office/drawing/2014/main" id="{575A52C0-C671-4EC9-92F9-A75260533D56}"/>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D3EB2EEA-71DC-448E-8C61-861B2B58ADD9}"/>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6236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pic>
        <p:nvPicPr>
          <p:cNvPr id="10" name="Picture 9" descr="Celestia-R1---OverlayContentHD.png">
            <a:extLst>
              <a:ext uri="{FF2B5EF4-FFF2-40B4-BE49-F238E27FC236}">
                <a16:creationId xmlns:a16="http://schemas.microsoft.com/office/drawing/2014/main" id="{EBFBEDD7-E0DC-4F6C-BF71-296CE52C5A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cxnSp>
        <p:nvCxnSpPr>
          <p:cNvPr id="11" name="Straight Connector 10">
            <a:extLst>
              <a:ext uri="{FF2B5EF4-FFF2-40B4-BE49-F238E27FC236}">
                <a16:creationId xmlns:a16="http://schemas.microsoft.com/office/drawing/2014/main" id="{298F80DD-2E8B-494E-B1CD-4D6D37EC1D0E}"/>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2655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3"/>
          <p:cNvSpPr>
            <a:spLocks noGrp="1"/>
          </p:cNvSpPr>
          <p:nvPr>
            <p:ph type="ftr" sz="quarter" idx="11"/>
          </p:nvPr>
        </p:nvSpPr>
        <p:spPr/>
        <p:txBody>
          <a:bodyPr/>
          <a:lstStyle/>
          <a:p>
            <a:r>
              <a:rPr lang="en-US" noProof="0"/>
              <a:t>Add a Footer</a:t>
            </a:r>
            <a:endParaRPr lang="en-US" noProof="0" dirty="0"/>
          </a:p>
        </p:txBody>
      </p:sp>
      <p:sp>
        <p:nvSpPr>
          <p:cNvPr id="6"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45359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2"/>
          <p:cNvSpPr>
            <a:spLocks noGrp="1"/>
          </p:cNvSpPr>
          <p:nvPr>
            <p:ph type="ftr" sz="quarter" idx="11"/>
          </p:nvPr>
        </p:nvSpPr>
        <p:spPr/>
        <p:txBody>
          <a:bodyPr/>
          <a:lstStyle/>
          <a:p>
            <a:r>
              <a:rPr lang="en-US" noProof="0"/>
              <a:t>Add a Footer</a:t>
            </a:r>
            <a:endParaRPr lang="en-US" noProof="0" dirty="0"/>
          </a:p>
        </p:txBody>
      </p:sp>
      <p:sp>
        <p:nvSpPr>
          <p:cNvPr id="6"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37196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5" name="Footer Placeholder 5"/>
          <p:cNvSpPr>
            <a:spLocks noGrp="1"/>
          </p:cNvSpPr>
          <p:nvPr>
            <p:ph type="ftr" sz="quarter" idx="11"/>
          </p:nvPr>
        </p:nvSpPr>
        <p:spPr/>
        <p:txBody>
          <a:bodyPr/>
          <a:lstStyle/>
          <a:p>
            <a:r>
              <a:rPr lang="en-US" noProof="0"/>
              <a:t>Add a Footer</a:t>
            </a:r>
            <a:endParaRPr lang="en-US" noProof="0" dirty="0"/>
          </a:p>
        </p:txBody>
      </p:sp>
      <p:sp>
        <p:nvSpPr>
          <p:cNvPr id="6"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58021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4/8/2022</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71282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4B7D2A-0DF8-424B-9572-B79AEBB2D9DC}" type="datetimeFigureOut">
              <a:rPr lang="en-US" noProof="0" smtClean="0"/>
              <a:t>4/8/2022</a:t>
            </a:fld>
            <a:endParaRPr lang="en-US" noProof="0"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809424"/>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669" r:id="rId19"/>
    <p:sldLayoutId id="2147483680" r:id="rId20"/>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0392-995E-4827-978B-AD51CD526AB7}"/>
              </a:ext>
            </a:extLst>
          </p:cNvPr>
          <p:cNvSpPr>
            <a:spLocks noGrp="1"/>
          </p:cNvSpPr>
          <p:nvPr>
            <p:ph type="title"/>
          </p:nvPr>
        </p:nvSpPr>
        <p:spPr>
          <a:xfrm>
            <a:off x="590461" y="345247"/>
            <a:ext cx="11318408" cy="1260000"/>
          </a:xfrm>
        </p:spPr>
        <p:txBody>
          <a:bodyPr>
            <a:noAutofit/>
          </a:bodyPr>
          <a:lstStyle/>
          <a:p>
            <a:pPr algn="ctr"/>
            <a:r>
              <a:rPr lang="en-US" sz="4000" dirty="0">
                <a:solidFill>
                  <a:schemeClr val="bg2">
                    <a:lumMod val="75000"/>
                  </a:schemeClr>
                </a:solidFill>
              </a:rPr>
              <a:t>FINDING THE SHORTEST PATH BETWEEN AN INITIAL AND A FINAL POINT USING A* ALGORITHM</a:t>
            </a:r>
            <a:endParaRPr lang="en-IN" sz="4000" dirty="0">
              <a:solidFill>
                <a:schemeClr val="bg2">
                  <a:lumMod val="75000"/>
                </a:schemeClr>
              </a:solidFill>
            </a:endParaRPr>
          </a:p>
        </p:txBody>
      </p:sp>
      <p:sp>
        <p:nvSpPr>
          <p:cNvPr id="3" name="Content Placeholder 2">
            <a:extLst>
              <a:ext uri="{FF2B5EF4-FFF2-40B4-BE49-F238E27FC236}">
                <a16:creationId xmlns:a16="http://schemas.microsoft.com/office/drawing/2014/main" id="{56F61FC9-E80D-466C-BE61-E7A34A717441}"/>
              </a:ext>
            </a:extLst>
          </p:cNvPr>
          <p:cNvSpPr>
            <a:spLocks noGrp="1"/>
          </p:cNvSpPr>
          <p:nvPr>
            <p:ph idx="1"/>
          </p:nvPr>
        </p:nvSpPr>
        <p:spPr>
          <a:xfrm>
            <a:off x="157095" y="2276964"/>
            <a:ext cx="10840914" cy="3921600"/>
          </a:xfrm>
        </p:spPr>
        <p:txBody>
          <a:bodyPr/>
          <a:lstStyle/>
          <a:p>
            <a:pPr marL="0" indent="0" algn="ctr">
              <a:buNone/>
            </a:pPr>
            <a:r>
              <a:rPr lang="en-US" sz="2400" dirty="0"/>
              <a:t>        PRESENTED BY:</a:t>
            </a:r>
          </a:p>
          <a:p>
            <a:pPr marL="0" indent="0" algn="ctr">
              <a:buNone/>
            </a:pPr>
            <a:r>
              <a:rPr lang="en-US" sz="2400" dirty="0"/>
              <a:t>        2010030490-KAJJAM VARUN KRISHNA</a:t>
            </a:r>
          </a:p>
          <a:p>
            <a:pPr marL="0" indent="0" algn="ctr">
              <a:buNone/>
            </a:pPr>
            <a:r>
              <a:rPr lang="en-US" sz="2400" dirty="0"/>
              <a:t>           2010030494-SHASHIKANTH</a:t>
            </a:r>
          </a:p>
          <a:p>
            <a:pPr marL="0" indent="0" algn="ctr">
              <a:buNone/>
            </a:pPr>
            <a:r>
              <a:rPr lang="en-US" sz="2400" dirty="0"/>
              <a:t>         2010030468-SATHWIK</a:t>
            </a:r>
          </a:p>
          <a:p>
            <a:pPr marL="0" indent="0" algn="ctr">
              <a:buNone/>
            </a:pPr>
            <a:r>
              <a:rPr lang="en-US" sz="2400" dirty="0"/>
              <a:t>2010030463-M.ANIL KUMAR</a:t>
            </a:r>
          </a:p>
          <a:p>
            <a:pPr marL="0" indent="0" algn="ctr">
              <a:buNone/>
            </a:pPr>
            <a:endParaRPr lang="en-IN" sz="2400" dirty="0"/>
          </a:p>
          <a:p>
            <a:pPr algn="ctr"/>
            <a:endParaRPr lang="en-IN" dirty="0"/>
          </a:p>
        </p:txBody>
      </p:sp>
      <p:sp>
        <p:nvSpPr>
          <p:cNvPr id="4" name="TextBox 3">
            <a:extLst>
              <a:ext uri="{FF2B5EF4-FFF2-40B4-BE49-F238E27FC236}">
                <a16:creationId xmlns:a16="http://schemas.microsoft.com/office/drawing/2014/main" id="{C6239BA5-D854-471C-B3BB-3E775E47696F}"/>
              </a:ext>
            </a:extLst>
          </p:cNvPr>
          <p:cNvSpPr txBox="1"/>
          <p:nvPr/>
        </p:nvSpPr>
        <p:spPr>
          <a:xfrm>
            <a:off x="8229600" y="5014033"/>
            <a:ext cx="3380246" cy="1107996"/>
          </a:xfrm>
          <a:prstGeom prst="rect">
            <a:avLst/>
          </a:prstGeom>
          <a:noFill/>
        </p:spPr>
        <p:txBody>
          <a:bodyPr wrap="square" rtlCol="0">
            <a:spAutoFit/>
          </a:bodyPr>
          <a:lstStyle/>
          <a:p>
            <a:r>
              <a:rPr lang="en-IN" sz="2400" dirty="0"/>
              <a:t>GUIDED BY</a:t>
            </a:r>
          </a:p>
          <a:p>
            <a:r>
              <a:rPr lang="en-IN" sz="2400" dirty="0"/>
              <a:t>UDAYA RANI MA’AM</a:t>
            </a:r>
          </a:p>
          <a:p>
            <a:endParaRPr lang="en-IN" dirty="0"/>
          </a:p>
        </p:txBody>
      </p:sp>
    </p:spTree>
    <p:extLst>
      <p:ext uri="{BB962C8B-B14F-4D97-AF65-F5344CB8AC3E}">
        <p14:creationId xmlns:p14="http://schemas.microsoft.com/office/powerpoint/2010/main" val="399776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F7B3-FB9C-4666-9766-C1C73374C839}"/>
              </a:ext>
            </a:extLst>
          </p:cNvPr>
          <p:cNvSpPr>
            <a:spLocks noGrp="1"/>
          </p:cNvSpPr>
          <p:nvPr>
            <p:ph type="title"/>
          </p:nvPr>
        </p:nvSpPr>
        <p:spPr/>
        <p:txBody>
          <a:bodyPr/>
          <a:lstStyle/>
          <a:p>
            <a:pPr algn="ctr"/>
            <a:r>
              <a:rPr lang="en-IN" u="sng" dirty="0"/>
              <a:t>FUTURE SCOPE</a:t>
            </a:r>
          </a:p>
        </p:txBody>
      </p:sp>
      <p:sp>
        <p:nvSpPr>
          <p:cNvPr id="3" name="Content Placeholder 2">
            <a:extLst>
              <a:ext uri="{FF2B5EF4-FFF2-40B4-BE49-F238E27FC236}">
                <a16:creationId xmlns:a16="http://schemas.microsoft.com/office/drawing/2014/main" id="{D6361E3B-B082-4B40-A05D-FFAD109476D0}"/>
              </a:ext>
            </a:extLst>
          </p:cNvPr>
          <p:cNvSpPr>
            <a:spLocks noGrp="1"/>
          </p:cNvSpPr>
          <p:nvPr>
            <p:ph idx="1"/>
          </p:nvPr>
        </p:nvSpPr>
        <p:spPr>
          <a:xfrm>
            <a:off x="685801" y="1750794"/>
            <a:ext cx="10226328" cy="4741013"/>
          </a:xfrm>
        </p:spPr>
        <p:txBody>
          <a:bodyPr>
            <a:normAutofit/>
          </a:bodyPr>
          <a:lstStyle/>
          <a:p>
            <a:pPr marL="0" indent="0">
              <a:buNone/>
            </a:pPr>
            <a:r>
              <a:rPr lang="en-US" sz="3200" dirty="0"/>
              <a:t>Our future work is designing in hardware using proposed architecture, not modeling. If it is implemented as hardware, there are some ways to reduce cost.</a:t>
            </a:r>
            <a:r>
              <a:rPr lang="en-IN" sz="3200" dirty="0"/>
              <a:t> </a:t>
            </a:r>
          </a:p>
        </p:txBody>
      </p:sp>
    </p:spTree>
    <p:extLst>
      <p:ext uri="{BB962C8B-B14F-4D97-AF65-F5344CB8AC3E}">
        <p14:creationId xmlns:p14="http://schemas.microsoft.com/office/powerpoint/2010/main" val="119004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extBox 1">
            <a:extLst>
              <a:ext uri="{FF2B5EF4-FFF2-40B4-BE49-F238E27FC236}">
                <a16:creationId xmlns:a16="http://schemas.microsoft.com/office/drawing/2014/main" id="{9822385A-3AD1-41CA-BD1F-47CE0A438651}"/>
              </a:ext>
            </a:extLst>
          </p:cNvPr>
          <p:cNvSpPr txBox="1"/>
          <p:nvPr/>
        </p:nvSpPr>
        <p:spPr>
          <a:xfrm>
            <a:off x="1154955" y="1447800"/>
            <a:ext cx="6974915" cy="3329581"/>
          </a:xfrm>
          <a:prstGeom prst="rect">
            <a:avLst/>
          </a:prstGeom>
        </p:spPr>
        <p:txBody>
          <a:bodyPr vert="horz" lIns="91440" tIns="45720" rIns="91440" bIns="45720" rtlCol="0" anchor="b">
            <a:normAutofit/>
          </a:bodyPr>
          <a:lstStyle/>
          <a:p>
            <a:pPr>
              <a:spcBef>
                <a:spcPct val="0"/>
              </a:spcBef>
              <a:spcAft>
                <a:spcPts val="600"/>
              </a:spcAft>
            </a:pPr>
            <a:r>
              <a:rPr lang="en-US" sz="6000" b="0" i="0" kern="1200" dirty="0">
                <a:solidFill>
                  <a:schemeClr val="tx2"/>
                </a:solidFill>
                <a:latin typeface="Algerian" panose="04020705040A02060702" pitchFamily="82" charset="0"/>
                <a:ea typeface="+mj-ea"/>
                <a:cs typeface="+mj-cs"/>
              </a:rPr>
              <a:t>THANK YOU</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187724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0664-3341-47F6-92BE-6E8E1D0B508E}"/>
              </a:ext>
            </a:extLst>
          </p:cNvPr>
          <p:cNvSpPr>
            <a:spLocks noGrp="1"/>
          </p:cNvSpPr>
          <p:nvPr>
            <p:ph type="title"/>
          </p:nvPr>
        </p:nvSpPr>
        <p:spPr>
          <a:xfrm>
            <a:off x="581794" y="275909"/>
            <a:ext cx="10840914" cy="1260000"/>
          </a:xfrm>
        </p:spPr>
        <p:txBody>
          <a:bodyPr>
            <a:normAutofit/>
          </a:bodyPr>
          <a:lstStyle/>
          <a:p>
            <a:pPr algn="ctr"/>
            <a:r>
              <a:rPr lang="en-US" sz="3600" u="sng" dirty="0"/>
              <a:t>TABLE OF CONTENTS</a:t>
            </a:r>
            <a:endParaRPr lang="en-IN" sz="3600" dirty="0"/>
          </a:p>
        </p:txBody>
      </p:sp>
      <p:sp>
        <p:nvSpPr>
          <p:cNvPr id="3" name="Content Placeholder 2">
            <a:extLst>
              <a:ext uri="{FF2B5EF4-FFF2-40B4-BE49-F238E27FC236}">
                <a16:creationId xmlns:a16="http://schemas.microsoft.com/office/drawing/2014/main" id="{EABF87A8-B141-47CB-8339-62111391EF2C}"/>
              </a:ext>
            </a:extLst>
          </p:cNvPr>
          <p:cNvSpPr>
            <a:spLocks noGrp="1"/>
          </p:cNvSpPr>
          <p:nvPr>
            <p:ph idx="1"/>
          </p:nvPr>
        </p:nvSpPr>
        <p:spPr>
          <a:xfrm>
            <a:off x="685800" y="1542780"/>
            <a:ext cx="10980383" cy="4732344"/>
          </a:xfrm>
        </p:spPr>
        <p:txBody>
          <a:bodyPr>
            <a:normAutofit fontScale="47500" lnSpcReduction="20000"/>
          </a:bodyPr>
          <a:lstStyle/>
          <a:p>
            <a:pPr marL="285750" indent="-285750">
              <a:lnSpc>
                <a:spcPct val="150000"/>
              </a:lnSpc>
              <a:buFont typeface="Wingdings" panose="05000000000000000000" pitchFamily="2" charset="2"/>
              <a:buChar char="§"/>
            </a:pPr>
            <a:r>
              <a:rPr lang="en-US" sz="4500" dirty="0"/>
              <a:t>Abstract</a:t>
            </a:r>
          </a:p>
          <a:p>
            <a:pPr marL="285750" indent="-285750">
              <a:lnSpc>
                <a:spcPct val="150000"/>
              </a:lnSpc>
              <a:buFont typeface="Wingdings" panose="05000000000000000000" pitchFamily="2" charset="2"/>
              <a:buChar char="§"/>
            </a:pPr>
            <a:r>
              <a:rPr lang="en-US" sz="4500" dirty="0"/>
              <a:t>Problem statement</a:t>
            </a:r>
          </a:p>
          <a:p>
            <a:pPr marL="285750" indent="-285750">
              <a:lnSpc>
                <a:spcPct val="150000"/>
              </a:lnSpc>
              <a:buFont typeface="Wingdings" panose="05000000000000000000" pitchFamily="2" charset="2"/>
              <a:buChar char="§"/>
            </a:pPr>
            <a:r>
              <a:rPr lang="en-US" sz="4500" dirty="0"/>
              <a:t> Algorithm used</a:t>
            </a:r>
          </a:p>
          <a:p>
            <a:pPr marL="285750" indent="-285750">
              <a:lnSpc>
                <a:spcPct val="150000"/>
              </a:lnSpc>
              <a:buFont typeface="Wingdings" panose="05000000000000000000" pitchFamily="2" charset="2"/>
              <a:buChar char="§"/>
            </a:pPr>
            <a:r>
              <a:rPr lang="en-US" sz="4500" dirty="0"/>
              <a:t>Flowchart</a:t>
            </a:r>
          </a:p>
          <a:p>
            <a:pPr marL="285750" indent="-285750">
              <a:lnSpc>
                <a:spcPct val="150000"/>
              </a:lnSpc>
              <a:buFont typeface="Wingdings" panose="05000000000000000000" pitchFamily="2" charset="2"/>
              <a:buChar char="§"/>
            </a:pPr>
            <a:r>
              <a:rPr lang="en-US" sz="4500" dirty="0"/>
              <a:t>Hardware and Software used</a:t>
            </a:r>
          </a:p>
          <a:p>
            <a:pPr marL="285750" indent="-285750">
              <a:lnSpc>
                <a:spcPct val="150000"/>
              </a:lnSpc>
              <a:buFont typeface="Wingdings" panose="05000000000000000000" pitchFamily="2" charset="2"/>
              <a:buChar char="§"/>
            </a:pPr>
            <a:r>
              <a:rPr lang="en-US" sz="4500" dirty="0"/>
              <a:t>Implementation</a:t>
            </a:r>
          </a:p>
          <a:p>
            <a:pPr marL="285750" indent="-285750">
              <a:lnSpc>
                <a:spcPct val="150000"/>
              </a:lnSpc>
              <a:buFont typeface="Wingdings" panose="05000000000000000000" pitchFamily="2" charset="2"/>
              <a:buChar char="§"/>
            </a:pPr>
            <a:r>
              <a:rPr lang="en-US" sz="4500" dirty="0"/>
              <a:t>Results</a:t>
            </a:r>
          </a:p>
          <a:p>
            <a:pPr marL="285750" indent="-285750">
              <a:lnSpc>
                <a:spcPct val="150000"/>
              </a:lnSpc>
              <a:buFont typeface="Wingdings" panose="05000000000000000000" pitchFamily="2" charset="2"/>
              <a:buChar char="§"/>
            </a:pPr>
            <a:r>
              <a:rPr lang="en-US" sz="4500" dirty="0"/>
              <a:t>Future scope of improvement</a:t>
            </a:r>
            <a:endParaRPr lang="en-IN" dirty="0"/>
          </a:p>
        </p:txBody>
      </p:sp>
    </p:spTree>
    <p:extLst>
      <p:ext uri="{BB962C8B-B14F-4D97-AF65-F5344CB8AC3E}">
        <p14:creationId xmlns:p14="http://schemas.microsoft.com/office/powerpoint/2010/main" val="123820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1AD0-F84F-4167-A1B1-F5F51555ACE6}"/>
              </a:ext>
            </a:extLst>
          </p:cNvPr>
          <p:cNvSpPr>
            <a:spLocks noGrp="1"/>
          </p:cNvSpPr>
          <p:nvPr>
            <p:ph type="title"/>
          </p:nvPr>
        </p:nvSpPr>
        <p:spPr>
          <a:xfrm>
            <a:off x="594794" y="275909"/>
            <a:ext cx="10840914" cy="1260000"/>
          </a:xfrm>
        </p:spPr>
        <p:txBody>
          <a:bodyPr>
            <a:normAutofit/>
          </a:bodyPr>
          <a:lstStyle/>
          <a:p>
            <a:pPr algn="ctr"/>
            <a:r>
              <a:rPr lang="en-IN" sz="3200" u="sng" dirty="0"/>
              <a:t>ABSTRACT</a:t>
            </a:r>
          </a:p>
        </p:txBody>
      </p:sp>
      <p:sp>
        <p:nvSpPr>
          <p:cNvPr id="3" name="Content Placeholder 2">
            <a:extLst>
              <a:ext uri="{FF2B5EF4-FFF2-40B4-BE49-F238E27FC236}">
                <a16:creationId xmlns:a16="http://schemas.microsoft.com/office/drawing/2014/main" id="{24AE05E4-8777-4ABB-A19F-D7DD529A4F20}"/>
              </a:ext>
            </a:extLst>
          </p:cNvPr>
          <p:cNvSpPr>
            <a:spLocks noGrp="1"/>
          </p:cNvSpPr>
          <p:nvPr>
            <p:ph idx="1"/>
          </p:nvPr>
        </p:nvSpPr>
        <p:spPr>
          <a:xfrm>
            <a:off x="685801" y="1869600"/>
            <a:ext cx="10840914" cy="4388189"/>
          </a:xfrm>
        </p:spPr>
        <p:txBody>
          <a:bodyPr>
            <a:normAutofit/>
          </a:bodyPr>
          <a:lstStyle/>
          <a:p>
            <a:pPr algn="l"/>
            <a:endParaRPr lang="en-US" sz="2800" b="0" i="0" dirty="0">
              <a:solidFill>
                <a:srgbClr val="000000"/>
              </a:solidFill>
              <a:effectLst/>
              <a:latin typeface="ff1"/>
            </a:endParaRPr>
          </a:p>
          <a:p>
            <a:r>
              <a:rPr lang="en-US" sz="2800" dirty="0"/>
              <a:t>It is well known that computing shortest paths over a network is an important task in many network and transportation related analyses. Choosing an adequate algorithm from the numerous algorithms reported in the literature is a critical step in many applications involving real road networks. In a recent study, a set of two shortest path algorithms that run fastest on real road networks</a:t>
            </a:r>
            <a:endParaRPr lang="en-IN" sz="2800" dirty="0"/>
          </a:p>
        </p:txBody>
      </p:sp>
    </p:spTree>
    <p:extLst>
      <p:ext uri="{BB962C8B-B14F-4D97-AF65-F5344CB8AC3E}">
        <p14:creationId xmlns:p14="http://schemas.microsoft.com/office/powerpoint/2010/main" val="221924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normAutofit/>
          </a:bodyPr>
          <a:lstStyle/>
          <a:p>
            <a:pPr algn="ctr"/>
            <a:r>
              <a:rPr lang="en-US" sz="4400" u="sng" dirty="0"/>
              <a:t>PROBLEM  STATEMENT</a:t>
            </a:r>
          </a:p>
        </p:txBody>
      </p:sp>
      <p:sp>
        <p:nvSpPr>
          <p:cNvPr id="3" name="Text Placeholder 2">
            <a:extLst>
              <a:ext uri="{FF2B5EF4-FFF2-40B4-BE49-F238E27FC236}">
                <a16:creationId xmlns:a16="http://schemas.microsoft.com/office/drawing/2014/main" id="{1D935431-5E3F-4C1A-BED1-C5BC3D661ED8}"/>
              </a:ext>
            </a:extLst>
          </p:cNvPr>
          <p:cNvSpPr>
            <a:spLocks noGrp="1"/>
          </p:cNvSpPr>
          <p:nvPr>
            <p:ph type="body" idx="1"/>
          </p:nvPr>
        </p:nvSpPr>
        <p:spPr>
          <a:xfrm>
            <a:off x="799831" y="1975039"/>
            <a:ext cx="10840914" cy="4554487"/>
          </a:xfrm>
        </p:spPr>
        <p:txBody>
          <a:bodyPr/>
          <a:lstStyle/>
          <a:p>
            <a:r>
              <a:rPr lang="en-US" sz="2400" b="0" i="0" dirty="0">
                <a:solidFill>
                  <a:schemeClr val="tx1">
                    <a:lumMod val="95000"/>
                  </a:schemeClr>
                </a:solidFill>
                <a:effectLst/>
              </a:rPr>
              <a:t>Search algorithms are algorithms designed to search for or retrieve elements from a data structure, where they are stored. They are essential to access desired elements in a </a:t>
            </a:r>
            <a:r>
              <a:rPr lang="en-US" sz="2400" dirty="0">
                <a:solidFill>
                  <a:schemeClr val="tx1">
                    <a:lumMod val="95000"/>
                  </a:schemeClr>
                </a:solidFill>
              </a:rPr>
              <a:t>data structure</a:t>
            </a:r>
            <a:r>
              <a:rPr lang="en-US" sz="2400" b="0" i="0" dirty="0">
                <a:solidFill>
                  <a:schemeClr val="tx1">
                    <a:lumMod val="95000"/>
                  </a:schemeClr>
                </a:solidFill>
                <a:effectLst/>
              </a:rPr>
              <a:t> and retrieve them when a need arises. </a:t>
            </a:r>
          </a:p>
          <a:p>
            <a:r>
              <a:rPr lang="en-US" sz="2400" b="0" i="0" dirty="0">
                <a:solidFill>
                  <a:schemeClr val="tx1">
                    <a:lumMod val="95000"/>
                  </a:schemeClr>
                </a:solidFill>
                <a:effectLst/>
              </a:rPr>
              <a:t>A vital aspect of search algorithms is Path Finding, which is used to find paths that can be taken to traverse from one point to another, by finding the most optimum route.</a:t>
            </a:r>
          </a:p>
          <a:p>
            <a:pPr algn="l"/>
            <a:r>
              <a:rPr lang="en-US" sz="2400" b="0" i="0" dirty="0">
                <a:solidFill>
                  <a:schemeClr val="tx1">
                    <a:lumMod val="95000"/>
                  </a:schemeClr>
                </a:solidFill>
                <a:effectLst/>
              </a:rPr>
              <a:t>It is a handy algorithm that is often used for map traversal to find the shortest path to be taken. A* was initially designed as a graph traversal problem, to help build a robot that can find its own course. It still remains a widely popular algorithm for graph traversal.</a:t>
            </a:r>
          </a:p>
          <a:p>
            <a:endParaRPr lang="en-US" sz="2400" dirty="0">
              <a:solidFill>
                <a:schemeClr val="tx1">
                  <a:lumMod val="95000"/>
                </a:schemeClr>
              </a:solidFill>
            </a:endParaRPr>
          </a:p>
        </p:txBody>
      </p:sp>
    </p:spTree>
    <p:extLst>
      <p:ext uri="{BB962C8B-B14F-4D97-AF65-F5344CB8AC3E}">
        <p14:creationId xmlns:p14="http://schemas.microsoft.com/office/powerpoint/2010/main" val="5370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F198-F4A0-4FFE-AD48-0C2627817FA3}"/>
              </a:ext>
            </a:extLst>
          </p:cNvPr>
          <p:cNvSpPr>
            <a:spLocks noGrp="1"/>
          </p:cNvSpPr>
          <p:nvPr>
            <p:ph type="title"/>
          </p:nvPr>
        </p:nvSpPr>
        <p:spPr>
          <a:xfrm>
            <a:off x="508247" y="325514"/>
            <a:ext cx="10840914" cy="1260000"/>
          </a:xfrm>
        </p:spPr>
        <p:txBody>
          <a:bodyPr>
            <a:normAutofit/>
          </a:bodyPr>
          <a:lstStyle/>
          <a:p>
            <a:pPr algn="ctr"/>
            <a:r>
              <a:rPr lang="en-US" sz="3600" u="sng" dirty="0"/>
              <a:t>ALGORITHM USED</a:t>
            </a:r>
            <a:endParaRPr lang="en-IN" sz="3600" u="sng" dirty="0"/>
          </a:p>
        </p:txBody>
      </p:sp>
      <p:sp>
        <p:nvSpPr>
          <p:cNvPr id="5" name="TextBox 4">
            <a:extLst>
              <a:ext uri="{FF2B5EF4-FFF2-40B4-BE49-F238E27FC236}">
                <a16:creationId xmlns:a16="http://schemas.microsoft.com/office/drawing/2014/main" id="{40915E25-AC7A-4566-9F55-326F72A23928}"/>
              </a:ext>
            </a:extLst>
          </p:cNvPr>
          <p:cNvSpPr txBox="1"/>
          <p:nvPr/>
        </p:nvSpPr>
        <p:spPr>
          <a:xfrm>
            <a:off x="994299" y="1748901"/>
            <a:ext cx="10505783" cy="5262979"/>
          </a:xfrm>
          <a:prstGeom prst="rect">
            <a:avLst/>
          </a:prstGeom>
          <a:noFill/>
        </p:spPr>
        <p:txBody>
          <a:bodyPr wrap="square" rtlCol="0">
            <a:spAutoFit/>
          </a:bodyPr>
          <a:lstStyle/>
          <a:p>
            <a:r>
              <a:rPr lang="en-IN" b="1" u="sng" dirty="0">
                <a:effectLst>
                  <a:outerShdw blurRad="38100" dist="38100" dir="2700000" algn="tl">
                    <a:srgbClr val="000000">
                      <a:alpha val="43137"/>
                    </a:srgbClr>
                  </a:outerShdw>
                </a:effectLst>
              </a:rPr>
              <a:t>A*ALGORITHM:</a:t>
            </a:r>
          </a:p>
          <a:p>
            <a:r>
              <a:rPr lang="en-IN" sz="2400" dirty="0">
                <a:solidFill>
                  <a:schemeClr val="tx1">
                    <a:lumMod val="95000"/>
                  </a:schemeClr>
                </a:solidFill>
              </a:rPr>
              <a:t>The algorithm used is A* Algorithm to find </a:t>
            </a:r>
            <a:r>
              <a:rPr lang="en-US" sz="2400" dirty="0">
                <a:solidFill>
                  <a:schemeClr val="tx1">
                    <a:lumMod val="95000"/>
                  </a:schemeClr>
                </a:solidFill>
              </a:rPr>
              <a:t>the shortest path between an initial and a final point.</a:t>
            </a:r>
          </a:p>
          <a:p>
            <a:pPr algn="l"/>
            <a:r>
              <a:rPr lang="en-US" sz="2400" b="0" i="0" dirty="0">
                <a:solidFill>
                  <a:schemeClr val="tx1">
                    <a:lumMod val="95000"/>
                  </a:schemeClr>
                </a:solidFill>
                <a:effectLst/>
              </a:rPr>
              <a:t>It searches for shorter paths first, thus making it an optimal and complete algorithm. An optimal algorithm will find the least cost outcome for a problem, while a complete algorithm finds all the possible outcomes of a problem.</a:t>
            </a:r>
          </a:p>
          <a:p>
            <a:pPr algn="l"/>
            <a:r>
              <a:rPr lang="en-US" sz="2400" b="0" i="0" dirty="0">
                <a:solidFill>
                  <a:schemeClr val="tx1">
                    <a:lumMod val="95000"/>
                  </a:schemeClr>
                </a:solidFill>
                <a:effectLst/>
              </a:rPr>
              <a:t>Another aspect that makes A* so powerful is the use of weighted graphs in its implementation. A weighted graph uses numbers to represent the cost of taking each path or course of action. This means that the algorithms can take the path with the least cost, and find the best route in terms of distance and time.</a:t>
            </a:r>
          </a:p>
          <a:p>
            <a:pPr marL="0" indent="0">
              <a:buNone/>
            </a:pPr>
            <a:br>
              <a:rPr lang="en-US" sz="1800" dirty="0"/>
            </a:br>
            <a:endParaRPr lang="en-IN" sz="1800" dirty="0"/>
          </a:p>
          <a:p>
            <a:endParaRPr lang="en-IN" dirty="0"/>
          </a:p>
        </p:txBody>
      </p:sp>
    </p:spTree>
    <p:extLst>
      <p:ext uri="{BB962C8B-B14F-4D97-AF65-F5344CB8AC3E}">
        <p14:creationId xmlns:p14="http://schemas.microsoft.com/office/powerpoint/2010/main" val="121616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27EB944-25C8-4240-B505-D207258EB217}"/>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dirty="0">
                <a:solidFill>
                  <a:srgbClr val="EBEBEB"/>
                </a:solidFill>
              </a:rPr>
              <a:t>FLOW CHART</a:t>
            </a:r>
            <a:endParaRPr lang="en-US" sz="4600" b="0" i="0" kern="1200" dirty="0">
              <a:solidFill>
                <a:srgbClr val="EBEBEB"/>
              </a:solidFill>
              <a:latin typeface="+mj-lt"/>
              <a:ea typeface="+mj-ea"/>
              <a:cs typeface="+mj-cs"/>
            </a:endParaRPr>
          </a:p>
        </p:txBody>
      </p:sp>
      <p:sp>
        <p:nvSpPr>
          <p:cNvPr id="2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3FBCD515-8140-4E76-B9D6-E47FBE893A39}"/>
              </a:ext>
            </a:extLst>
          </p:cNvPr>
          <p:cNvPicPr>
            <a:picLocks noGrp="1" noChangeAspect="1"/>
          </p:cNvPicPr>
          <p:nvPr>
            <p:ph idx="1"/>
          </p:nvPr>
        </p:nvPicPr>
        <p:blipFill>
          <a:blip r:embed="rId6"/>
          <a:stretch>
            <a:fillRect/>
          </a:stretch>
        </p:blipFill>
        <p:spPr>
          <a:xfrm>
            <a:off x="643854" y="716706"/>
            <a:ext cx="6270662" cy="5424123"/>
          </a:xfrm>
          <a:prstGeom prst="rect">
            <a:avLst/>
          </a:prstGeom>
          <a:effectLst/>
        </p:spPr>
      </p:pic>
    </p:spTree>
    <p:extLst>
      <p:ext uri="{BB962C8B-B14F-4D97-AF65-F5344CB8AC3E}">
        <p14:creationId xmlns:p14="http://schemas.microsoft.com/office/powerpoint/2010/main" val="234296229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4CA3-F097-456C-A010-1F900E2F09B7}"/>
              </a:ext>
            </a:extLst>
          </p:cNvPr>
          <p:cNvSpPr>
            <a:spLocks noGrp="1"/>
          </p:cNvSpPr>
          <p:nvPr>
            <p:ph type="title"/>
          </p:nvPr>
        </p:nvSpPr>
        <p:spPr/>
        <p:txBody>
          <a:bodyPr/>
          <a:lstStyle/>
          <a:p>
            <a:pPr algn="ctr"/>
            <a:r>
              <a:rPr lang="en-IN" u="sng" dirty="0"/>
              <a:t>Hardware   and  Software used</a:t>
            </a:r>
            <a:br>
              <a:rPr lang="en-IN" dirty="0"/>
            </a:br>
            <a:endParaRPr lang="en-IN" dirty="0"/>
          </a:p>
        </p:txBody>
      </p:sp>
      <p:sp>
        <p:nvSpPr>
          <p:cNvPr id="3" name="Content Placeholder 2">
            <a:extLst>
              <a:ext uri="{FF2B5EF4-FFF2-40B4-BE49-F238E27FC236}">
                <a16:creationId xmlns:a16="http://schemas.microsoft.com/office/drawing/2014/main" id="{05F5D6B5-74F9-4B45-A42E-C2A036EA5974}"/>
              </a:ext>
            </a:extLst>
          </p:cNvPr>
          <p:cNvSpPr>
            <a:spLocks noGrp="1"/>
          </p:cNvSpPr>
          <p:nvPr>
            <p:ph idx="1"/>
          </p:nvPr>
        </p:nvSpPr>
        <p:spPr/>
        <p:txBody>
          <a:bodyPr>
            <a:normAutofit/>
          </a:bodyPr>
          <a:lstStyle/>
          <a:p>
            <a:pPr>
              <a:lnSpc>
                <a:spcPct val="150000"/>
              </a:lnSpc>
            </a:pPr>
            <a:r>
              <a:rPr lang="en-IN" sz="2400" u="sng" dirty="0">
                <a:effectLst>
                  <a:outerShdw blurRad="38100" dist="38100" dir="2700000" algn="tl">
                    <a:srgbClr val="000000">
                      <a:alpha val="43137"/>
                    </a:srgbClr>
                  </a:outerShdw>
                </a:effectLst>
              </a:rPr>
              <a:t>HARDWARE:  </a:t>
            </a:r>
            <a:r>
              <a:rPr lang="en-IN" sz="2400" dirty="0"/>
              <a:t>WINDOWS 8 </a:t>
            </a:r>
          </a:p>
          <a:p>
            <a:pPr>
              <a:lnSpc>
                <a:spcPct val="150000"/>
              </a:lnSpc>
            </a:pPr>
            <a:r>
              <a:rPr lang="en-IN" sz="2400" dirty="0"/>
              <a:t>Core i5 9</a:t>
            </a:r>
            <a:r>
              <a:rPr lang="en-IN" sz="2400" baseline="30000" dirty="0"/>
              <a:t>th</a:t>
            </a:r>
            <a:r>
              <a:rPr lang="en-IN" sz="2400" dirty="0"/>
              <a:t> gen</a:t>
            </a:r>
          </a:p>
          <a:p>
            <a:pPr>
              <a:lnSpc>
                <a:spcPct val="150000"/>
              </a:lnSpc>
            </a:pPr>
            <a:r>
              <a:rPr lang="en-IN" sz="2400" dirty="0"/>
              <a:t>RAM:8GB</a:t>
            </a:r>
          </a:p>
          <a:p>
            <a:pPr>
              <a:lnSpc>
                <a:spcPct val="150000"/>
              </a:lnSpc>
            </a:pPr>
            <a:r>
              <a:rPr lang="en-IN" sz="2400" u="sng" dirty="0">
                <a:effectLst>
                  <a:outerShdw blurRad="38100" dist="38100" dir="2700000" algn="tl">
                    <a:srgbClr val="000000">
                      <a:alpha val="43137"/>
                    </a:srgbClr>
                  </a:outerShdw>
                </a:effectLst>
              </a:rPr>
              <a:t>SOFTWARE REQUIRED</a:t>
            </a:r>
            <a:r>
              <a:rPr lang="en-IN" sz="2400" dirty="0"/>
              <a:t>: python runtime environment (</a:t>
            </a:r>
            <a:r>
              <a:rPr lang="en-IN" sz="2400" dirty="0" err="1"/>
              <a:t>pycharm</a:t>
            </a:r>
            <a:r>
              <a:rPr lang="en-IN" sz="2400" dirty="0"/>
              <a:t>)</a:t>
            </a:r>
          </a:p>
        </p:txBody>
      </p:sp>
    </p:spTree>
    <p:extLst>
      <p:ext uri="{BB962C8B-B14F-4D97-AF65-F5344CB8AC3E}">
        <p14:creationId xmlns:p14="http://schemas.microsoft.com/office/powerpoint/2010/main" val="202064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0BAE97-3A27-4219-B89A-760A0F6ADF95}"/>
              </a:ext>
            </a:extLst>
          </p:cNvPr>
          <p:cNvPicPr>
            <a:picLocks noChangeAspect="1"/>
          </p:cNvPicPr>
          <p:nvPr/>
        </p:nvPicPr>
        <p:blipFill>
          <a:blip r:embed="rId2"/>
          <a:stretch>
            <a:fillRect/>
          </a:stretch>
        </p:blipFill>
        <p:spPr>
          <a:xfrm>
            <a:off x="486774" y="0"/>
            <a:ext cx="5476413" cy="6858000"/>
          </a:xfrm>
          <a:prstGeom prst="rect">
            <a:avLst/>
          </a:prstGeom>
        </p:spPr>
      </p:pic>
      <p:pic>
        <p:nvPicPr>
          <p:cNvPr id="7" name="Picture 6">
            <a:extLst>
              <a:ext uri="{FF2B5EF4-FFF2-40B4-BE49-F238E27FC236}">
                <a16:creationId xmlns:a16="http://schemas.microsoft.com/office/drawing/2014/main" id="{D1E8A04E-462D-404D-B379-777925E575B6}"/>
              </a:ext>
            </a:extLst>
          </p:cNvPr>
          <p:cNvPicPr>
            <a:picLocks noChangeAspect="1"/>
          </p:cNvPicPr>
          <p:nvPr/>
        </p:nvPicPr>
        <p:blipFill>
          <a:blip r:embed="rId3"/>
          <a:stretch>
            <a:fillRect/>
          </a:stretch>
        </p:blipFill>
        <p:spPr>
          <a:xfrm>
            <a:off x="6228815" y="0"/>
            <a:ext cx="5766540" cy="6858000"/>
          </a:xfrm>
          <a:prstGeom prst="rect">
            <a:avLst/>
          </a:prstGeom>
        </p:spPr>
      </p:pic>
    </p:spTree>
    <p:extLst>
      <p:ext uri="{BB962C8B-B14F-4D97-AF65-F5344CB8AC3E}">
        <p14:creationId xmlns:p14="http://schemas.microsoft.com/office/powerpoint/2010/main" val="138586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5900-26B8-4A09-8EBF-F9D5AED61EEC}"/>
              </a:ext>
            </a:extLst>
          </p:cNvPr>
          <p:cNvSpPr>
            <a:spLocks noGrp="1"/>
          </p:cNvSpPr>
          <p:nvPr>
            <p:ph type="title"/>
          </p:nvPr>
        </p:nvSpPr>
        <p:spPr>
          <a:xfrm>
            <a:off x="681467" y="245573"/>
            <a:ext cx="7448459" cy="972182"/>
          </a:xfrm>
        </p:spPr>
        <p:txBody>
          <a:bodyPr/>
          <a:lstStyle/>
          <a:p>
            <a:pPr algn="ctr"/>
            <a:r>
              <a:rPr lang="en-IN" u="sng" dirty="0"/>
              <a:t>RESULTS</a:t>
            </a:r>
          </a:p>
        </p:txBody>
      </p:sp>
      <p:pic>
        <p:nvPicPr>
          <p:cNvPr id="6" name="Content Placeholder 5">
            <a:extLst>
              <a:ext uri="{FF2B5EF4-FFF2-40B4-BE49-F238E27FC236}">
                <a16:creationId xmlns:a16="http://schemas.microsoft.com/office/drawing/2014/main" id="{6100F893-C49F-4191-8A23-F411C5B12602}"/>
              </a:ext>
            </a:extLst>
          </p:cNvPr>
          <p:cNvPicPr>
            <a:picLocks noGrp="1" noChangeAspect="1"/>
          </p:cNvPicPr>
          <p:nvPr>
            <p:ph idx="1"/>
          </p:nvPr>
        </p:nvPicPr>
        <p:blipFill>
          <a:blip r:embed="rId2"/>
          <a:stretch>
            <a:fillRect/>
          </a:stretch>
        </p:blipFill>
        <p:spPr>
          <a:xfrm>
            <a:off x="-3950" y="2123768"/>
            <a:ext cx="12020851" cy="4365522"/>
          </a:xfrm>
        </p:spPr>
      </p:pic>
    </p:spTree>
    <p:extLst>
      <p:ext uri="{BB962C8B-B14F-4D97-AF65-F5344CB8AC3E}">
        <p14:creationId xmlns:p14="http://schemas.microsoft.com/office/powerpoint/2010/main" val="1067166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A3D7C5099EB24D9D3BED70466B8C75" ma:contentTypeVersion="9" ma:contentTypeDescription="Create a new document." ma:contentTypeScope="" ma:versionID="263dc1c70957be876b8f352d3fb00c06">
  <xsd:schema xmlns:xsd="http://www.w3.org/2001/XMLSchema" xmlns:xs="http://www.w3.org/2001/XMLSchema" xmlns:p="http://schemas.microsoft.com/office/2006/metadata/properties" xmlns:ns3="0b6db9c4-c2c6-4cb0-a1d4-12ad15aa4b6c" xmlns:ns4="79302a0f-3257-4615-b6f8-da0c4d1f38b2" targetNamespace="http://schemas.microsoft.com/office/2006/metadata/properties" ma:root="true" ma:fieldsID="d700ecfb58417e041ed35a820d5a7635" ns3:_="" ns4:_="">
    <xsd:import namespace="0b6db9c4-c2c6-4cb0-a1d4-12ad15aa4b6c"/>
    <xsd:import namespace="79302a0f-3257-4615-b6f8-da0c4d1f38b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db9c4-c2c6-4cb0-a1d4-12ad15aa4b6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302a0f-3257-4615-b6f8-da0c4d1f38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467C62-BE2C-4B40-9A57-A625CE0BAFD4}">
  <ds:schemaRefs>
    <ds:schemaRef ds:uri="http://schemas.microsoft.com/sharepoint/v3/contenttype/forms"/>
  </ds:schemaRefs>
</ds:datastoreItem>
</file>

<file path=customXml/itemProps2.xml><?xml version="1.0" encoding="utf-8"?>
<ds:datastoreItem xmlns:ds="http://schemas.openxmlformats.org/officeDocument/2006/customXml" ds:itemID="{0206CF5F-F85D-4470-8941-F7EF13B03E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6db9c4-c2c6-4cb0-a1d4-12ad15aa4b6c"/>
    <ds:schemaRef ds:uri="79302a0f-3257-4615-b6f8-da0c4d1f38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8F121F-ED08-4E1F-B85F-962BDE46AD47}">
  <ds:schemaRefs>
    <ds:schemaRef ds:uri="79302a0f-3257-4615-b6f8-da0c4d1f38b2"/>
    <ds:schemaRef ds:uri="http://purl.org/dc/elements/1.1/"/>
    <ds:schemaRef ds:uri="http://schemas.microsoft.com/office/2006/documentManagement/types"/>
    <ds:schemaRef ds:uri="http://purl.org/dc/dcmitype/"/>
    <ds:schemaRef ds:uri="http://www.w3.org/XML/1998/namespace"/>
    <ds:schemaRef ds:uri="0b6db9c4-c2c6-4cb0-a1d4-12ad15aa4b6c"/>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470</TotalTime>
  <Words>447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Century Gothic</vt:lpstr>
      <vt:lpstr>ff1</vt:lpstr>
      <vt:lpstr>Wingdings</vt:lpstr>
      <vt:lpstr>Wingdings 3</vt:lpstr>
      <vt:lpstr>Ion</vt:lpstr>
      <vt:lpstr>FINDING THE SHORTEST PATH BETWEEN AN INITIAL AND A FINAL POINT USING A* ALGORITHM</vt:lpstr>
      <vt:lpstr>TABLE OF CONTENTS</vt:lpstr>
      <vt:lpstr>ABSTRACT</vt:lpstr>
      <vt:lpstr>PROBLEM  STATEMENT</vt:lpstr>
      <vt:lpstr>ALGORITHM USED</vt:lpstr>
      <vt:lpstr>FLOW CHART</vt:lpstr>
      <vt:lpstr>Hardware   and  Software used </vt:lpstr>
      <vt:lpstr>PowerPoint Presentation</vt:lpstr>
      <vt:lpstr>RESULTS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 SUDOKO SLOVER</dc:title>
  <dc:creator>none</dc:creator>
  <cp:lastModifiedBy>Mentapally Anil kumar</cp:lastModifiedBy>
  <cp:revision>7</cp:revision>
  <dcterms:created xsi:type="dcterms:W3CDTF">2022-03-11T03:27:33Z</dcterms:created>
  <dcterms:modified xsi:type="dcterms:W3CDTF">2022-04-08T03:53:02Z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0x010100BEA3D7C5099EB24D9D3BED70466B8C75</vt:lpwstr>
  </property>
</Properties>
</file>