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9" r:id="rId6"/>
    <p:sldId id="264" r:id="rId7"/>
    <p:sldId id="268" r:id="rId8"/>
    <p:sldId id="267" r:id="rId9"/>
    <p:sldId id="265" r:id="rId10"/>
    <p:sldId id="266" r:id="rId11"/>
    <p:sldId id="261"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6" autoAdjust="0"/>
    <p:restoredTop sz="94660"/>
  </p:normalViewPr>
  <p:slideViewPr>
    <p:cSldViewPr snapToGrid="0">
      <p:cViewPr varScale="1">
        <p:scale>
          <a:sx n="86" d="100"/>
          <a:sy n="86" d="100"/>
        </p:scale>
        <p:origin x="32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748C-C006-4241-87E4-5B68D17700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0D4F59-2B30-43B0-9539-7E62C96F00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9C005A-1872-4B76-A6D2-00FE65E4DA09}"/>
              </a:ext>
            </a:extLst>
          </p:cNvPr>
          <p:cNvSpPr>
            <a:spLocks noGrp="1"/>
          </p:cNvSpPr>
          <p:nvPr>
            <p:ph type="dt" sz="half" idx="10"/>
          </p:nvPr>
        </p:nvSpPr>
        <p:spPr/>
        <p:txBody>
          <a:bodyPr/>
          <a:lstStyle/>
          <a:p>
            <a:fld id="{C1446CC2-EC25-4877-9324-8E6B392E2242}" type="datetimeFigureOut">
              <a:rPr lang="en-IN" smtClean="0"/>
              <a:t>20-02-2022</a:t>
            </a:fld>
            <a:endParaRPr lang="en-IN"/>
          </a:p>
        </p:txBody>
      </p:sp>
      <p:sp>
        <p:nvSpPr>
          <p:cNvPr id="5" name="Footer Placeholder 4">
            <a:extLst>
              <a:ext uri="{FF2B5EF4-FFF2-40B4-BE49-F238E27FC236}">
                <a16:creationId xmlns:a16="http://schemas.microsoft.com/office/drawing/2014/main" id="{2C497349-8BCC-42B8-94E2-7DF8709D93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BE42A5-6EC6-4B70-87B6-C97795B1F06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891639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B720-9DBB-4E25-9CE1-D085CD8DCB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D406FC-DAD6-47AB-8172-E771EEA77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A41DE4-3DC8-497C-B16C-6724ACCAD0F8}"/>
              </a:ext>
            </a:extLst>
          </p:cNvPr>
          <p:cNvSpPr>
            <a:spLocks noGrp="1"/>
          </p:cNvSpPr>
          <p:nvPr>
            <p:ph type="dt" sz="half" idx="10"/>
          </p:nvPr>
        </p:nvSpPr>
        <p:spPr/>
        <p:txBody>
          <a:bodyPr/>
          <a:lstStyle/>
          <a:p>
            <a:fld id="{C1446CC2-EC25-4877-9324-8E6B392E2242}" type="datetimeFigureOut">
              <a:rPr lang="en-IN" smtClean="0"/>
              <a:t>20-02-2022</a:t>
            </a:fld>
            <a:endParaRPr lang="en-IN"/>
          </a:p>
        </p:txBody>
      </p:sp>
      <p:sp>
        <p:nvSpPr>
          <p:cNvPr id="5" name="Footer Placeholder 4">
            <a:extLst>
              <a:ext uri="{FF2B5EF4-FFF2-40B4-BE49-F238E27FC236}">
                <a16:creationId xmlns:a16="http://schemas.microsoft.com/office/drawing/2014/main" id="{EFE13A3A-BDAF-4738-950A-58B8F442D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833EA-4EA8-42F6-8363-6C63CA49F3F6}"/>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142372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859A17-CB88-4D6C-A9E3-18F20E88EA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CFFC65-E8BC-489D-937D-97F3422664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9EEAE2-3E11-413C-BB29-023F8B1B735A}"/>
              </a:ext>
            </a:extLst>
          </p:cNvPr>
          <p:cNvSpPr>
            <a:spLocks noGrp="1"/>
          </p:cNvSpPr>
          <p:nvPr>
            <p:ph type="dt" sz="half" idx="10"/>
          </p:nvPr>
        </p:nvSpPr>
        <p:spPr/>
        <p:txBody>
          <a:bodyPr/>
          <a:lstStyle/>
          <a:p>
            <a:fld id="{C1446CC2-EC25-4877-9324-8E6B392E2242}" type="datetimeFigureOut">
              <a:rPr lang="en-IN" smtClean="0"/>
              <a:t>20-02-2022</a:t>
            </a:fld>
            <a:endParaRPr lang="en-IN"/>
          </a:p>
        </p:txBody>
      </p:sp>
      <p:sp>
        <p:nvSpPr>
          <p:cNvPr id="5" name="Footer Placeholder 4">
            <a:extLst>
              <a:ext uri="{FF2B5EF4-FFF2-40B4-BE49-F238E27FC236}">
                <a16:creationId xmlns:a16="http://schemas.microsoft.com/office/drawing/2014/main" id="{1BE91FDE-0ECE-41DA-89D1-B8D123AA93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F57889-9F5A-48B1-B736-5601D79F0808}"/>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98725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D27D-6E26-44D0-B1DE-BDCC00E540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3D6139-9E4F-4B6A-A719-F444791AE1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8A4C7F-7E25-4959-912E-E9ADC05A6C26}"/>
              </a:ext>
            </a:extLst>
          </p:cNvPr>
          <p:cNvSpPr>
            <a:spLocks noGrp="1"/>
          </p:cNvSpPr>
          <p:nvPr>
            <p:ph type="dt" sz="half" idx="10"/>
          </p:nvPr>
        </p:nvSpPr>
        <p:spPr/>
        <p:txBody>
          <a:bodyPr/>
          <a:lstStyle/>
          <a:p>
            <a:fld id="{C1446CC2-EC25-4877-9324-8E6B392E2242}" type="datetimeFigureOut">
              <a:rPr lang="en-IN" smtClean="0"/>
              <a:t>20-02-2022</a:t>
            </a:fld>
            <a:endParaRPr lang="en-IN"/>
          </a:p>
        </p:txBody>
      </p:sp>
      <p:sp>
        <p:nvSpPr>
          <p:cNvPr id="5" name="Footer Placeholder 4">
            <a:extLst>
              <a:ext uri="{FF2B5EF4-FFF2-40B4-BE49-F238E27FC236}">
                <a16:creationId xmlns:a16="http://schemas.microsoft.com/office/drawing/2014/main" id="{41CFE4D0-6560-4687-9DC0-181DB895E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D088C3-4344-433D-95ED-924FDFF0D58D}"/>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502574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5537-028E-4066-AD3D-066DE6A352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C186D3-9DA5-4297-82FA-A70D09A7EF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A9E3C8-31CC-461D-B85E-EC051D965384}"/>
              </a:ext>
            </a:extLst>
          </p:cNvPr>
          <p:cNvSpPr>
            <a:spLocks noGrp="1"/>
          </p:cNvSpPr>
          <p:nvPr>
            <p:ph type="dt" sz="half" idx="10"/>
          </p:nvPr>
        </p:nvSpPr>
        <p:spPr/>
        <p:txBody>
          <a:bodyPr/>
          <a:lstStyle/>
          <a:p>
            <a:fld id="{C1446CC2-EC25-4877-9324-8E6B392E2242}" type="datetimeFigureOut">
              <a:rPr lang="en-IN" smtClean="0"/>
              <a:t>20-02-2022</a:t>
            </a:fld>
            <a:endParaRPr lang="en-IN"/>
          </a:p>
        </p:txBody>
      </p:sp>
      <p:sp>
        <p:nvSpPr>
          <p:cNvPr id="5" name="Footer Placeholder 4">
            <a:extLst>
              <a:ext uri="{FF2B5EF4-FFF2-40B4-BE49-F238E27FC236}">
                <a16:creationId xmlns:a16="http://schemas.microsoft.com/office/drawing/2014/main" id="{639366BF-A800-4D18-9AB9-352C062AC1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DCBF89-279E-494D-8CFB-4F6C5A181B13}"/>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75933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8718-9EFA-4B02-96D9-4A0302B285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FACA64-D41E-4A9B-BF11-97F3CF3E0B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BBFE20-0842-4456-8F11-4D1AAB049E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58FD50-58E8-48A0-AFE5-0187081B4467}"/>
              </a:ext>
            </a:extLst>
          </p:cNvPr>
          <p:cNvSpPr>
            <a:spLocks noGrp="1"/>
          </p:cNvSpPr>
          <p:nvPr>
            <p:ph type="dt" sz="half" idx="10"/>
          </p:nvPr>
        </p:nvSpPr>
        <p:spPr/>
        <p:txBody>
          <a:bodyPr/>
          <a:lstStyle/>
          <a:p>
            <a:fld id="{C1446CC2-EC25-4877-9324-8E6B392E2242}" type="datetimeFigureOut">
              <a:rPr lang="en-IN" smtClean="0"/>
              <a:t>20-02-2022</a:t>
            </a:fld>
            <a:endParaRPr lang="en-IN"/>
          </a:p>
        </p:txBody>
      </p:sp>
      <p:sp>
        <p:nvSpPr>
          <p:cNvPr id="6" name="Footer Placeholder 5">
            <a:extLst>
              <a:ext uri="{FF2B5EF4-FFF2-40B4-BE49-F238E27FC236}">
                <a16:creationId xmlns:a16="http://schemas.microsoft.com/office/drawing/2014/main" id="{6AB16493-0EDF-482C-B8E6-5E6CD56114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0060CC-9048-4A65-B971-03E5E0271B7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23345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9927-1DC7-40DA-B4F9-22D30CBD70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D714CF-E2D2-4D6A-A2B8-6EE41E43CA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A53F11-CE9D-4C61-A751-28BC315A8C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DFB39A-F736-411A-B6AA-C66970E96F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50FF2C-BA6F-4447-BFC6-FF8FEB3846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78DBEF-1570-4C25-9AC3-E49C66CC7145}"/>
              </a:ext>
            </a:extLst>
          </p:cNvPr>
          <p:cNvSpPr>
            <a:spLocks noGrp="1"/>
          </p:cNvSpPr>
          <p:nvPr>
            <p:ph type="dt" sz="half" idx="10"/>
          </p:nvPr>
        </p:nvSpPr>
        <p:spPr/>
        <p:txBody>
          <a:bodyPr/>
          <a:lstStyle/>
          <a:p>
            <a:fld id="{C1446CC2-EC25-4877-9324-8E6B392E2242}" type="datetimeFigureOut">
              <a:rPr lang="en-IN" smtClean="0"/>
              <a:t>20-02-2022</a:t>
            </a:fld>
            <a:endParaRPr lang="en-IN"/>
          </a:p>
        </p:txBody>
      </p:sp>
      <p:sp>
        <p:nvSpPr>
          <p:cNvPr id="8" name="Footer Placeholder 7">
            <a:extLst>
              <a:ext uri="{FF2B5EF4-FFF2-40B4-BE49-F238E27FC236}">
                <a16:creationId xmlns:a16="http://schemas.microsoft.com/office/drawing/2014/main" id="{4D96FC07-8A4A-4837-B81D-A6E6CB199E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EF1916-FC48-4735-8704-F0149E8A97DB}"/>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795307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D3800-1306-4103-B635-8FB6D1CFFD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1C56FC-E9F3-4B3D-AEAD-51A328D97FFC}"/>
              </a:ext>
            </a:extLst>
          </p:cNvPr>
          <p:cNvSpPr>
            <a:spLocks noGrp="1"/>
          </p:cNvSpPr>
          <p:nvPr>
            <p:ph type="dt" sz="half" idx="10"/>
          </p:nvPr>
        </p:nvSpPr>
        <p:spPr/>
        <p:txBody>
          <a:bodyPr/>
          <a:lstStyle/>
          <a:p>
            <a:fld id="{C1446CC2-EC25-4877-9324-8E6B392E2242}" type="datetimeFigureOut">
              <a:rPr lang="en-IN" smtClean="0"/>
              <a:t>20-02-2022</a:t>
            </a:fld>
            <a:endParaRPr lang="en-IN"/>
          </a:p>
        </p:txBody>
      </p:sp>
      <p:sp>
        <p:nvSpPr>
          <p:cNvPr id="4" name="Footer Placeholder 3">
            <a:extLst>
              <a:ext uri="{FF2B5EF4-FFF2-40B4-BE49-F238E27FC236}">
                <a16:creationId xmlns:a16="http://schemas.microsoft.com/office/drawing/2014/main" id="{44D7D824-3A01-432E-88C1-931933B24E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C5EEC9-CE29-42DC-B7C7-A47EC1718C1E}"/>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68467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D0EC5A-98C6-4232-9C44-101597DF1A97}"/>
              </a:ext>
            </a:extLst>
          </p:cNvPr>
          <p:cNvSpPr>
            <a:spLocks noGrp="1"/>
          </p:cNvSpPr>
          <p:nvPr>
            <p:ph type="dt" sz="half" idx="10"/>
          </p:nvPr>
        </p:nvSpPr>
        <p:spPr/>
        <p:txBody>
          <a:bodyPr/>
          <a:lstStyle/>
          <a:p>
            <a:fld id="{C1446CC2-EC25-4877-9324-8E6B392E2242}" type="datetimeFigureOut">
              <a:rPr lang="en-IN" smtClean="0"/>
              <a:t>20-02-2022</a:t>
            </a:fld>
            <a:endParaRPr lang="en-IN"/>
          </a:p>
        </p:txBody>
      </p:sp>
      <p:sp>
        <p:nvSpPr>
          <p:cNvPr id="3" name="Footer Placeholder 2">
            <a:extLst>
              <a:ext uri="{FF2B5EF4-FFF2-40B4-BE49-F238E27FC236}">
                <a16:creationId xmlns:a16="http://schemas.microsoft.com/office/drawing/2014/main" id="{9272C958-04FD-4186-9937-2FB999F951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504BCD-A3B5-465D-8490-BB48814D3BD6}"/>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674702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95342-AD9E-498F-9AD8-519001749B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BCB26E-AB79-44E8-B81A-E5B72DFEE8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7AFAF8-7FFD-4AB2-A73C-6FBEE6EDAB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9EF94A-C800-48D2-BD86-7FA8E15BE3B5}"/>
              </a:ext>
            </a:extLst>
          </p:cNvPr>
          <p:cNvSpPr>
            <a:spLocks noGrp="1"/>
          </p:cNvSpPr>
          <p:nvPr>
            <p:ph type="dt" sz="half" idx="10"/>
          </p:nvPr>
        </p:nvSpPr>
        <p:spPr/>
        <p:txBody>
          <a:bodyPr/>
          <a:lstStyle/>
          <a:p>
            <a:fld id="{C1446CC2-EC25-4877-9324-8E6B392E2242}" type="datetimeFigureOut">
              <a:rPr lang="en-IN" smtClean="0"/>
              <a:t>20-02-2022</a:t>
            </a:fld>
            <a:endParaRPr lang="en-IN"/>
          </a:p>
        </p:txBody>
      </p:sp>
      <p:sp>
        <p:nvSpPr>
          <p:cNvPr id="6" name="Footer Placeholder 5">
            <a:extLst>
              <a:ext uri="{FF2B5EF4-FFF2-40B4-BE49-F238E27FC236}">
                <a16:creationId xmlns:a16="http://schemas.microsoft.com/office/drawing/2014/main" id="{FBCB0EFC-5256-4483-A23B-98D82C6C34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35EF6F-12F6-4A8A-9163-BD48E255A9B0}"/>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31840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42F62-716F-4E9B-A309-CEFA04CA8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CAF624-563F-438B-92CB-D908C842C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9326F5-F45B-48BA-9C09-65AE88DB4C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346B5B-8C25-483E-B656-529D095F49F4}"/>
              </a:ext>
            </a:extLst>
          </p:cNvPr>
          <p:cNvSpPr>
            <a:spLocks noGrp="1"/>
          </p:cNvSpPr>
          <p:nvPr>
            <p:ph type="dt" sz="half" idx="10"/>
          </p:nvPr>
        </p:nvSpPr>
        <p:spPr/>
        <p:txBody>
          <a:bodyPr/>
          <a:lstStyle/>
          <a:p>
            <a:fld id="{C1446CC2-EC25-4877-9324-8E6B392E2242}" type="datetimeFigureOut">
              <a:rPr lang="en-IN" smtClean="0"/>
              <a:t>20-02-2022</a:t>
            </a:fld>
            <a:endParaRPr lang="en-IN"/>
          </a:p>
        </p:txBody>
      </p:sp>
      <p:sp>
        <p:nvSpPr>
          <p:cNvPr id="6" name="Footer Placeholder 5">
            <a:extLst>
              <a:ext uri="{FF2B5EF4-FFF2-40B4-BE49-F238E27FC236}">
                <a16:creationId xmlns:a16="http://schemas.microsoft.com/office/drawing/2014/main" id="{CB2BDFB4-265C-4554-A5CE-E1AF9D1227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09778-1C69-4157-BF3D-4773612A036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982029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1279C-D7EC-4834-90DE-5441CF594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89D870-7D7A-4D95-A98C-65019CC6C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3E2731-9320-43AC-9952-C8DCF291F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46CC2-EC25-4877-9324-8E6B392E2242}" type="datetimeFigureOut">
              <a:rPr lang="en-IN" smtClean="0"/>
              <a:t>20-02-2022</a:t>
            </a:fld>
            <a:endParaRPr lang="en-IN"/>
          </a:p>
        </p:txBody>
      </p:sp>
      <p:sp>
        <p:nvSpPr>
          <p:cNvPr id="5" name="Footer Placeholder 4">
            <a:extLst>
              <a:ext uri="{FF2B5EF4-FFF2-40B4-BE49-F238E27FC236}">
                <a16:creationId xmlns:a16="http://schemas.microsoft.com/office/drawing/2014/main" id="{DD195C7F-A3CD-4079-B5A6-575BEF6EB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4532FF-3406-4A07-9735-DF0C97797B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1432555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1152617" y="195309"/>
            <a:ext cx="9886765" cy="2071780"/>
          </a:xfrm>
        </p:spPr>
        <p:txBody>
          <a:bodyPr>
            <a:normAutofit/>
          </a:bodyPr>
          <a:lstStyle/>
          <a:p>
            <a:r>
              <a:rPr lang="en-IN" sz="4400" dirty="0">
                <a:solidFill>
                  <a:schemeClr val="accent1">
                    <a:lumMod val="75000"/>
                  </a:schemeClr>
                </a:solidFill>
              </a:rPr>
              <a:t>Design And Analysis of Algorithms</a:t>
            </a:r>
            <a:br>
              <a:rPr lang="en-IN" dirty="0">
                <a:solidFill>
                  <a:schemeClr val="accent1">
                    <a:lumMod val="75000"/>
                  </a:schemeClr>
                </a:solidFill>
              </a:rPr>
            </a:br>
            <a:r>
              <a:rPr lang="en-IN" sz="4000" u="sng" dirty="0">
                <a:solidFill>
                  <a:schemeClr val="accent2">
                    <a:lumMod val="75000"/>
                  </a:schemeClr>
                </a:solidFill>
                <a:effectLst>
                  <a:outerShdw blurRad="38100" dist="38100" dir="2700000" algn="tl">
                    <a:srgbClr val="000000">
                      <a:alpha val="43137"/>
                    </a:srgbClr>
                  </a:outerShdw>
                </a:effectLst>
              </a:rPr>
              <a:t>Optimal random algorithm for finding out minimum spanning tree</a:t>
            </a: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1364202" y="2601119"/>
            <a:ext cx="9144000" cy="1655762"/>
          </a:xfrm>
        </p:spPr>
        <p:txBody>
          <a:bodyPr>
            <a:normAutofit fontScale="25000" lnSpcReduction="20000"/>
          </a:bodyPr>
          <a:lstStyle/>
          <a:p>
            <a:endParaRPr lang="en-IN" dirty="0">
              <a:solidFill>
                <a:schemeClr val="accent6">
                  <a:lumMod val="75000"/>
                </a:schemeClr>
              </a:solidFill>
            </a:endParaRPr>
          </a:p>
          <a:p>
            <a:r>
              <a:rPr lang="en-IN" sz="9600" dirty="0">
                <a:solidFill>
                  <a:schemeClr val="accent6">
                    <a:lumMod val="75000"/>
                  </a:schemeClr>
                </a:solidFill>
              </a:rPr>
              <a:t>2010030490-VARUN KRISHNA</a:t>
            </a:r>
          </a:p>
          <a:p>
            <a:r>
              <a:rPr lang="en-IN" sz="9600" dirty="0">
                <a:solidFill>
                  <a:schemeClr val="accent6">
                    <a:lumMod val="75000"/>
                  </a:schemeClr>
                </a:solidFill>
              </a:rPr>
              <a:t>2010030494-SHASHIKANTH</a:t>
            </a:r>
          </a:p>
          <a:p>
            <a:r>
              <a:rPr lang="en-IN" sz="9600" dirty="0">
                <a:solidFill>
                  <a:schemeClr val="accent6">
                    <a:lumMod val="75000"/>
                  </a:schemeClr>
                </a:solidFill>
              </a:rPr>
              <a:t>2010030468-SATHWIK</a:t>
            </a:r>
          </a:p>
          <a:p>
            <a:r>
              <a:rPr lang="en-IN" sz="9600" dirty="0">
                <a:solidFill>
                  <a:schemeClr val="accent6">
                    <a:lumMod val="75000"/>
                  </a:schemeClr>
                </a:solidFill>
              </a:rPr>
              <a:t>2010030463-ANIL KUMAR</a:t>
            </a:r>
          </a:p>
          <a:p>
            <a:endParaRPr lang="en-IN" sz="9600" dirty="0">
              <a:solidFill>
                <a:schemeClr val="accent6">
                  <a:lumMod val="75000"/>
                </a:schemeClr>
              </a:solidFill>
            </a:endParaRPr>
          </a:p>
          <a:p>
            <a:pPr algn="r"/>
            <a:r>
              <a:rPr lang="en-IN" sz="9600" dirty="0">
                <a:solidFill>
                  <a:schemeClr val="accent1">
                    <a:lumMod val="75000"/>
                  </a:schemeClr>
                </a:solidFill>
              </a:rPr>
              <a:t>Under the guidance of </a:t>
            </a:r>
          </a:p>
          <a:p>
            <a:pPr algn="r"/>
            <a:r>
              <a:rPr lang="en-IN" sz="9600" dirty="0">
                <a:solidFill>
                  <a:schemeClr val="accent1">
                    <a:lumMod val="75000"/>
                  </a:schemeClr>
                </a:solidFill>
              </a:rPr>
              <a:t>                                                                                             UDAYARANI MA’AM</a:t>
            </a:r>
          </a:p>
          <a:p>
            <a:pPr algn="r"/>
            <a:endParaRPr lang="en-IN" sz="9600" dirty="0">
              <a:solidFill>
                <a:schemeClr val="accent6">
                  <a:lumMod val="75000"/>
                </a:schemeClr>
              </a:solidFill>
            </a:endParaRPr>
          </a:p>
          <a:p>
            <a:endParaRPr lang="en-IN" dirty="0">
              <a:solidFill>
                <a:schemeClr val="accent6">
                  <a:lumMod val="75000"/>
                </a:schemeClr>
              </a:solidFill>
            </a:endParaRPr>
          </a:p>
        </p:txBody>
      </p:sp>
    </p:spTree>
    <p:extLst>
      <p:ext uri="{BB962C8B-B14F-4D97-AF65-F5344CB8AC3E}">
        <p14:creationId xmlns:p14="http://schemas.microsoft.com/office/powerpoint/2010/main" val="3271420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AD6C324-8EF4-491B-BF35-4D9F7DFED0C6}"/>
              </a:ext>
            </a:extLst>
          </p:cNvPr>
          <p:cNvPicPr>
            <a:picLocks noGrp="1" noChangeAspect="1"/>
          </p:cNvPicPr>
          <p:nvPr>
            <p:ph idx="1"/>
          </p:nvPr>
        </p:nvPicPr>
        <p:blipFill>
          <a:blip r:embed="rId2"/>
          <a:stretch>
            <a:fillRect/>
          </a:stretch>
        </p:blipFill>
        <p:spPr>
          <a:xfrm>
            <a:off x="5637320" y="2042160"/>
            <a:ext cx="6668027" cy="4815840"/>
          </a:xfrm>
        </p:spPr>
      </p:pic>
      <p:pic>
        <p:nvPicPr>
          <p:cNvPr id="5" name="Picture 4">
            <a:extLst>
              <a:ext uri="{FF2B5EF4-FFF2-40B4-BE49-F238E27FC236}">
                <a16:creationId xmlns:a16="http://schemas.microsoft.com/office/drawing/2014/main" id="{1D5A7630-6409-442A-87BD-1F71B431ED04}"/>
              </a:ext>
            </a:extLst>
          </p:cNvPr>
          <p:cNvPicPr>
            <a:picLocks noChangeAspect="1"/>
          </p:cNvPicPr>
          <p:nvPr/>
        </p:nvPicPr>
        <p:blipFill>
          <a:blip r:embed="rId3"/>
          <a:stretch>
            <a:fillRect/>
          </a:stretch>
        </p:blipFill>
        <p:spPr>
          <a:xfrm>
            <a:off x="0" y="-40640"/>
            <a:ext cx="5637320" cy="4815840"/>
          </a:xfrm>
          <a:prstGeom prst="rect">
            <a:avLst/>
          </a:prstGeom>
        </p:spPr>
      </p:pic>
    </p:spTree>
    <p:extLst>
      <p:ext uri="{BB962C8B-B14F-4D97-AF65-F5344CB8AC3E}">
        <p14:creationId xmlns:p14="http://schemas.microsoft.com/office/powerpoint/2010/main" val="4202907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2495-BC54-4067-8E7F-D378A5039021}"/>
              </a:ext>
            </a:extLst>
          </p:cNvPr>
          <p:cNvSpPr>
            <a:spLocks noGrp="1"/>
          </p:cNvSpPr>
          <p:nvPr>
            <p:ph type="title"/>
          </p:nvPr>
        </p:nvSpPr>
        <p:spPr>
          <a:xfrm>
            <a:off x="767178" y="-30670"/>
            <a:ext cx="10515600" cy="1325563"/>
          </a:xfrm>
        </p:spPr>
        <p:txBody>
          <a:bodyPr/>
          <a:lstStyle/>
          <a:p>
            <a:pPr algn="ctr"/>
            <a:r>
              <a:rPr lang="en-IN" u="sng" dirty="0">
                <a:solidFill>
                  <a:schemeClr val="accent2">
                    <a:lumMod val="50000"/>
                  </a:schemeClr>
                </a:solidFill>
                <a:effectLst>
                  <a:outerShdw blurRad="38100" dist="38100" dir="2700000" algn="tl">
                    <a:srgbClr val="000000">
                      <a:alpha val="43137"/>
                    </a:srgbClr>
                  </a:outerShdw>
                </a:effectLst>
              </a:rPr>
              <a:t>GITHUB SETUP</a:t>
            </a:r>
          </a:p>
        </p:txBody>
      </p:sp>
      <p:pic>
        <p:nvPicPr>
          <p:cNvPr id="5" name="Content Placeholder 4">
            <a:extLst>
              <a:ext uri="{FF2B5EF4-FFF2-40B4-BE49-F238E27FC236}">
                <a16:creationId xmlns:a16="http://schemas.microsoft.com/office/drawing/2014/main" id="{88DBD15C-E0AF-48A2-939B-9640CA6F379D}"/>
              </a:ext>
            </a:extLst>
          </p:cNvPr>
          <p:cNvPicPr>
            <a:picLocks noGrp="1" noChangeAspect="1"/>
          </p:cNvPicPr>
          <p:nvPr>
            <p:ph idx="1"/>
          </p:nvPr>
        </p:nvPicPr>
        <p:blipFill>
          <a:blip r:embed="rId2"/>
          <a:stretch>
            <a:fillRect/>
          </a:stretch>
        </p:blipFill>
        <p:spPr>
          <a:xfrm>
            <a:off x="0" y="1294893"/>
            <a:ext cx="11514338" cy="5563107"/>
          </a:xfrm>
        </p:spPr>
      </p:pic>
    </p:spTree>
    <p:extLst>
      <p:ext uri="{BB962C8B-B14F-4D97-AF65-F5344CB8AC3E}">
        <p14:creationId xmlns:p14="http://schemas.microsoft.com/office/powerpoint/2010/main" val="520040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a:xfrm>
            <a:off x="523783" y="365125"/>
            <a:ext cx="10830017" cy="1325563"/>
          </a:xfrm>
        </p:spPr>
        <p:txBody>
          <a:bodyPr/>
          <a:lstStyle/>
          <a:p>
            <a:r>
              <a:rPr lang="en-IN" dirty="0">
                <a:solidFill>
                  <a:schemeClr val="accent2">
                    <a:lumMod val="50000"/>
                  </a:schemeClr>
                </a:solidFill>
                <a:effectLst>
                  <a:outerShdw blurRad="38100" dist="38100" dir="2700000" algn="tl">
                    <a:srgbClr val="000000">
                      <a:alpha val="43137"/>
                    </a:srgbClr>
                  </a:outerShdw>
                </a:effectLst>
              </a:rPr>
              <a:t>DIVISION OF WORK AMONG THE GROUP MEMBERS</a:t>
            </a:r>
          </a:p>
        </p:txBody>
      </p:sp>
      <p:sp>
        <p:nvSpPr>
          <p:cNvPr id="3" name="Content Placeholder 2">
            <a:extLst>
              <a:ext uri="{FF2B5EF4-FFF2-40B4-BE49-F238E27FC236}">
                <a16:creationId xmlns:a16="http://schemas.microsoft.com/office/drawing/2014/main" id="{0D677678-E6FC-43AF-8710-22E963C7CB46}"/>
              </a:ext>
            </a:extLst>
          </p:cNvPr>
          <p:cNvSpPr>
            <a:spLocks noGrp="1"/>
          </p:cNvSpPr>
          <p:nvPr>
            <p:ph idx="1"/>
          </p:nvPr>
        </p:nvSpPr>
        <p:spPr/>
        <p:txBody>
          <a:bodyPr/>
          <a:lstStyle/>
          <a:p>
            <a:r>
              <a:rPr lang="en-IN" sz="2800" dirty="0"/>
              <a:t>CODING AND TESTING – ANIL KUMAR, SATWIK</a:t>
            </a:r>
          </a:p>
          <a:p>
            <a:r>
              <a:rPr lang="en-IN" sz="2800" dirty="0"/>
              <a:t>ALGORITHM AND FLOWCHART - VARUN KRISHNA</a:t>
            </a:r>
          </a:p>
          <a:p>
            <a:r>
              <a:rPr lang="en-IN" sz="2800" dirty="0"/>
              <a:t>ANALYZE DATA AND TECHNIQUES - SHASHIKANTH</a:t>
            </a:r>
          </a:p>
          <a:p>
            <a:endParaRPr lang="en-IN" dirty="0"/>
          </a:p>
        </p:txBody>
      </p:sp>
    </p:spTree>
    <p:extLst>
      <p:ext uri="{BB962C8B-B14F-4D97-AF65-F5344CB8AC3E}">
        <p14:creationId xmlns:p14="http://schemas.microsoft.com/office/powerpoint/2010/main" val="2477139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6">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28">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a:xfrm>
            <a:off x="1137036" y="548640"/>
            <a:ext cx="9543405" cy="1188720"/>
          </a:xfrm>
        </p:spPr>
        <p:txBody>
          <a:bodyPr>
            <a:normAutofit/>
          </a:bodyPr>
          <a:lstStyle/>
          <a:p>
            <a:r>
              <a:rPr lang="en-IN" u="sng">
                <a:solidFill>
                  <a:schemeClr val="tx1">
                    <a:lumMod val="85000"/>
                    <a:lumOff val="15000"/>
                  </a:schemeClr>
                </a:solidFill>
                <a:effectLst>
                  <a:outerShdw blurRad="38100" dist="38100" dir="2700000" algn="tl">
                    <a:srgbClr val="000000">
                      <a:alpha val="43137"/>
                    </a:srgbClr>
                  </a:outerShdw>
                </a:effectLst>
              </a:rPr>
              <a:t>PROBLEM STATEMENT AND DOMAIN</a:t>
            </a:r>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a:xfrm>
            <a:off x="1957987" y="2431765"/>
            <a:ext cx="8276026" cy="3320031"/>
          </a:xfrm>
        </p:spPr>
        <p:txBody>
          <a:bodyPr anchor="ctr">
            <a:normAutofit/>
          </a:bodyPr>
          <a:lstStyle/>
          <a:p>
            <a:r>
              <a:rPr lang="en-US" sz="2000" b="0" i="0">
                <a:solidFill>
                  <a:schemeClr val="tx1">
                    <a:lumMod val="85000"/>
                    <a:lumOff val="15000"/>
                  </a:schemeClr>
                </a:solidFill>
                <a:effectLst/>
                <a:latin typeface="Amasis MT Pro" panose="02040504050005020304" pitchFamily="18" charset="0"/>
              </a:rPr>
              <a:t>The MST is a problem in a field of study known as Graph Theory in mathematics and computer science. Problems involving graphs come up a lot in computer science, not only related to networking problems, but also in describing more sophisticated or interconnected relationships between data and information.</a:t>
            </a:r>
            <a:r>
              <a:rPr lang="en-US" sz="2000">
                <a:solidFill>
                  <a:schemeClr val="tx1">
                    <a:lumMod val="85000"/>
                    <a:lumOff val="15000"/>
                  </a:schemeClr>
                </a:solidFill>
                <a:latin typeface="Amasis MT Pro" panose="02040504050005020304" pitchFamily="18" charset="0"/>
              </a:rPr>
              <a:t>F</a:t>
            </a:r>
            <a:r>
              <a:rPr lang="en-US" sz="2000" b="0" i="0">
                <a:solidFill>
                  <a:schemeClr val="tx1">
                    <a:lumMod val="85000"/>
                    <a:lumOff val="15000"/>
                  </a:schemeClr>
                </a:solidFill>
                <a:effectLst/>
                <a:latin typeface="Amasis MT Pro" panose="02040504050005020304" pitchFamily="18" charset="0"/>
              </a:rPr>
              <a:t>or example, complicated scheduling problems, logistics, or even sociology problems, or interactions between molecules. Many real-world problems can be expressed or visualized as graphs.</a:t>
            </a:r>
            <a:endParaRPr lang="en-IN" sz="2000">
              <a:solidFill>
                <a:schemeClr val="tx1">
                  <a:lumMod val="85000"/>
                  <a:lumOff val="15000"/>
                </a:schemeClr>
              </a:solidFill>
              <a:latin typeface="Amasis MT Pro" panose="02040504050005020304" pitchFamily="18" charset="0"/>
            </a:endParaRPr>
          </a:p>
        </p:txBody>
      </p:sp>
      <p:sp>
        <p:nvSpPr>
          <p:cNvPr id="35" name="Freeform: Shape 30">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313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p:txBody>
          <a:bodyPr/>
          <a:lstStyle/>
          <a:p>
            <a:r>
              <a:rPr lang="en-IN" dirty="0">
                <a:solidFill>
                  <a:schemeClr val="accent2">
                    <a:lumMod val="50000"/>
                  </a:schemeClr>
                </a:solidFill>
                <a:effectLst>
                  <a:outerShdw blurRad="38100" dist="38100" dir="2700000" algn="tl">
                    <a:srgbClr val="000000">
                      <a:alpha val="43137"/>
                    </a:srgbClr>
                  </a:outerShdw>
                </a:effectLst>
                <a:latin typeface="Amasis MT Pro Medium" panose="02040604050005020304" pitchFamily="18" charset="0"/>
              </a:rPr>
              <a:t>EXISTING SOLUTIONS :</a:t>
            </a:r>
          </a:p>
        </p:txBody>
      </p:sp>
      <p:sp>
        <p:nvSpPr>
          <p:cNvPr id="3" name="Content Placeholder 2">
            <a:extLst>
              <a:ext uri="{FF2B5EF4-FFF2-40B4-BE49-F238E27FC236}">
                <a16:creationId xmlns:a16="http://schemas.microsoft.com/office/drawing/2014/main" id="{8A7E5BF9-49EB-40A0-9E84-D30467DC69EA}"/>
              </a:ext>
            </a:extLst>
          </p:cNvPr>
          <p:cNvSpPr>
            <a:spLocks noGrp="1"/>
          </p:cNvSpPr>
          <p:nvPr>
            <p:ph idx="1"/>
          </p:nvPr>
        </p:nvSpPr>
        <p:spPr/>
        <p:txBody>
          <a:bodyPr>
            <a:normAutofit lnSpcReduction="10000"/>
          </a:bodyPr>
          <a:lstStyle/>
          <a:p>
            <a:r>
              <a:rPr lang="en-IN" b="0" i="0" u="sng" dirty="0">
                <a:solidFill>
                  <a:srgbClr val="46535E"/>
                </a:solidFill>
                <a:effectLst>
                  <a:outerShdw blurRad="38100" dist="38100" dir="2700000" algn="tl">
                    <a:srgbClr val="000000">
                      <a:alpha val="43137"/>
                    </a:srgbClr>
                  </a:outerShdw>
                </a:effectLst>
                <a:latin typeface="Open Sans" panose="020B0606030504020204" pitchFamily="34" charset="0"/>
              </a:rPr>
              <a:t>Kruskal’s Algorithm :</a:t>
            </a:r>
          </a:p>
          <a:p>
            <a:pPr marL="0" indent="0">
              <a:buNone/>
            </a:pPr>
            <a:r>
              <a:rPr lang="en-US" sz="1800" b="0" i="0" dirty="0">
                <a:solidFill>
                  <a:srgbClr val="252C33"/>
                </a:solidFill>
                <a:effectLst/>
                <a:latin typeface="Amasis MT Pro Medium" panose="02040604050005020304" pitchFamily="18" charset="0"/>
              </a:rPr>
              <a:t>Kruskal’s Algorithm builds the spanning tree by adding edges one by one into a growing spanning tree. Kruskal's algorithm follows greedy approach as in each iteration it finds an edge which has least weight and add it to the growing spanning tree.</a:t>
            </a:r>
          </a:p>
          <a:p>
            <a:pPr marL="0" indent="0">
              <a:buNone/>
            </a:pPr>
            <a:r>
              <a:rPr lang="en-US" sz="1800" b="0" i="0" dirty="0">
                <a:solidFill>
                  <a:srgbClr val="252C33"/>
                </a:solidFill>
                <a:effectLst/>
                <a:latin typeface="Amasis MT Pro Medium" panose="02040604050005020304" pitchFamily="18" charset="0"/>
              </a:rPr>
              <a:t>In Kruskal’s algorithm, at each iteration we will select the edge with the lowest weight. So, we will start with the lowest weighted edge first i.e., the edges with weight.</a:t>
            </a:r>
          </a:p>
          <a:p>
            <a:pPr marL="0" indent="0">
              <a:buNone/>
            </a:pPr>
            <a:endParaRPr lang="en-US" sz="1800" b="0" i="0" dirty="0">
              <a:solidFill>
                <a:srgbClr val="252C33"/>
              </a:solidFill>
              <a:effectLst/>
              <a:latin typeface="Amasis MT Pro Medium" panose="02040604050005020304" pitchFamily="18" charset="0"/>
            </a:endParaRPr>
          </a:p>
          <a:p>
            <a:r>
              <a:rPr lang="en-IN" sz="2400" b="0" i="0" u="sng" dirty="0">
                <a:solidFill>
                  <a:srgbClr val="46535E"/>
                </a:solidFill>
                <a:effectLst>
                  <a:outerShdw blurRad="38100" dist="38100" dir="2700000" algn="tl">
                    <a:srgbClr val="000000">
                      <a:alpha val="43137"/>
                    </a:srgbClr>
                  </a:outerShdw>
                </a:effectLst>
                <a:latin typeface="Open Sans" panose="020B0606030504020204" pitchFamily="34" charset="0"/>
              </a:rPr>
              <a:t>Prim’s Algorithm :</a:t>
            </a:r>
          </a:p>
          <a:p>
            <a:pPr marL="0" indent="0">
              <a:buNone/>
            </a:pPr>
            <a:r>
              <a:rPr lang="en-US" sz="1800" b="0" i="0" dirty="0">
                <a:solidFill>
                  <a:srgbClr val="252C33"/>
                </a:solidFill>
                <a:effectLst/>
                <a:latin typeface="Amasis MT Pro Medium" panose="02040604050005020304" pitchFamily="18" charset="0"/>
              </a:rPr>
              <a:t>Prim’s Algorithm also use Greedy approach to find the minimum spanning tree. In Prim’s Algorithm we grow the spanning tree from a starting position. Unlike an </a:t>
            </a:r>
            <a:r>
              <a:rPr lang="en-US" sz="1800" b="1" i="0" dirty="0">
                <a:solidFill>
                  <a:srgbClr val="252C33"/>
                </a:solidFill>
                <a:effectLst/>
                <a:latin typeface="Amasis MT Pro Medium" panose="02040604050005020304" pitchFamily="18" charset="0"/>
              </a:rPr>
              <a:t>edge</a:t>
            </a:r>
            <a:r>
              <a:rPr lang="en-US" sz="1800" b="0" i="0" dirty="0">
                <a:solidFill>
                  <a:srgbClr val="252C33"/>
                </a:solidFill>
                <a:effectLst/>
                <a:latin typeface="Amasis MT Pro Medium" panose="02040604050005020304" pitchFamily="18" charset="0"/>
              </a:rPr>
              <a:t> in Kruskal's, we add </a:t>
            </a:r>
            <a:r>
              <a:rPr lang="en-US" sz="1800" b="1" i="0" dirty="0">
                <a:solidFill>
                  <a:srgbClr val="252C33"/>
                </a:solidFill>
                <a:effectLst/>
                <a:latin typeface="Amasis MT Pro Medium" panose="02040604050005020304" pitchFamily="18" charset="0"/>
              </a:rPr>
              <a:t>vertex</a:t>
            </a:r>
            <a:r>
              <a:rPr lang="en-US" sz="1800" b="0" i="0" dirty="0">
                <a:solidFill>
                  <a:srgbClr val="252C33"/>
                </a:solidFill>
                <a:effectLst/>
                <a:latin typeface="Amasis MT Pro Medium" panose="02040604050005020304" pitchFamily="18" charset="0"/>
              </a:rPr>
              <a:t> to the growing spanning tree in Prim’s.</a:t>
            </a:r>
          </a:p>
          <a:p>
            <a:pPr marL="0" indent="0">
              <a:buNone/>
            </a:pPr>
            <a:r>
              <a:rPr lang="en-US" sz="1800" b="0" i="0" dirty="0">
                <a:solidFill>
                  <a:srgbClr val="252C33"/>
                </a:solidFill>
                <a:effectLst/>
                <a:latin typeface="Amasis MT Pro Medium" panose="02040604050005020304" pitchFamily="18" charset="0"/>
              </a:rPr>
              <a:t>In Prim’s Algorithm, we will start with an arbitrary node (it doesn’t matter which one) and mark it. In each iteration we will mark a new vertex that is adjacent to the one that we have already marked. As a greedy algorithm, Prim’s algorithm will select the cheapest edge and mark the vertex</a:t>
            </a:r>
          </a:p>
          <a:p>
            <a:pPr marL="0" indent="0">
              <a:buNone/>
            </a:pPr>
            <a:endParaRPr lang="en-IN" sz="1800" b="0" i="0" u="sng" dirty="0">
              <a:solidFill>
                <a:srgbClr val="46535E"/>
              </a:solidFill>
              <a:effectLst>
                <a:outerShdw blurRad="38100" dist="38100" dir="2700000" algn="tl">
                  <a:srgbClr val="000000">
                    <a:alpha val="43137"/>
                  </a:srgbClr>
                </a:outerShdw>
              </a:effectLst>
              <a:latin typeface="Amasis MT Pro Medium" panose="02040604050005020304" pitchFamily="18" charset="0"/>
            </a:endParaRPr>
          </a:p>
          <a:p>
            <a:pPr marL="0" indent="0">
              <a:buNone/>
            </a:pPr>
            <a:endParaRPr lang="en-US" sz="1800" b="0" i="0" dirty="0">
              <a:solidFill>
                <a:srgbClr val="252C33"/>
              </a:solidFill>
              <a:effectLst/>
              <a:latin typeface="Amasis MT Pro Medium" panose="02040604050005020304" pitchFamily="18" charset="0"/>
            </a:endParaRPr>
          </a:p>
          <a:p>
            <a:pPr marL="0" indent="0">
              <a:buNone/>
            </a:pPr>
            <a:endParaRPr lang="en-US" sz="1800" dirty="0">
              <a:solidFill>
                <a:srgbClr val="252C33"/>
              </a:solidFill>
              <a:latin typeface="Amasis MT Pro Medium" panose="02040604050005020304" pitchFamily="18" charset="0"/>
            </a:endParaRPr>
          </a:p>
          <a:p>
            <a:pPr marL="0" indent="0">
              <a:buNone/>
            </a:pPr>
            <a:endParaRPr lang="en-US" sz="1800" b="0" i="0" dirty="0">
              <a:solidFill>
                <a:srgbClr val="252C33"/>
              </a:solidFill>
              <a:effectLst/>
              <a:latin typeface="Amasis MT Pro Medium" panose="02040604050005020304" pitchFamily="18" charset="0"/>
            </a:endParaRPr>
          </a:p>
          <a:p>
            <a:pPr marL="0" indent="0">
              <a:buNone/>
            </a:pPr>
            <a:endParaRPr lang="en-IN" sz="1800" b="0" i="0" dirty="0">
              <a:solidFill>
                <a:srgbClr val="46535E"/>
              </a:solidFill>
              <a:effectLst/>
              <a:latin typeface="Amasis MT Pro Medium" panose="02040604050005020304" pitchFamily="18" charset="0"/>
            </a:endParaRPr>
          </a:p>
          <a:p>
            <a:pPr marL="0" indent="0">
              <a:buNone/>
            </a:pPr>
            <a:endParaRPr lang="en-IN" dirty="0"/>
          </a:p>
        </p:txBody>
      </p:sp>
    </p:spTree>
    <p:extLst>
      <p:ext uri="{BB962C8B-B14F-4D97-AF65-F5344CB8AC3E}">
        <p14:creationId xmlns:p14="http://schemas.microsoft.com/office/powerpoint/2010/main" val="3735240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518D4-2C8A-4698-A47D-8D36A1A10B62}"/>
              </a:ext>
            </a:extLst>
          </p:cNvPr>
          <p:cNvSpPr>
            <a:spLocks noGrp="1"/>
          </p:cNvSpPr>
          <p:nvPr>
            <p:ph type="title"/>
          </p:nvPr>
        </p:nvSpPr>
        <p:spPr/>
        <p:txBody>
          <a:bodyPr/>
          <a:lstStyle/>
          <a:p>
            <a:r>
              <a:rPr lang="en-IN" u="sng" dirty="0">
                <a:solidFill>
                  <a:schemeClr val="accent2">
                    <a:lumMod val="50000"/>
                  </a:schemeClr>
                </a:solidFill>
                <a:effectLst>
                  <a:outerShdw blurRad="38100" dist="38100" dir="2700000" algn="tl">
                    <a:srgbClr val="000000">
                      <a:alpha val="43137"/>
                    </a:srgbClr>
                  </a:outerShdw>
                </a:effectLst>
              </a:rPr>
              <a:t>PROPOSED ALGORITHM DESIGN TECHNIQUE</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EF93EC8-6B2A-428C-A758-C17C77F3BE7B}"/>
              </a:ext>
            </a:extLst>
          </p:cNvPr>
          <p:cNvSpPr>
            <a:spLocks noGrp="1"/>
          </p:cNvSpPr>
          <p:nvPr>
            <p:ph idx="1"/>
          </p:nvPr>
        </p:nvSpPr>
        <p:spPr/>
        <p:txBody>
          <a:bodyPr/>
          <a:lstStyle/>
          <a:p>
            <a:r>
              <a:rPr lang="en-IN" b="0" i="0" u="sng" dirty="0">
                <a:solidFill>
                  <a:srgbClr val="46535E"/>
                </a:solidFill>
                <a:effectLst>
                  <a:outerShdw blurRad="38100" dist="38100" dir="2700000" algn="tl">
                    <a:srgbClr val="000000">
                      <a:alpha val="43137"/>
                    </a:srgbClr>
                  </a:outerShdw>
                </a:effectLst>
                <a:latin typeface="Open Sans" panose="020B0606030504020204" pitchFamily="34" charset="0"/>
              </a:rPr>
              <a:t>Kruskal’s Algorithm :</a:t>
            </a:r>
          </a:p>
          <a:p>
            <a:r>
              <a:rPr lang="en-US" sz="1800" b="0" i="0" dirty="0">
                <a:solidFill>
                  <a:srgbClr val="252C33"/>
                </a:solidFill>
                <a:effectLst/>
                <a:latin typeface="Open Sans" panose="020B0606030504020204" pitchFamily="34" charset="0"/>
              </a:rPr>
              <a:t>Kruskal’s Algorithm builds the spanning tree by adding edges one by one into a growing spanning tree. Kruskal's algorithm follows greedy approach as in each iteration it finds an edge which has least weight and add it to the growing spanning tree.</a:t>
            </a:r>
          </a:p>
          <a:p>
            <a:pPr algn="l">
              <a:buFont typeface="Wingdings" panose="05000000000000000000" pitchFamily="2" charset="2"/>
              <a:buChar char="Ø"/>
            </a:pPr>
            <a:r>
              <a:rPr lang="en-US" sz="2000" b="1" i="0" dirty="0">
                <a:solidFill>
                  <a:srgbClr val="252C33"/>
                </a:solidFill>
                <a:effectLst>
                  <a:outerShdw blurRad="38100" dist="38100" dir="2700000" algn="tl">
                    <a:srgbClr val="000000">
                      <a:alpha val="43137"/>
                    </a:srgbClr>
                  </a:outerShdw>
                </a:effectLst>
                <a:latin typeface="Amasis MT Pro Black" panose="02040A04050005020304" pitchFamily="18" charset="0"/>
              </a:rPr>
              <a:t>Algorithm Steps:</a:t>
            </a:r>
            <a:endParaRPr lang="en-US" sz="2000" b="0" i="0" dirty="0">
              <a:solidFill>
                <a:srgbClr val="252C33"/>
              </a:solidFill>
              <a:effectLst>
                <a:outerShdw blurRad="38100" dist="38100" dir="2700000" algn="tl">
                  <a:srgbClr val="000000">
                    <a:alpha val="43137"/>
                  </a:srgbClr>
                </a:outerShdw>
              </a:effectLst>
              <a:latin typeface="Amasis MT Pro Black" panose="02040A04050005020304" pitchFamily="18" charset="0"/>
            </a:endParaRPr>
          </a:p>
          <a:p>
            <a:pPr algn="l">
              <a:buFont typeface="Arial" panose="020B0604020202020204" pitchFamily="34" charset="0"/>
              <a:buChar char="•"/>
            </a:pPr>
            <a:r>
              <a:rPr lang="en-US" sz="1800" b="0" i="0" dirty="0">
                <a:solidFill>
                  <a:srgbClr val="252C33"/>
                </a:solidFill>
                <a:effectLst/>
                <a:latin typeface="Open Sans" panose="020B0606030504020204" pitchFamily="34" charset="0"/>
              </a:rPr>
              <a:t>Sort the graph edges with respect to their weights.</a:t>
            </a:r>
          </a:p>
          <a:p>
            <a:pPr algn="l">
              <a:buFont typeface="Arial" panose="020B0604020202020204" pitchFamily="34" charset="0"/>
              <a:buChar char="•"/>
            </a:pPr>
            <a:r>
              <a:rPr lang="en-US" sz="1800" b="0" i="0" dirty="0">
                <a:solidFill>
                  <a:srgbClr val="252C33"/>
                </a:solidFill>
                <a:effectLst/>
                <a:latin typeface="Open Sans" panose="020B0606030504020204" pitchFamily="34" charset="0"/>
              </a:rPr>
              <a:t>Start adding edges to the MST from the edge with the smallest weight until the edge of the largest weight.</a:t>
            </a:r>
          </a:p>
          <a:p>
            <a:pPr algn="l">
              <a:buFont typeface="Arial" panose="020B0604020202020204" pitchFamily="34" charset="0"/>
              <a:buChar char="•"/>
            </a:pPr>
            <a:r>
              <a:rPr lang="en-US" sz="1800" b="0" i="0" dirty="0">
                <a:solidFill>
                  <a:srgbClr val="252C33"/>
                </a:solidFill>
                <a:effectLst/>
                <a:latin typeface="Open Sans" panose="020B0606030504020204" pitchFamily="34" charset="0"/>
              </a:rPr>
              <a:t>Only add edges which doesn't form a cycle , edges which connect only disconnected components.</a:t>
            </a:r>
          </a:p>
          <a:p>
            <a:pPr marL="0" indent="0">
              <a:buNone/>
            </a:pPr>
            <a:endParaRPr lang="en-US" sz="1800" b="0" i="0" dirty="0">
              <a:solidFill>
                <a:srgbClr val="252C33"/>
              </a:solidFill>
              <a:effectLst/>
              <a:latin typeface="Open Sans" panose="020B0606030504020204" pitchFamily="34" charset="0"/>
            </a:endParaRPr>
          </a:p>
          <a:p>
            <a:pPr marL="0" indent="0">
              <a:buNone/>
            </a:pPr>
            <a:endParaRPr lang="en-IN" sz="1800" b="0" i="0" u="sng" dirty="0">
              <a:solidFill>
                <a:srgbClr val="46535E"/>
              </a:solidFill>
              <a:effectLst>
                <a:outerShdw blurRad="38100" dist="38100" dir="2700000" algn="tl">
                  <a:srgbClr val="000000">
                    <a:alpha val="43137"/>
                  </a:srgbClr>
                </a:outerShdw>
              </a:effectLst>
              <a:latin typeface="Open Sans" panose="020B0606030504020204" pitchFamily="34" charset="0"/>
            </a:endParaRPr>
          </a:p>
          <a:p>
            <a:pPr marL="0" indent="0">
              <a:buNone/>
            </a:pPr>
            <a:endParaRPr lang="en-IN" sz="1800" dirty="0"/>
          </a:p>
        </p:txBody>
      </p:sp>
    </p:spTree>
    <p:extLst>
      <p:ext uri="{BB962C8B-B14F-4D97-AF65-F5344CB8AC3E}">
        <p14:creationId xmlns:p14="http://schemas.microsoft.com/office/powerpoint/2010/main" val="1725309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BBD85-B090-47AB-AAFA-6346C36F4834}"/>
              </a:ext>
            </a:extLst>
          </p:cNvPr>
          <p:cNvSpPr>
            <a:spLocks noGrp="1"/>
          </p:cNvSpPr>
          <p:nvPr>
            <p:ph type="title"/>
          </p:nvPr>
        </p:nvSpPr>
        <p:spPr/>
        <p:txBody>
          <a:bodyPr>
            <a:normAutofit fontScale="90000"/>
          </a:bodyPr>
          <a:lstStyle/>
          <a:p>
            <a:pPr algn="ctr"/>
            <a:br>
              <a:rPr lang="en-IN" b="0" i="0" dirty="0">
                <a:solidFill>
                  <a:srgbClr val="610B38"/>
                </a:solidFill>
                <a:effectLst/>
                <a:latin typeface="erdana"/>
              </a:rPr>
            </a:br>
            <a:r>
              <a:rPr lang="en-IN" b="0" i="0" u="sng" dirty="0">
                <a:solidFill>
                  <a:srgbClr val="610B38"/>
                </a:solidFill>
                <a:effectLst>
                  <a:outerShdw blurRad="38100" dist="38100" dir="2700000" algn="tl">
                    <a:srgbClr val="000000">
                      <a:alpha val="43137"/>
                    </a:srgbClr>
                  </a:outerShdw>
                </a:effectLst>
                <a:latin typeface="erdana"/>
              </a:rPr>
              <a:t>ALGORITHM</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99A47F0-EC01-4A2B-AF40-B88E79F0799B}"/>
              </a:ext>
            </a:extLst>
          </p:cNvPr>
          <p:cNvSpPr>
            <a:spLocks noGrp="1"/>
          </p:cNvSpPr>
          <p:nvPr>
            <p:ph idx="1"/>
          </p:nvPr>
        </p:nvSpPr>
        <p:spPr>
          <a:xfrm>
            <a:off x="71021" y="1376039"/>
            <a:ext cx="12120979" cy="5481961"/>
          </a:xfrm>
        </p:spPr>
        <p:txBody>
          <a:bodyPr>
            <a:normAutofit/>
          </a:bodyPr>
          <a:lstStyle/>
          <a:p>
            <a:r>
              <a:rPr lang="en-US" dirty="0"/>
              <a:t>Step 1: Create a forest F in such a way that every vertex of the graph is a separate tree.  </a:t>
            </a:r>
          </a:p>
          <a:p>
            <a:r>
              <a:rPr lang="en-US" dirty="0"/>
              <a:t>Step 2: Create a set E that contains all the edges of the graph.  </a:t>
            </a:r>
          </a:p>
          <a:p>
            <a:r>
              <a:rPr lang="en-US" dirty="0"/>
              <a:t>Step 3: Repeat Steps 4 and 5 while E is NOT EMPTY and F is not spanning  </a:t>
            </a:r>
          </a:p>
          <a:p>
            <a:r>
              <a:rPr lang="en-US" dirty="0"/>
              <a:t>Step 4: Remove an edge from E with minimum weight  </a:t>
            </a:r>
          </a:p>
          <a:p>
            <a:r>
              <a:rPr lang="en-US" dirty="0"/>
              <a:t>Step 5: IF the edge obtained in Step 4 connects two different trees, then add it to the forest F   </a:t>
            </a:r>
          </a:p>
          <a:p>
            <a:r>
              <a:rPr lang="en-US" dirty="0"/>
              <a:t>(for combining two trees into one tree).  </a:t>
            </a:r>
          </a:p>
          <a:p>
            <a:r>
              <a:rPr lang="en-US" dirty="0"/>
              <a:t>ELSE  </a:t>
            </a:r>
          </a:p>
          <a:p>
            <a:r>
              <a:rPr lang="en-US" dirty="0"/>
              <a:t>Discard the edge  </a:t>
            </a:r>
          </a:p>
          <a:p>
            <a:r>
              <a:rPr lang="en-US" dirty="0"/>
              <a:t>Step 6: END</a:t>
            </a:r>
            <a:endParaRPr lang="en-IN" dirty="0"/>
          </a:p>
        </p:txBody>
      </p:sp>
    </p:spTree>
    <p:extLst>
      <p:ext uri="{BB962C8B-B14F-4D97-AF65-F5344CB8AC3E}">
        <p14:creationId xmlns:p14="http://schemas.microsoft.com/office/powerpoint/2010/main" val="1249731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B764C-DA99-4236-9A28-BCE4E5924BF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7241418-5B87-4575-8738-F84CB910176F}"/>
              </a:ext>
            </a:extLst>
          </p:cNvPr>
          <p:cNvSpPr>
            <a:spLocks noGrp="1"/>
          </p:cNvSpPr>
          <p:nvPr>
            <p:ph idx="1"/>
          </p:nvPr>
        </p:nvSpPr>
        <p:spPr/>
        <p:txBody>
          <a:bodyPr>
            <a:normAutofit/>
          </a:bodyPr>
          <a:lstStyle/>
          <a:p>
            <a:pPr algn="l"/>
            <a:r>
              <a:rPr lang="en-US" sz="2000" b="0" i="0" dirty="0">
                <a:solidFill>
                  <a:srgbClr val="252C33"/>
                </a:solidFill>
                <a:effectLst/>
                <a:latin typeface="Amasis MT Pro Black" panose="02040A04050005020304" pitchFamily="18" charset="0"/>
              </a:rPr>
              <a:t>So now how to check if 2 vertices are connected or not ?</a:t>
            </a:r>
          </a:p>
          <a:p>
            <a:pPr algn="l">
              <a:lnSpc>
                <a:spcPct val="150000"/>
              </a:lnSpc>
            </a:pPr>
            <a:r>
              <a:rPr lang="en-US" sz="1800" b="0" i="0" dirty="0">
                <a:solidFill>
                  <a:srgbClr val="252C33"/>
                </a:solidFill>
                <a:effectLst/>
                <a:latin typeface="Amasis MT Pro" panose="02040504050005020304" pitchFamily="18" charset="0"/>
              </a:rPr>
              <a:t>This could be done using DFS which starts from the first vertex, then check if the second vertex is visited or not. But DFS will make time complexity large as it has an order of O(V+E) where V is the number of vertices, E is the number of edges. So the best solution is </a:t>
            </a:r>
            <a:r>
              <a:rPr lang="en-US" sz="1800" b="1" i="0" dirty="0">
                <a:solidFill>
                  <a:srgbClr val="252C33"/>
                </a:solidFill>
                <a:effectLst/>
                <a:latin typeface="Amasis MT Pro" panose="02040504050005020304" pitchFamily="18" charset="0"/>
              </a:rPr>
              <a:t>"Disjoint Sets":</a:t>
            </a:r>
            <a:br>
              <a:rPr lang="en-US" sz="1800" b="0" i="0" dirty="0">
                <a:solidFill>
                  <a:srgbClr val="252C33"/>
                </a:solidFill>
                <a:effectLst/>
                <a:latin typeface="Amasis MT Pro" panose="02040504050005020304" pitchFamily="18" charset="0"/>
              </a:rPr>
            </a:br>
            <a:r>
              <a:rPr lang="en-US" sz="1800" b="0" i="0" dirty="0">
                <a:solidFill>
                  <a:srgbClr val="252C33"/>
                </a:solidFill>
                <a:effectLst/>
                <a:latin typeface="Amasis MT Pro" panose="02040504050005020304" pitchFamily="18" charset="0"/>
              </a:rPr>
              <a:t>Disjoint sets are sets whose intersection is the empty set so it means that they don't have any element in common.</a:t>
            </a:r>
          </a:p>
          <a:p>
            <a:endParaRPr lang="en-IN" dirty="0"/>
          </a:p>
        </p:txBody>
      </p:sp>
    </p:spTree>
    <p:extLst>
      <p:ext uri="{BB962C8B-B14F-4D97-AF65-F5344CB8AC3E}">
        <p14:creationId xmlns:p14="http://schemas.microsoft.com/office/powerpoint/2010/main" val="2068459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C9277-62AA-4523-B0D5-D512F96FF08F}"/>
              </a:ext>
            </a:extLst>
          </p:cNvPr>
          <p:cNvSpPr>
            <a:spLocks noGrp="1"/>
          </p:cNvSpPr>
          <p:nvPr>
            <p:ph type="title"/>
          </p:nvPr>
        </p:nvSpPr>
        <p:spPr/>
        <p:txBody>
          <a:bodyPr/>
          <a:lstStyle/>
          <a:p>
            <a:r>
              <a:rPr lang="en-US" sz="4400" u="sng" dirty="0">
                <a:effectLst>
                  <a:outerShdw blurRad="38100" dist="38100" dir="2700000" algn="tl">
                    <a:srgbClr val="000000">
                      <a:alpha val="43137"/>
                    </a:srgbClr>
                  </a:outerShdw>
                </a:effectLst>
                <a:latin typeface="Abadi" panose="020B0604020104020204" pitchFamily="34" charset="0"/>
              </a:rPr>
              <a:t>Time Complexity: </a:t>
            </a:r>
            <a:br>
              <a:rPr lang="en-US" sz="4400" u="sng" dirty="0">
                <a:effectLst>
                  <a:outerShdw blurRad="38100" dist="38100" dir="2700000" algn="tl">
                    <a:srgbClr val="000000">
                      <a:alpha val="43137"/>
                    </a:srgbClr>
                  </a:outerShdw>
                </a:effectLst>
                <a:latin typeface="Abadi" panose="020B0604020104020204" pitchFamily="34" charset="0"/>
              </a:rPr>
            </a:br>
            <a:endParaRPr lang="en-IN" dirty="0"/>
          </a:p>
        </p:txBody>
      </p:sp>
      <p:sp>
        <p:nvSpPr>
          <p:cNvPr id="3" name="Content Placeholder 2">
            <a:extLst>
              <a:ext uri="{FF2B5EF4-FFF2-40B4-BE49-F238E27FC236}">
                <a16:creationId xmlns:a16="http://schemas.microsoft.com/office/drawing/2014/main" id="{B105E99C-5D12-4F02-97CE-61C6385D6160}"/>
              </a:ext>
            </a:extLst>
          </p:cNvPr>
          <p:cNvSpPr>
            <a:spLocks noGrp="1"/>
          </p:cNvSpPr>
          <p:nvPr>
            <p:ph idx="1"/>
          </p:nvPr>
        </p:nvSpPr>
        <p:spPr/>
        <p:txBody>
          <a:bodyPr/>
          <a:lstStyle/>
          <a:p>
            <a:pPr marL="0" indent="0">
              <a:buNone/>
            </a:pPr>
            <a:r>
              <a:rPr lang="en-US" sz="2400" dirty="0"/>
              <a:t>O(</a:t>
            </a:r>
            <a:r>
              <a:rPr lang="en-US" sz="2400" dirty="0" err="1"/>
              <a:t>ElogE</a:t>
            </a:r>
            <a:r>
              <a:rPr lang="en-US" sz="2400" dirty="0"/>
              <a:t>) or O(</a:t>
            </a:r>
            <a:r>
              <a:rPr lang="en-US" sz="2400" dirty="0" err="1"/>
              <a:t>ElogV</a:t>
            </a:r>
            <a:r>
              <a:rPr lang="en-US" sz="2400" dirty="0"/>
              <a:t>). Sorting of edges takes O(</a:t>
            </a:r>
            <a:r>
              <a:rPr lang="en-US" sz="2400" dirty="0" err="1"/>
              <a:t>ELogE</a:t>
            </a:r>
            <a:r>
              <a:rPr lang="en-US" sz="2400" dirty="0"/>
              <a:t>) time. After sorting, we iterate through all edges and apply the find-union algorithm. The find and union operations can take at most O(</a:t>
            </a:r>
            <a:r>
              <a:rPr lang="en-US" sz="2400" dirty="0" err="1"/>
              <a:t>LogV</a:t>
            </a:r>
            <a:r>
              <a:rPr lang="en-US" sz="2400" dirty="0"/>
              <a:t>) time. So overall complexity is O(</a:t>
            </a:r>
            <a:r>
              <a:rPr lang="en-US" sz="2400" dirty="0" err="1"/>
              <a:t>ELogE</a:t>
            </a:r>
            <a:r>
              <a:rPr lang="en-US" sz="2400" dirty="0"/>
              <a:t> + </a:t>
            </a:r>
            <a:r>
              <a:rPr lang="en-US" sz="2400" dirty="0" err="1"/>
              <a:t>ELogV</a:t>
            </a:r>
            <a:r>
              <a:rPr lang="en-US" sz="2400" dirty="0"/>
              <a:t>) time. The value of E can be at most O(V2), so O(</a:t>
            </a:r>
            <a:r>
              <a:rPr lang="en-US" sz="2400" dirty="0" err="1"/>
              <a:t>LogV</a:t>
            </a:r>
            <a:r>
              <a:rPr lang="en-US" sz="2400" dirty="0"/>
              <a:t>) is O(</a:t>
            </a:r>
            <a:r>
              <a:rPr lang="en-US" sz="2400" dirty="0" err="1"/>
              <a:t>LogE</a:t>
            </a:r>
            <a:r>
              <a:rPr lang="en-US" sz="2400" dirty="0"/>
              <a:t>) the same. Therefore, the overall time complexity is O(</a:t>
            </a:r>
            <a:r>
              <a:rPr lang="en-US" sz="2400" dirty="0" err="1"/>
              <a:t>ElogE</a:t>
            </a:r>
            <a:r>
              <a:rPr lang="en-US" sz="2400" dirty="0"/>
              <a:t>) or O(</a:t>
            </a:r>
            <a:r>
              <a:rPr lang="en-US" sz="2400" dirty="0" err="1"/>
              <a:t>ElogV</a:t>
            </a:r>
            <a:r>
              <a:rPr lang="en-US" sz="2400" dirty="0"/>
              <a:t>)</a:t>
            </a:r>
            <a:endParaRPr lang="en-IN" sz="2400" dirty="0"/>
          </a:p>
        </p:txBody>
      </p:sp>
    </p:spTree>
    <p:extLst>
      <p:ext uri="{BB962C8B-B14F-4D97-AF65-F5344CB8AC3E}">
        <p14:creationId xmlns:p14="http://schemas.microsoft.com/office/powerpoint/2010/main" val="3891667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FB5DB-E506-4CFA-9FEA-51D6FD88AF91}"/>
              </a:ext>
            </a:extLst>
          </p:cNvPr>
          <p:cNvSpPr>
            <a:spLocks noGrp="1"/>
          </p:cNvSpPr>
          <p:nvPr>
            <p:ph type="title"/>
          </p:nvPr>
        </p:nvSpPr>
        <p:spPr/>
        <p:txBody>
          <a:bodyPr/>
          <a:lstStyle/>
          <a:p>
            <a:r>
              <a:rPr lang="en-IN" dirty="0">
                <a:solidFill>
                  <a:schemeClr val="accent2">
                    <a:lumMod val="50000"/>
                  </a:schemeClr>
                </a:solidFill>
              </a:rPr>
              <a:t>DATA STRUCTURES NEEDED</a:t>
            </a:r>
            <a:endParaRPr lang="en-IN" dirty="0"/>
          </a:p>
        </p:txBody>
      </p:sp>
      <p:sp>
        <p:nvSpPr>
          <p:cNvPr id="3" name="Content Placeholder 2">
            <a:extLst>
              <a:ext uri="{FF2B5EF4-FFF2-40B4-BE49-F238E27FC236}">
                <a16:creationId xmlns:a16="http://schemas.microsoft.com/office/drawing/2014/main" id="{62FA4785-836C-4188-BE1A-AE015690D5C6}"/>
              </a:ext>
            </a:extLst>
          </p:cNvPr>
          <p:cNvSpPr>
            <a:spLocks noGrp="1"/>
          </p:cNvSpPr>
          <p:nvPr>
            <p:ph idx="1"/>
          </p:nvPr>
        </p:nvSpPr>
        <p:spPr/>
        <p:txBody>
          <a:bodyPr/>
          <a:lstStyle/>
          <a:p>
            <a:pPr marL="0" indent="0">
              <a:buNone/>
            </a:pPr>
            <a:r>
              <a:rPr lang="en-US" u="sng" dirty="0">
                <a:effectLst>
                  <a:outerShdw blurRad="38100" dist="38100" dir="2700000" algn="tl">
                    <a:srgbClr val="000000">
                      <a:alpha val="43137"/>
                    </a:srgbClr>
                  </a:outerShdw>
                </a:effectLst>
                <a:latin typeface="Amasis MT Pro Black" panose="02040A04050005020304" pitchFamily="18" charset="0"/>
              </a:rPr>
              <a:t>GRAPH DATA STRUCTURE</a:t>
            </a:r>
          </a:p>
          <a:p>
            <a:pPr marL="0" indent="0">
              <a:buNone/>
            </a:pPr>
            <a:r>
              <a:rPr lang="en-US" dirty="0"/>
              <a:t>Graph is a non linear data structure that has nodes and edges. Minimum Spanning Tree is a set of edges in an undirected weighted graph that connects all the vertices with no cycles and minimum total edge weight. When number of edges to vertices is high, Prim's algorithm is preferred.</a:t>
            </a:r>
          </a:p>
          <a:p>
            <a:pPr marL="0" indent="0">
              <a:buNone/>
            </a:pPr>
            <a:endParaRPr lang="en-IN" dirty="0"/>
          </a:p>
        </p:txBody>
      </p:sp>
    </p:spTree>
    <p:extLst>
      <p:ext uri="{BB962C8B-B14F-4D97-AF65-F5344CB8AC3E}">
        <p14:creationId xmlns:p14="http://schemas.microsoft.com/office/powerpoint/2010/main" val="99986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F7259C-4B78-4A82-B541-B8F089D73D9D}"/>
              </a:ext>
            </a:extLst>
          </p:cNvPr>
          <p:cNvSpPr>
            <a:spLocks noGrp="1"/>
          </p:cNvSpPr>
          <p:nvPr>
            <p:ph idx="1"/>
          </p:nvPr>
        </p:nvSpPr>
        <p:spPr>
          <a:xfrm>
            <a:off x="838200" y="745724"/>
            <a:ext cx="10515600" cy="5431239"/>
          </a:xfrm>
        </p:spPr>
        <p:txBody>
          <a:bodyPr>
            <a:normAutofit/>
          </a:bodyPr>
          <a:lstStyle/>
          <a:p>
            <a:pPr>
              <a:lnSpc>
                <a:spcPct val="150000"/>
              </a:lnSpc>
            </a:pPr>
            <a:r>
              <a:rPr lang="en-US" sz="2000" b="0" i="0" dirty="0">
                <a:solidFill>
                  <a:srgbClr val="252C33"/>
                </a:solidFill>
                <a:effectLst/>
                <a:latin typeface="Amasis MT Pro" panose="02040504050005020304" pitchFamily="18" charset="0"/>
              </a:rPr>
              <a:t>In Kruskal’s algorithm, at each iteration we will select the edge with the lowest weight. So, we will start with the lowest weighted edge first i.e., the edges with weight 1. After that we will select the second lowest weighted edge i.e., edge with weight 2. Notice these two edges are totally disjoint. Now, the next edge will be the third lowest weighted edge i.e., edge with weight 3, which connects the two disjoint pieces of the graph. Now, we are not allowed to pick the edge with weight 4, that will create a cycle and we can’t have any cycles. So we will select the fifth lowest weighted edge i.e., edge with weight 5. Now the other two edges will create cycles so we will ignore them. In the end, we end up with a minimum spanning tree with total cost 11 ( = 1 + 2 + 3 + 5).</a:t>
            </a:r>
            <a:endParaRPr lang="en-IN" sz="2000" dirty="0">
              <a:latin typeface="Amasis MT Pro" panose="02040504050005020304" pitchFamily="18" charset="0"/>
            </a:endParaRPr>
          </a:p>
        </p:txBody>
      </p:sp>
    </p:spTree>
    <p:extLst>
      <p:ext uri="{BB962C8B-B14F-4D97-AF65-F5344CB8AC3E}">
        <p14:creationId xmlns:p14="http://schemas.microsoft.com/office/powerpoint/2010/main" val="22183492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993</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Abadi</vt:lpstr>
      <vt:lpstr>Amasis MT Pro</vt:lpstr>
      <vt:lpstr>Amasis MT Pro Black</vt:lpstr>
      <vt:lpstr>Amasis MT Pro Medium</vt:lpstr>
      <vt:lpstr>Arial</vt:lpstr>
      <vt:lpstr>Calibri</vt:lpstr>
      <vt:lpstr>Calibri Light</vt:lpstr>
      <vt:lpstr>erdana</vt:lpstr>
      <vt:lpstr>Open Sans</vt:lpstr>
      <vt:lpstr>Wingdings</vt:lpstr>
      <vt:lpstr>Office Theme</vt:lpstr>
      <vt:lpstr>Design And Analysis of Algorithms Optimal random algorithm for finding out minimum spanning tree</vt:lpstr>
      <vt:lpstr>PROBLEM STATEMENT AND DOMAIN</vt:lpstr>
      <vt:lpstr>EXISTING SOLUTIONS :</vt:lpstr>
      <vt:lpstr>PROPOSED ALGORITHM DESIGN TECHNIQUE</vt:lpstr>
      <vt:lpstr> ALGORITHM </vt:lpstr>
      <vt:lpstr>PowerPoint Presentation</vt:lpstr>
      <vt:lpstr>Time Complexity:  </vt:lpstr>
      <vt:lpstr>DATA STRUCTURES NEEDED</vt:lpstr>
      <vt:lpstr>PowerPoint Presentation</vt:lpstr>
      <vt:lpstr>PowerPoint Presentation</vt:lpstr>
      <vt:lpstr>GITHUB SETUP</vt:lpstr>
      <vt:lpstr>DIVISION OF WORK AMONG THE GROUP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Deepthi Kalavala</dc:creator>
  <cp:lastModifiedBy>Mentapally Anil kumar</cp:lastModifiedBy>
  <cp:revision>3</cp:revision>
  <dcterms:created xsi:type="dcterms:W3CDTF">2022-02-18T09:01:51Z</dcterms:created>
  <dcterms:modified xsi:type="dcterms:W3CDTF">2022-02-20T14:28:19Z</dcterms:modified>
</cp:coreProperties>
</file>