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89" r:id="rId6"/>
    <p:sldId id="290" r:id="rId7"/>
    <p:sldId id="291" r:id="rId8"/>
    <p:sldId id="292" r:id="rId9"/>
    <p:sldId id="261" r:id="rId10"/>
    <p:sldId id="294" r:id="rId11"/>
    <p:sldId id="295" r:id="rId12"/>
    <p:sldId id="293"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3595" autoAdjust="0"/>
  </p:normalViewPr>
  <p:slideViewPr>
    <p:cSldViewPr snapToGrid="0">
      <p:cViewPr varScale="1">
        <p:scale>
          <a:sx n="98" d="100"/>
          <a:sy n="98" d="100"/>
        </p:scale>
        <p:origin x="291" y="43"/>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TEJA KALE ." userId="e7714c41-4aca-4a46-b1b3-498a5149fde7" providerId="ADAL" clId="{50BAFECE-CCF6-44BD-B4D4-31BCBDBA3A2D}"/>
    <pc:docChg chg="custSel modSld">
      <pc:chgData name="SRI TEJA KALE ." userId="e7714c41-4aca-4a46-b1b3-498a5149fde7" providerId="ADAL" clId="{50BAFECE-CCF6-44BD-B4D4-31BCBDBA3A2D}" dt="2022-03-13T19:16:53.701" v="7" actId="255"/>
      <pc:docMkLst>
        <pc:docMk/>
      </pc:docMkLst>
      <pc:sldChg chg="modSp mod">
        <pc:chgData name="SRI TEJA KALE ." userId="e7714c41-4aca-4a46-b1b3-498a5149fde7" providerId="ADAL" clId="{50BAFECE-CCF6-44BD-B4D4-31BCBDBA3A2D}" dt="2022-03-13T19:16:53.701" v="7" actId="255"/>
        <pc:sldMkLst>
          <pc:docMk/>
          <pc:sldMk cId="3158751001" sldId="292"/>
        </pc:sldMkLst>
        <pc:spChg chg="mod">
          <ac:chgData name="SRI TEJA KALE ." userId="e7714c41-4aca-4a46-b1b3-498a5149fde7" providerId="ADAL" clId="{50BAFECE-CCF6-44BD-B4D4-31BCBDBA3A2D}" dt="2022-03-13T19:16:53.701" v="7" actId="255"/>
          <ac:spMkLst>
            <pc:docMk/>
            <pc:sldMk cId="3158751001" sldId="292"/>
            <ac:spMk id="3" creationId="{BAC55C57-7F73-4AB9-AA7C-082B46E168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3/14/2022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3/14/2022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3/14/2022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3/14/2022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3/14/2022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3/14/2022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3/14/2022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3/14/2022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3/14/2022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3/14/2022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3/14/2022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3/14/2022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3"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487130" y="647700"/>
            <a:ext cx="11608792" cy="1598543"/>
          </a:xfrm>
        </p:spPr>
        <p:txBody>
          <a:bodyPr>
            <a:normAutofit/>
          </a:bodyPr>
          <a:lstStyle/>
          <a:p>
            <a:r>
              <a:rPr lang="en-US" sz="4400" dirty="0"/>
              <a:t>finding the shortest path between an initial and a final point using A* algorithm</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699" y="3548270"/>
            <a:ext cx="4447761" cy="2494537"/>
          </a:xfrm>
        </p:spPr>
        <p:txBody>
          <a:bodyPr/>
          <a:lstStyle/>
          <a:p>
            <a:endParaRPr lang="en-US" dirty="0"/>
          </a:p>
          <a:p>
            <a:endParaRPr lang="en-US" dirty="0"/>
          </a:p>
        </p:txBody>
      </p:sp>
      <p:sp>
        <p:nvSpPr>
          <p:cNvPr id="5" name="TextBox 4">
            <a:extLst>
              <a:ext uri="{FF2B5EF4-FFF2-40B4-BE49-F238E27FC236}">
                <a16:creationId xmlns:a16="http://schemas.microsoft.com/office/drawing/2014/main" id="{F2515340-5597-4D27-A735-719A79297844}"/>
              </a:ext>
            </a:extLst>
          </p:cNvPr>
          <p:cNvSpPr txBox="1"/>
          <p:nvPr/>
        </p:nvSpPr>
        <p:spPr>
          <a:xfrm>
            <a:off x="3726938" y="2812539"/>
            <a:ext cx="7323867" cy="2031325"/>
          </a:xfrm>
          <a:prstGeom prst="rect">
            <a:avLst/>
          </a:prstGeom>
          <a:noFill/>
        </p:spPr>
        <p:txBody>
          <a:bodyPr wrap="square" rtlCol="0">
            <a:spAutoFit/>
          </a:bodyPr>
          <a:lstStyle/>
          <a:p>
            <a:r>
              <a:rPr lang="en-IN" sz="1800" dirty="0">
                <a:solidFill>
                  <a:schemeClr val="accent2">
                    <a:lumMod val="50000"/>
                  </a:schemeClr>
                </a:solidFill>
              </a:rPr>
              <a:t>            PRESENTED BY:</a:t>
            </a:r>
          </a:p>
          <a:p>
            <a:endParaRPr lang="en-IN" sz="1800" dirty="0">
              <a:solidFill>
                <a:schemeClr val="accent2">
                  <a:lumMod val="50000"/>
                </a:schemeClr>
              </a:solidFill>
            </a:endParaRPr>
          </a:p>
          <a:p>
            <a:r>
              <a:rPr lang="en-IN" sz="1800" dirty="0">
                <a:solidFill>
                  <a:schemeClr val="accent2">
                    <a:lumMod val="50000"/>
                  </a:schemeClr>
                </a:solidFill>
              </a:rPr>
              <a:t>2010030490 KAJJAMVARUNKRISHNA</a:t>
            </a:r>
          </a:p>
          <a:p>
            <a:r>
              <a:rPr lang="en-IN" sz="1800" dirty="0">
                <a:solidFill>
                  <a:schemeClr val="accent2">
                    <a:lumMod val="50000"/>
                  </a:schemeClr>
                </a:solidFill>
              </a:rPr>
              <a:t>2010030494 SHASHIKANTH</a:t>
            </a:r>
          </a:p>
          <a:p>
            <a:r>
              <a:rPr lang="en-IN" sz="1800" dirty="0">
                <a:solidFill>
                  <a:schemeClr val="accent2">
                    <a:lumMod val="50000"/>
                  </a:schemeClr>
                </a:solidFill>
              </a:rPr>
              <a:t>2010030468 SATWIK</a:t>
            </a:r>
          </a:p>
          <a:p>
            <a:r>
              <a:rPr lang="en-IN" sz="1800" dirty="0">
                <a:solidFill>
                  <a:schemeClr val="accent2">
                    <a:lumMod val="50000"/>
                  </a:schemeClr>
                </a:solidFill>
              </a:rPr>
              <a:t>2010030463 M.ANIL KUMAR </a:t>
            </a:r>
          </a:p>
          <a:p>
            <a:endParaRPr lang="en-IN" dirty="0"/>
          </a:p>
        </p:txBody>
      </p:sp>
      <p:sp>
        <p:nvSpPr>
          <p:cNvPr id="6" name="TextBox 5">
            <a:extLst>
              <a:ext uri="{FF2B5EF4-FFF2-40B4-BE49-F238E27FC236}">
                <a16:creationId xmlns:a16="http://schemas.microsoft.com/office/drawing/2014/main" id="{D293B7DB-4943-4C33-A5D6-4CA8773754F7}"/>
              </a:ext>
            </a:extLst>
          </p:cNvPr>
          <p:cNvSpPr txBox="1"/>
          <p:nvPr/>
        </p:nvSpPr>
        <p:spPr>
          <a:xfrm>
            <a:off x="8467951" y="4819018"/>
            <a:ext cx="3024887" cy="646331"/>
          </a:xfrm>
          <a:prstGeom prst="rect">
            <a:avLst/>
          </a:prstGeom>
          <a:noFill/>
        </p:spPr>
        <p:txBody>
          <a:bodyPr wrap="square" rtlCol="0">
            <a:spAutoFit/>
          </a:bodyPr>
          <a:lstStyle/>
          <a:p>
            <a:r>
              <a:rPr lang="en-IN" dirty="0">
                <a:solidFill>
                  <a:schemeClr val="accent2">
                    <a:lumMod val="50000"/>
                  </a:schemeClr>
                </a:solidFill>
              </a:rPr>
              <a:t>GUIDED BY:</a:t>
            </a:r>
          </a:p>
          <a:p>
            <a:r>
              <a:rPr lang="en-IN" b="1" dirty="0">
                <a:solidFill>
                  <a:schemeClr val="accent2">
                    <a:lumMod val="50000"/>
                  </a:schemeClr>
                </a:solidFill>
              </a:rPr>
              <a:t>UDAYA RANI MA’AM</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7EC99-9AB7-4649-8C49-6A71D788896F}"/>
              </a:ext>
            </a:extLst>
          </p:cNvPr>
          <p:cNvSpPr>
            <a:spLocks noGrp="1"/>
          </p:cNvSpPr>
          <p:nvPr>
            <p:ph type="dt" sz="half" idx="2"/>
          </p:nvPr>
        </p:nvSpPr>
        <p:spPr/>
        <p:txBody>
          <a:bodyPr/>
          <a:lstStyle/>
          <a:p>
            <a:fld id="{90EA6C54-2562-43EA-9A1B-F808D04718E7}" type="datetime1">
              <a:rPr lang="en-US" smtClean="0"/>
              <a:t>3/14/2022</a:t>
            </a:fld>
            <a:endParaRPr lang="en-US" dirty="0"/>
          </a:p>
        </p:txBody>
      </p:sp>
      <p:sp>
        <p:nvSpPr>
          <p:cNvPr id="3" name="Slide Number Placeholder 2">
            <a:extLst>
              <a:ext uri="{FF2B5EF4-FFF2-40B4-BE49-F238E27FC236}">
                <a16:creationId xmlns:a16="http://schemas.microsoft.com/office/drawing/2014/main" id="{A91F6194-2D9F-4A25-BA51-C675BFF605EA}"/>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4" name="TextBox 3">
            <a:extLst>
              <a:ext uri="{FF2B5EF4-FFF2-40B4-BE49-F238E27FC236}">
                <a16:creationId xmlns:a16="http://schemas.microsoft.com/office/drawing/2014/main" id="{8BB8B573-D2A2-4ED2-83AF-CCDBEB889307}"/>
              </a:ext>
            </a:extLst>
          </p:cNvPr>
          <p:cNvSpPr txBox="1"/>
          <p:nvPr/>
        </p:nvSpPr>
        <p:spPr>
          <a:xfrm>
            <a:off x="1902472" y="2435510"/>
            <a:ext cx="9889387" cy="1569660"/>
          </a:xfrm>
          <a:prstGeom prst="rect">
            <a:avLst/>
          </a:prstGeom>
          <a:noFill/>
        </p:spPr>
        <p:txBody>
          <a:bodyPr wrap="square" rtlCol="0">
            <a:spAutoFit/>
          </a:bodyPr>
          <a:lstStyle/>
          <a:p>
            <a:r>
              <a:rPr lang="en-IN" sz="9600" dirty="0">
                <a:solidFill>
                  <a:schemeClr val="accent2">
                    <a:lumMod val="50000"/>
                  </a:schemeClr>
                </a:solidFill>
              </a:rPr>
              <a:t>THANK YOU..</a:t>
            </a:r>
          </a:p>
        </p:txBody>
      </p:sp>
    </p:spTree>
    <p:extLst>
      <p:ext uri="{BB962C8B-B14F-4D97-AF65-F5344CB8AC3E}">
        <p14:creationId xmlns:p14="http://schemas.microsoft.com/office/powerpoint/2010/main" val="328113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31B070-A2E0-4E07-B8E6-B140F6921F9D}"/>
              </a:ext>
            </a:extLst>
          </p:cNvPr>
          <p:cNvSpPr>
            <a:spLocks noGrp="1"/>
          </p:cNvSpPr>
          <p:nvPr>
            <p:ph type="body" sz="quarter" idx="15"/>
          </p:nvPr>
        </p:nvSpPr>
        <p:spPr>
          <a:xfrm>
            <a:off x="761916" y="517972"/>
            <a:ext cx="11125283" cy="2046324"/>
          </a:xfrm>
        </p:spPr>
        <p:txBody>
          <a:bodyPr/>
          <a:lstStyle/>
          <a:p>
            <a:pPr algn="ctr"/>
            <a:r>
              <a:rPr lang="en-IN" sz="4000" u="sng" dirty="0">
                <a:solidFill>
                  <a:schemeClr val="accent2">
                    <a:lumMod val="50000"/>
                  </a:schemeClr>
                </a:solidFill>
              </a:rPr>
              <a:t>TABLE OF CONTENTS</a:t>
            </a:r>
          </a:p>
        </p:txBody>
      </p:sp>
      <p:sp>
        <p:nvSpPr>
          <p:cNvPr id="6" name="Text Placeholder 5">
            <a:extLst>
              <a:ext uri="{FF2B5EF4-FFF2-40B4-BE49-F238E27FC236}">
                <a16:creationId xmlns:a16="http://schemas.microsoft.com/office/drawing/2014/main" id="{BC1F417A-E6E7-4895-86B0-7442766AD855}"/>
              </a:ext>
            </a:extLst>
          </p:cNvPr>
          <p:cNvSpPr>
            <a:spLocks noGrp="1"/>
          </p:cNvSpPr>
          <p:nvPr>
            <p:ph type="body" sz="quarter" idx="13"/>
          </p:nvPr>
        </p:nvSpPr>
        <p:spPr>
          <a:xfrm>
            <a:off x="1040130" y="1655455"/>
            <a:ext cx="8243018" cy="4745346"/>
          </a:xfrm>
        </p:spPr>
        <p:txBody>
          <a:bodyPr/>
          <a:lstStyle/>
          <a:p>
            <a:pPr marL="285750" indent="-285750">
              <a:buFont typeface="Wingdings" panose="05000000000000000000" pitchFamily="2" charset="2"/>
              <a:buChar char="§"/>
            </a:pPr>
            <a:r>
              <a:rPr lang="en-US" sz="1800" dirty="0"/>
              <a:t>Problem statement</a:t>
            </a:r>
          </a:p>
          <a:p>
            <a:pPr marL="285750" indent="-285750">
              <a:buFont typeface="Wingdings" panose="05000000000000000000" pitchFamily="2" charset="2"/>
              <a:buChar char="§"/>
            </a:pPr>
            <a:r>
              <a:rPr lang="en-US" sz="1800" dirty="0"/>
              <a:t> Algorithm used- its description</a:t>
            </a:r>
          </a:p>
          <a:p>
            <a:pPr marL="285750" indent="-285750">
              <a:buFont typeface="Wingdings" panose="05000000000000000000" pitchFamily="2" charset="2"/>
              <a:buChar char="§"/>
            </a:pPr>
            <a:r>
              <a:rPr lang="en-US" sz="1800" dirty="0"/>
              <a:t> Flow chart of the proposed solution </a:t>
            </a:r>
          </a:p>
          <a:p>
            <a:pPr marL="285750" indent="-285750">
              <a:buFont typeface="Wingdings" panose="05000000000000000000" pitchFamily="2" charset="2"/>
              <a:buChar char="§"/>
            </a:pPr>
            <a:r>
              <a:rPr lang="en-US" sz="1800" dirty="0"/>
              <a:t> Numeric example of the algorithm (Sample input - expected output)</a:t>
            </a:r>
          </a:p>
          <a:p>
            <a:pPr marL="285750" indent="-285750">
              <a:buFont typeface="Wingdings" panose="05000000000000000000" pitchFamily="2" charset="2"/>
              <a:buChar char="§"/>
            </a:pPr>
            <a:r>
              <a:rPr lang="en-US" sz="1800" dirty="0"/>
              <a:t> Coding status and testing</a:t>
            </a:r>
          </a:p>
          <a:p>
            <a:pPr marL="285750" indent="-285750">
              <a:buFont typeface="Wingdings" panose="05000000000000000000" pitchFamily="2" charset="2"/>
              <a:buChar char="§"/>
            </a:pPr>
            <a:r>
              <a:rPr lang="en-US" sz="1800" dirty="0"/>
              <a:t>  Work progress</a:t>
            </a:r>
          </a:p>
          <a:p>
            <a:pPr marL="285750" indent="-285750">
              <a:buFont typeface="Wingdings" panose="05000000000000000000" pitchFamily="2" charset="2"/>
              <a:buChar char="§"/>
            </a:pPr>
            <a:r>
              <a:rPr lang="en-US" sz="1800" dirty="0"/>
              <a:t>  </a:t>
            </a:r>
            <a:r>
              <a:rPr lang="en-US" sz="1800" dirty="0" err="1"/>
              <a:t>Github</a:t>
            </a:r>
            <a:r>
              <a:rPr lang="en-US" sz="1800" dirty="0"/>
              <a:t> commits</a:t>
            </a:r>
          </a:p>
          <a:p>
            <a:endParaRPr lang="en-IN" dirty="0"/>
          </a:p>
        </p:txBody>
      </p:sp>
      <p:sp>
        <p:nvSpPr>
          <p:cNvPr id="7" name="Date Placeholder 6">
            <a:extLst>
              <a:ext uri="{FF2B5EF4-FFF2-40B4-BE49-F238E27FC236}">
                <a16:creationId xmlns:a16="http://schemas.microsoft.com/office/drawing/2014/main" id="{A14BDB15-A234-4F45-8299-277036AED9AB}"/>
              </a:ext>
            </a:extLst>
          </p:cNvPr>
          <p:cNvSpPr>
            <a:spLocks noGrp="1"/>
          </p:cNvSpPr>
          <p:nvPr>
            <p:ph type="dt" sz="half" idx="2"/>
          </p:nvPr>
        </p:nvSpPr>
        <p:spPr/>
        <p:txBody>
          <a:bodyPr/>
          <a:lstStyle/>
          <a:p>
            <a:fld id="{C7C81873-7D47-483D-BCB4-50DD9806C720}" type="datetime1">
              <a:rPr lang="en-US" smtClean="0"/>
              <a:t>3/14/2022</a:t>
            </a:fld>
            <a:endParaRPr lang="en-US" dirty="0"/>
          </a:p>
        </p:txBody>
      </p:sp>
      <p:sp>
        <p:nvSpPr>
          <p:cNvPr id="8" name="Slide Number Placeholder 7">
            <a:extLst>
              <a:ext uri="{FF2B5EF4-FFF2-40B4-BE49-F238E27FC236}">
                <a16:creationId xmlns:a16="http://schemas.microsoft.com/office/drawing/2014/main" id="{71762F47-2990-4E1C-BE1D-D8EECF2FF2E5}"/>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61204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E1EB4C-A947-4841-AE42-CB5B44419EAD}"/>
              </a:ext>
            </a:extLst>
          </p:cNvPr>
          <p:cNvSpPr>
            <a:spLocks noGrp="1"/>
          </p:cNvSpPr>
          <p:nvPr>
            <p:ph type="body" sz="quarter" idx="13"/>
          </p:nvPr>
        </p:nvSpPr>
        <p:spPr>
          <a:xfrm>
            <a:off x="871064" y="1334530"/>
            <a:ext cx="10790787" cy="5079272"/>
          </a:xfrm>
        </p:spPr>
        <p:txBody>
          <a:bodyPr/>
          <a:lstStyle/>
          <a:p>
            <a:r>
              <a:rPr lang="en-US" sz="2400" b="0" i="0" dirty="0">
                <a:solidFill>
                  <a:srgbClr val="51565E"/>
                </a:solidFill>
                <a:effectLst/>
              </a:rPr>
              <a:t>Search algorithms are algorithms designed to search for or retrieve elements from a data structure, where they are stored. They are essential to access desired elements in a </a:t>
            </a:r>
            <a:r>
              <a:rPr lang="en-US" sz="2400" dirty="0">
                <a:solidFill>
                  <a:schemeClr val="accent2">
                    <a:lumMod val="50000"/>
                  </a:schemeClr>
                </a:solidFill>
              </a:rPr>
              <a:t>data structure</a:t>
            </a:r>
            <a:r>
              <a:rPr lang="en-US" sz="2400" b="0" i="0" dirty="0">
                <a:solidFill>
                  <a:schemeClr val="accent2">
                    <a:lumMod val="50000"/>
                  </a:schemeClr>
                </a:solidFill>
                <a:effectLst/>
              </a:rPr>
              <a:t> </a:t>
            </a:r>
            <a:r>
              <a:rPr lang="en-US" sz="2400" b="0" i="0" dirty="0">
                <a:solidFill>
                  <a:srgbClr val="51565E"/>
                </a:solidFill>
                <a:effectLst/>
              </a:rPr>
              <a:t>and retrieve them when a need arises. </a:t>
            </a:r>
          </a:p>
          <a:p>
            <a:r>
              <a:rPr lang="en-US" sz="2400" b="0" i="0" dirty="0">
                <a:solidFill>
                  <a:srgbClr val="51565E"/>
                </a:solidFill>
                <a:effectLst/>
              </a:rPr>
              <a:t>A vital aspect of search algorithms is Path Finding, which is used to find paths that can be taken to traverse from one point to another, by finding the most optimum route.</a:t>
            </a:r>
          </a:p>
          <a:p>
            <a:pPr algn="l"/>
            <a:r>
              <a:rPr lang="en-US" sz="2400" b="0" i="0" dirty="0">
                <a:solidFill>
                  <a:srgbClr val="51565E"/>
                </a:solidFill>
                <a:effectLst/>
              </a:rPr>
              <a:t>It is a handy algorithm that is often used for map traversal to find the shortest path to be taken. A* was initially designed as a graph traversal problem, to help build a robot that can find its own course. It still remains a widely popular algorithm for graph traversal.</a:t>
            </a:r>
          </a:p>
          <a:p>
            <a:endParaRPr lang="en-IN" sz="2400" dirty="0">
              <a:solidFill>
                <a:schemeClr val="accent1">
                  <a:lumMod val="50000"/>
                </a:schemeClr>
              </a:solidFill>
            </a:endParaRPr>
          </a:p>
        </p:txBody>
      </p:sp>
      <p:sp>
        <p:nvSpPr>
          <p:cNvPr id="3" name="Title 2">
            <a:extLst>
              <a:ext uri="{FF2B5EF4-FFF2-40B4-BE49-F238E27FC236}">
                <a16:creationId xmlns:a16="http://schemas.microsoft.com/office/drawing/2014/main" id="{EB6A3F84-2081-4E2E-8A0D-0B3677566AC1}"/>
              </a:ext>
            </a:extLst>
          </p:cNvPr>
          <p:cNvSpPr>
            <a:spLocks noGrp="1"/>
          </p:cNvSpPr>
          <p:nvPr>
            <p:ph type="title"/>
          </p:nvPr>
        </p:nvSpPr>
        <p:spPr>
          <a:xfrm>
            <a:off x="3093493" y="409484"/>
            <a:ext cx="6674802" cy="655320"/>
          </a:xfrm>
        </p:spPr>
        <p:txBody>
          <a:bodyPr>
            <a:normAutofit fontScale="90000"/>
          </a:bodyPr>
          <a:lstStyle/>
          <a:p>
            <a:r>
              <a:rPr lang="en-IN" u="sng" dirty="0"/>
              <a:t>PROBLEM STATEMENT</a:t>
            </a:r>
          </a:p>
        </p:txBody>
      </p:sp>
    </p:spTree>
    <p:extLst>
      <p:ext uri="{BB962C8B-B14F-4D97-AF65-F5344CB8AC3E}">
        <p14:creationId xmlns:p14="http://schemas.microsoft.com/office/powerpoint/2010/main" val="346339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3C421F-A931-4E6E-B44D-3804F9ACBDC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4" name="Content Placeholder 3">
            <a:extLst>
              <a:ext uri="{FF2B5EF4-FFF2-40B4-BE49-F238E27FC236}">
                <a16:creationId xmlns:a16="http://schemas.microsoft.com/office/drawing/2014/main" id="{0D315E54-DC0B-4BC4-91DC-8601EA855AFC}"/>
              </a:ext>
            </a:extLst>
          </p:cNvPr>
          <p:cNvSpPr>
            <a:spLocks noGrp="1"/>
          </p:cNvSpPr>
          <p:nvPr>
            <p:ph sz="quarter" idx="11"/>
          </p:nvPr>
        </p:nvSpPr>
        <p:spPr>
          <a:xfrm>
            <a:off x="767402" y="1269759"/>
            <a:ext cx="11232473" cy="5278385"/>
          </a:xfrm>
        </p:spPr>
        <p:txBody>
          <a:bodyPr>
            <a:noAutofit/>
          </a:bodyPr>
          <a:lstStyle/>
          <a:p>
            <a:r>
              <a:rPr lang="en-IN" sz="2000" dirty="0">
                <a:solidFill>
                  <a:schemeClr val="accent2">
                    <a:lumMod val="50000"/>
                  </a:schemeClr>
                </a:solidFill>
              </a:rPr>
              <a:t>The algorithm used is A* Algorithm to find </a:t>
            </a:r>
            <a:r>
              <a:rPr lang="en-US" sz="2000" dirty="0">
                <a:solidFill>
                  <a:schemeClr val="accent2">
                    <a:lumMod val="50000"/>
                  </a:schemeClr>
                </a:solidFill>
              </a:rPr>
              <a:t>the shortest path between an initial and a final point.</a:t>
            </a:r>
          </a:p>
          <a:p>
            <a:pPr algn="l"/>
            <a:r>
              <a:rPr lang="en-US" sz="2000" b="0" i="0" dirty="0">
                <a:solidFill>
                  <a:schemeClr val="accent2">
                    <a:lumMod val="50000"/>
                  </a:schemeClr>
                </a:solidFill>
                <a:effectLst/>
              </a:rPr>
              <a:t>It searches for shorter paths first</a:t>
            </a:r>
            <a:r>
              <a:rPr lang="en-US" sz="2000" b="0" i="0" dirty="0">
                <a:solidFill>
                  <a:srgbClr val="51565E"/>
                </a:solidFill>
                <a:effectLst/>
              </a:rPr>
              <a:t>, thus making it an optimal and complete algorithm. An optimal algorithm will find the least cost outcome for a problem, while a complete algorithm finds all the possible outcomes of a problem.</a:t>
            </a:r>
          </a:p>
          <a:p>
            <a:pPr algn="l"/>
            <a:r>
              <a:rPr lang="en-US" sz="2000" b="0" i="0" dirty="0">
                <a:solidFill>
                  <a:srgbClr val="51565E"/>
                </a:solidFill>
                <a:effectLst/>
              </a:rPr>
              <a:t>Another aspect that makes A* so powerful is the use of weighted graphs in its implementation. A weighted graph uses numbers to represent the cost of taking each path or course of action. This means that the algorithms can take the path with the least cost, and find the best route in terms of distance and time.</a:t>
            </a:r>
          </a:p>
          <a:p>
            <a:pPr marL="0" indent="0">
              <a:buNone/>
            </a:pPr>
            <a:br>
              <a:rPr lang="en-US" sz="2000" dirty="0"/>
            </a:br>
            <a:endParaRPr lang="en-IN" sz="2000" dirty="0"/>
          </a:p>
        </p:txBody>
      </p:sp>
      <p:sp>
        <p:nvSpPr>
          <p:cNvPr id="5" name="Title 4">
            <a:extLst>
              <a:ext uri="{FF2B5EF4-FFF2-40B4-BE49-F238E27FC236}">
                <a16:creationId xmlns:a16="http://schemas.microsoft.com/office/drawing/2014/main" id="{79A735E8-E6B5-4BD8-805E-E55B9FB0BCEC}"/>
              </a:ext>
            </a:extLst>
          </p:cNvPr>
          <p:cNvSpPr>
            <a:spLocks noGrp="1"/>
          </p:cNvSpPr>
          <p:nvPr>
            <p:ph type="title"/>
          </p:nvPr>
        </p:nvSpPr>
        <p:spPr>
          <a:xfrm>
            <a:off x="823738" y="156011"/>
            <a:ext cx="10387413" cy="1057410"/>
          </a:xfrm>
        </p:spPr>
        <p:txBody>
          <a:bodyPr/>
          <a:lstStyle/>
          <a:p>
            <a:r>
              <a:rPr lang="en-IN" u="sng" dirty="0"/>
              <a:t>ALGORITHM USED</a:t>
            </a:r>
          </a:p>
        </p:txBody>
      </p:sp>
    </p:spTree>
    <p:extLst>
      <p:ext uri="{BB962C8B-B14F-4D97-AF65-F5344CB8AC3E}">
        <p14:creationId xmlns:p14="http://schemas.microsoft.com/office/powerpoint/2010/main" val="399222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55C57-7F73-4AB9-AA7C-082B46E1681A}"/>
              </a:ext>
            </a:extLst>
          </p:cNvPr>
          <p:cNvSpPr>
            <a:spLocks noGrp="1"/>
          </p:cNvSpPr>
          <p:nvPr>
            <p:ph type="title"/>
          </p:nvPr>
        </p:nvSpPr>
        <p:spPr>
          <a:xfrm>
            <a:off x="520038" y="2015148"/>
            <a:ext cx="5291386" cy="3809278"/>
          </a:xfrm>
        </p:spPr>
        <p:txBody>
          <a:bodyPr>
            <a:normAutofit fontScale="90000"/>
          </a:bodyPr>
          <a:lstStyle/>
          <a:p>
            <a:pPr algn="l"/>
            <a:r>
              <a:rPr lang="en-US" sz="4000" dirty="0"/>
              <a:t>Flow chart of the proposed solution </a:t>
            </a:r>
            <a:br>
              <a:rPr lang="en-US" sz="4000" dirty="0"/>
            </a:br>
            <a:br>
              <a:rPr lang="en-US" sz="4400" dirty="0"/>
            </a:br>
            <a:r>
              <a:rPr lang="en-US" sz="2200" b="0" i="0" dirty="0">
                <a:solidFill>
                  <a:srgbClr val="222222"/>
                </a:solidFill>
                <a:effectLst/>
                <a:latin typeface="Karla" panose="020B0604020202020204" pitchFamily="2" charset="0"/>
              </a:rPr>
              <a:t>g  (n) : The actual cost path from the start node to the current node. </a:t>
            </a:r>
            <a:br>
              <a:rPr lang="en-US" sz="2200" b="0" i="0" dirty="0">
                <a:solidFill>
                  <a:srgbClr val="222222"/>
                </a:solidFill>
                <a:effectLst/>
                <a:latin typeface="Karla" panose="020B0604020202020204" pitchFamily="2" charset="0"/>
              </a:rPr>
            </a:br>
            <a:r>
              <a:rPr lang="en-US" sz="2200" b="0" i="0" dirty="0">
                <a:solidFill>
                  <a:srgbClr val="222222"/>
                </a:solidFill>
                <a:effectLst/>
                <a:latin typeface="Karla" panose="020B0604020202020204" pitchFamily="2" charset="0"/>
              </a:rPr>
              <a:t>h ( n) : The actual cost path from the current node to goal node.</a:t>
            </a:r>
            <a:br>
              <a:rPr lang="en-US" sz="2200" b="0" i="0" dirty="0">
                <a:solidFill>
                  <a:srgbClr val="222222"/>
                </a:solidFill>
                <a:effectLst/>
                <a:latin typeface="Karla" panose="020B0604020202020204" pitchFamily="2" charset="0"/>
              </a:rPr>
            </a:br>
            <a:r>
              <a:rPr lang="en-US" sz="2200" b="0" i="0" dirty="0">
                <a:solidFill>
                  <a:srgbClr val="222222"/>
                </a:solidFill>
                <a:effectLst/>
                <a:latin typeface="Karla" panose="020B0604020202020204" pitchFamily="2" charset="0"/>
              </a:rPr>
              <a:t>f  (n) : The actual cost path from the start node to the goal node</a:t>
            </a:r>
            <a:r>
              <a:rPr lang="en-US" sz="2700" b="0" i="0" dirty="0">
                <a:solidFill>
                  <a:srgbClr val="222222"/>
                </a:solidFill>
                <a:effectLst/>
                <a:latin typeface="Karla" panose="020B0604020202020204" pitchFamily="2" charset="0"/>
              </a:rPr>
              <a:t>.</a:t>
            </a:r>
            <a:br>
              <a:rPr lang="en-US" b="0" i="0" dirty="0">
                <a:solidFill>
                  <a:srgbClr val="222222"/>
                </a:solidFill>
                <a:effectLst/>
                <a:latin typeface="Karla" panose="020B0604020202020204" pitchFamily="2" charset="0"/>
              </a:rPr>
            </a:br>
            <a:endParaRPr lang="en-IN" dirty="0"/>
          </a:p>
        </p:txBody>
      </p:sp>
      <p:pic>
        <p:nvPicPr>
          <p:cNvPr id="5" name="Picture 4">
            <a:extLst>
              <a:ext uri="{FF2B5EF4-FFF2-40B4-BE49-F238E27FC236}">
                <a16:creationId xmlns:a16="http://schemas.microsoft.com/office/drawing/2014/main" id="{E352FE24-3850-4849-B6BB-5F2186A63CB1}"/>
              </a:ext>
            </a:extLst>
          </p:cNvPr>
          <p:cNvPicPr>
            <a:picLocks noChangeAspect="1"/>
          </p:cNvPicPr>
          <p:nvPr/>
        </p:nvPicPr>
        <p:blipFill>
          <a:blip r:embed="rId2"/>
          <a:stretch>
            <a:fillRect/>
          </a:stretch>
        </p:blipFill>
        <p:spPr>
          <a:xfrm>
            <a:off x="5768087" y="407362"/>
            <a:ext cx="6106112" cy="6132115"/>
          </a:xfrm>
          <a:prstGeom prst="rect">
            <a:avLst/>
          </a:prstGeom>
        </p:spPr>
      </p:pic>
    </p:spTree>
    <p:extLst>
      <p:ext uri="{BB962C8B-B14F-4D97-AF65-F5344CB8AC3E}">
        <p14:creationId xmlns:p14="http://schemas.microsoft.com/office/powerpoint/2010/main" val="315875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394361" y="104904"/>
            <a:ext cx="11601179" cy="1008843"/>
          </a:xfrm>
        </p:spPr>
        <p:txBody>
          <a:bodyPr>
            <a:normAutofit/>
          </a:bodyPr>
          <a:lstStyle/>
          <a:p>
            <a:r>
              <a:rPr lang="en-US" sz="3200" dirty="0"/>
              <a:t>Numeric example of the algorithm (Sample input - expected output)</a:t>
            </a:r>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6" name="Content Placeholder 5">
            <a:extLst>
              <a:ext uri="{FF2B5EF4-FFF2-40B4-BE49-F238E27FC236}">
                <a16:creationId xmlns:a16="http://schemas.microsoft.com/office/drawing/2014/main" id="{66B1B628-7956-4554-A639-AFC5A69465FD}"/>
              </a:ext>
            </a:extLst>
          </p:cNvPr>
          <p:cNvPicPr>
            <a:picLocks noGrp="1" noChangeAspect="1"/>
          </p:cNvPicPr>
          <p:nvPr>
            <p:ph sz="quarter" idx="11"/>
          </p:nvPr>
        </p:nvPicPr>
        <p:blipFill>
          <a:blip r:embed="rId2"/>
          <a:stretch>
            <a:fillRect/>
          </a:stretch>
        </p:blipFill>
        <p:spPr>
          <a:xfrm>
            <a:off x="655278" y="2318984"/>
            <a:ext cx="4112677" cy="2859727"/>
          </a:xfrm>
        </p:spPr>
      </p:pic>
      <p:sp>
        <p:nvSpPr>
          <p:cNvPr id="7" name="TextBox 6">
            <a:extLst>
              <a:ext uri="{FF2B5EF4-FFF2-40B4-BE49-F238E27FC236}">
                <a16:creationId xmlns:a16="http://schemas.microsoft.com/office/drawing/2014/main" id="{310B2049-9FAF-476B-8290-B9B564B39C92}"/>
              </a:ext>
            </a:extLst>
          </p:cNvPr>
          <p:cNvSpPr txBox="1"/>
          <p:nvPr/>
        </p:nvSpPr>
        <p:spPr>
          <a:xfrm>
            <a:off x="5079037" y="1607784"/>
            <a:ext cx="6548144" cy="4801314"/>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chemeClr val="accent2">
                    <a:lumMod val="50000"/>
                  </a:schemeClr>
                </a:solidFill>
                <a:effectLst/>
              </a:rPr>
              <a:t>Consider the weighted graph depicted above, which contains nodes and the distance between them. </a:t>
            </a:r>
          </a:p>
          <a:p>
            <a:pPr marL="285750" indent="-285750" algn="l">
              <a:buFont typeface="Wingdings" panose="05000000000000000000" pitchFamily="2" charset="2"/>
              <a:buChar char="§"/>
            </a:pPr>
            <a:r>
              <a:rPr lang="en-US" b="0" i="0" dirty="0">
                <a:solidFill>
                  <a:schemeClr val="accent2">
                    <a:lumMod val="50000"/>
                  </a:schemeClr>
                </a:solidFill>
                <a:effectLst/>
              </a:rPr>
              <a:t>Let's say you start from A and have to go to D.</a:t>
            </a:r>
          </a:p>
          <a:p>
            <a:pPr marL="285750" indent="-285750" algn="l">
              <a:buFont typeface="Wingdings" panose="05000000000000000000" pitchFamily="2" charset="2"/>
              <a:buChar char="§"/>
            </a:pPr>
            <a:r>
              <a:rPr lang="en-US" b="0" i="0" dirty="0">
                <a:solidFill>
                  <a:schemeClr val="accent2">
                    <a:lumMod val="50000"/>
                  </a:schemeClr>
                </a:solidFill>
                <a:effectLst/>
              </a:rPr>
              <a:t>Now, since the start is at the source A, which will have some initial heuristic value. Hence, the results are</a:t>
            </a:r>
          </a:p>
          <a:p>
            <a:pPr marL="285750" indent="-285750" algn="l">
              <a:buFont typeface="Wingdings" panose="05000000000000000000" pitchFamily="2" charset="2"/>
              <a:buChar char="§"/>
            </a:pPr>
            <a:r>
              <a:rPr lang="en-US" b="0" i="0" dirty="0">
                <a:solidFill>
                  <a:schemeClr val="accent2">
                    <a:lumMod val="50000"/>
                  </a:schemeClr>
                </a:solidFill>
                <a:effectLst/>
              </a:rPr>
              <a:t>f(A) = g(A) + h(A)</a:t>
            </a:r>
            <a:br>
              <a:rPr lang="en-US" b="0" i="0" dirty="0">
                <a:solidFill>
                  <a:schemeClr val="accent2">
                    <a:lumMod val="50000"/>
                  </a:schemeClr>
                </a:solidFill>
                <a:effectLst/>
              </a:rPr>
            </a:br>
            <a:r>
              <a:rPr lang="en-US" b="0" i="0" dirty="0">
                <a:solidFill>
                  <a:schemeClr val="accent2">
                    <a:lumMod val="50000"/>
                  </a:schemeClr>
                </a:solidFill>
                <a:effectLst/>
              </a:rPr>
              <a:t>f(A) = 0 + 6 = 6</a:t>
            </a:r>
          </a:p>
          <a:p>
            <a:pPr marL="285750" indent="-285750" algn="l">
              <a:buFont typeface="Wingdings" panose="05000000000000000000" pitchFamily="2" charset="2"/>
              <a:buChar char="§"/>
            </a:pPr>
            <a:r>
              <a:rPr lang="en-US" b="0" i="0" dirty="0">
                <a:solidFill>
                  <a:schemeClr val="accent2">
                    <a:lumMod val="50000"/>
                  </a:schemeClr>
                </a:solidFill>
                <a:effectLst/>
              </a:rPr>
              <a:t>Next, take the path to other </a:t>
            </a:r>
            <a:r>
              <a:rPr lang="en-US" b="0" i="0" dirty="0" err="1">
                <a:solidFill>
                  <a:schemeClr val="accent2">
                    <a:lumMod val="50000"/>
                  </a:schemeClr>
                </a:solidFill>
                <a:effectLst/>
              </a:rPr>
              <a:t>neighbouring</a:t>
            </a:r>
            <a:r>
              <a:rPr lang="en-US" b="0" i="0" dirty="0">
                <a:solidFill>
                  <a:schemeClr val="accent2">
                    <a:lumMod val="50000"/>
                  </a:schemeClr>
                </a:solidFill>
                <a:effectLst/>
              </a:rPr>
              <a:t> vertices :</a:t>
            </a:r>
          </a:p>
          <a:p>
            <a:pPr marL="285750" indent="-285750" algn="l">
              <a:buFont typeface="Wingdings" panose="05000000000000000000" pitchFamily="2" charset="2"/>
              <a:buChar char="§"/>
            </a:pPr>
            <a:r>
              <a:rPr lang="en-US" b="0" i="0" dirty="0">
                <a:solidFill>
                  <a:schemeClr val="accent2">
                    <a:lumMod val="50000"/>
                  </a:schemeClr>
                </a:solidFill>
                <a:effectLst/>
              </a:rPr>
              <a:t>f(A-B) = 1 + 4</a:t>
            </a:r>
          </a:p>
          <a:p>
            <a:pPr marL="285750" indent="-285750" algn="l">
              <a:buFont typeface="Wingdings" panose="05000000000000000000" pitchFamily="2" charset="2"/>
              <a:buChar char="§"/>
            </a:pPr>
            <a:r>
              <a:rPr lang="en-US" b="0" i="0" dirty="0">
                <a:solidFill>
                  <a:schemeClr val="accent2">
                    <a:lumMod val="50000"/>
                  </a:schemeClr>
                </a:solidFill>
                <a:effectLst/>
              </a:rPr>
              <a:t>f(A-C) = 5 + 2</a:t>
            </a:r>
          </a:p>
          <a:p>
            <a:pPr marL="285750" indent="-285750" algn="l">
              <a:buFont typeface="Wingdings" panose="05000000000000000000" pitchFamily="2" charset="2"/>
              <a:buChar char="§"/>
            </a:pPr>
            <a:r>
              <a:rPr lang="en-US" b="0" i="0" dirty="0">
                <a:solidFill>
                  <a:schemeClr val="accent2">
                    <a:lumMod val="50000"/>
                  </a:schemeClr>
                </a:solidFill>
                <a:effectLst/>
              </a:rPr>
              <a:t>Now take the path to the destination from these nodes, and calculate the weights :</a:t>
            </a:r>
          </a:p>
          <a:p>
            <a:pPr marL="285750" indent="-285750" algn="l">
              <a:buFont typeface="Wingdings" panose="05000000000000000000" pitchFamily="2" charset="2"/>
              <a:buChar char="§"/>
            </a:pPr>
            <a:r>
              <a:rPr lang="en-US" b="0" i="0" dirty="0">
                <a:solidFill>
                  <a:schemeClr val="accent2">
                    <a:lumMod val="50000"/>
                  </a:schemeClr>
                </a:solidFill>
                <a:effectLst/>
              </a:rPr>
              <a:t>f(A-B-D) = (1+ 7) + 0</a:t>
            </a:r>
          </a:p>
          <a:p>
            <a:pPr marL="285750" indent="-285750" algn="l">
              <a:buFont typeface="Wingdings" panose="05000000000000000000" pitchFamily="2" charset="2"/>
              <a:buChar char="§"/>
            </a:pPr>
            <a:r>
              <a:rPr lang="en-US" b="0" i="0" dirty="0">
                <a:solidFill>
                  <a:schemeClr val="accent2">
                    <a:lumMod val="50000"/>
                  </a:schemeClr>
                </a:solidFill>
                <a:effectLst/>
              </a:rPr>
              <a:t>f(A-C-D) = (5 + 10) + 0</a:t>
            </a:r>
          </a:p>
          <a:p>
            <a:pPr marL="285750" indent="-285750" algn="l">
              <a:buFont typeface="Wingdings" panose="05000000000000000000" pitchFamily="2" charset="2"/>
              <a:buChar char="§"/>
            </a:pPr>
            <a:r>
              <a:rPr lang="en-US" b="0" i="0" dirty="0">
                <a:solidFill>
                  <a:schemeClr val="accent2">
                    <a:lumMod val="50000"/>
                  </a:schemeClr>
                </a:solidFill>
                <a:effectLst/>
              </a:rPr>
              <a:t>It is clear that node B gives you the best path, so that is the node you need to take to reach the destination</a:t>
            </a:r>
            <a:r>
              <a:rPr lang="en-US" b="0" i="0" dirty="0">
                <a:solidFill>
                  <a:schemeClr val="accent2">
                    <a:lumMod val="50000"/>
                  </a:schemeClr>
                </a:solidFill>
                <a:effectLst/>
                <a:latin typeface="Roboto" panose="02000000000000000000" pitchFamily="2" charset="0"/>
              </a:rPr>
              <a:t>.</a:t>
            </a:r>
          </a:p>
          <a:p>
            <a:endParaRPr lang="en-IN" dirty="0"/>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5C698B-1F6F-485F-ACDE-6C47DD4ECBF7}"/>
              </a:ext>
            </a:extLst>
          </p:cNvPr>
          <p:cNvSpPr>
            <a:spLocks noGrp="1"/>
          </p:cNvSpPr>
          <p:nvPr>
            <p:ph type="body" sz="quarter" idx="13"/>
          </p:nvPr>
        </p:nvSpPr>
        <p:spPr>
          <a:xfrm>
            <a:off x="1096413" y="1334765"/>
            <a:ext cx="10500432" cy="4836352"/>
          </a:xfrm>
        </p:spPr>
        <p:txBody>
          <a:bodyPr/>
          <a:lstStyle/>
          <a:p>
            <a:endParaRPr lang="en-IN" sz="2400" dirty="0"/>
          </a:p>
        </p:txBody>
      </p:sp>
      <p:sp>
        <p:nvSpPr>
          <p:cNvPr id="3" name="Title 2">
            <a:extLst>
              <a:ext uri="{FF2B5EF4-FFF2-40B4-BE49-F238E27FC236}">
                <a16:creationId xmlns:a16="http://schemas.microsoft.com/office/drawing/2014/main" id="{71C4CADF-F719-4828-9E0D-69DB421C8292}"/>
              </a:ext>
            </a:extLst>
          </p:cNvPr>
          <p:cNvSpPr>
            <a:spLocks noGrp="1"/>
          </p:cNvSpPr>
          <p:nvPr>
            <p:ph type="title"/>
          </p:nvPr>
        </p:nvSpPr>
        <p:spPr>
          <a:xfrm>
            <a:off x="2712131" y="257806"/>
            <a:ext cx="6674802" cy="655320"/>
          </a:xfrm>
        </p:spPr>
        <p:txBody>
          <a:bodyPr>
            <a:normAutofit/>
          </a:bodyPr>
          <a:lstStyle/>
          <a:p>
            <a:pPr algn="ctr"/>
            <a:r>
              <a:rPr lang="en-IN" sz="4000" u="sng" dirty="0"/>
              <a:t>CODING AND TESTING</a:t>
            </a:r>
          </a:p>
        </p:txBody>
      </p:sp>
    </p:spTree>
    <p:extLst>
      <p:ext uri="{BB962C8B-B14F-4D97-AF65-F5344CB8AC3E}">
        <p14:creationId xmlns:p14="http://schemas.microsoft.com/office/powerpoint/2010/main" val="116792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53125D-06BF-46A7-B3B4-31C63BA25FE4}"/>
              </a:ext>
            </a:extLst>
          </p:cNvPr>
          <p:cNvSpPr>
            <a:spLocks noGrp="1"/>
          </p:cNvSpPr>
          <p:nvPr>
            <p:ph type="body" sz="quarter" idx="11"/>
          </p:nvPr>
        </p:nvSpPr>
        <p:spPr>
          <a:xfrm>
            <a:off x="1117269" y="1486442"/>
            <a:ext cx="10613920" cy="4207333"/>
          </a:xfrm>
        </p:spPr>
        <p:txBody>
          <a:bodyPr/>
          <a:lstStyle/>
          <a:p>
            <a:endParaRPr lang="en-IN" dirty="0"/>
          </a:p>
        </p:txBody>
      </p:sp>
      <p:sp>
        <p:nvSpPr>
          <p:cNvPr id="3" name="Date Placeholder 2">
            <a:extLst>
              <a:ext uri="{FF2B5EF4-FFF2-40B4-BE49-F238E27FC236}">
                <a16:creationId xmlns:a16="http://schemas.microsoft.com/office/drawing/2014/main" id="{4E267824-A92B-48CD-910E-218CA8299633}"/>
              </a:ext>
            </a:extLst>
          </p:cNvPr>
          <p:cNvSpPr>
            <a:spLocks noGrp="1"/>
          </p:cNvSpPr>
          <p:nvPr>
            <p:ph type="dt" sz="half" idx="2"/>
          </p:nvPr>
        </p:nvSpPr>
        <p:spPr/>
        <p:txBody>
          <a:bodyPr/>
          <a:lstStyle/>
          <a:p>
            <a:fld id="{C09D4DA8-2D4A-4F06-BECA-044AF4113FB4}" type="datetime1">
              <a:rPr lang="en-US" smtClean="0"/>
              <a:t>3/14/2022</a:t>
            </a:fld>
            <a:endParaRPr lang="en-US" dirty="0"/>
          </a:p>
        </p:txBody>
      </p:sp>
      <p:sp>
        <p:nvSpPr>
          <p:cNvPr id="4" name="Slide Number Placeholder 3">
            <a:extLst>
              <a:ext uri="{FF2B5EF4-FFF2-40B4-BE49-F238E27FC236}">
                <a16:creationId xmlns:a16="http://schemas.microsoft.com/office/drawing/2014/main" id="{B51D3FE6-C0E0-49EC-ABB4-A5E36AF99714}"/>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5" name="Title 4">
            <a:extLst>
              <a:ext uri="{FF2B5EF4-FFF2-40B4-BE49-F238E27FC236}">
                <a16:creationId xmlns:a16="http://schemas.microsoft.com/office/drawing/2014/main" id="{7B28F4A0-F93A-4779-A4F2-AF2198188F1F}"/>
              </a:ext>
            </a:extLst>
          </p:cNvPr>
          <p:cNvSpPr>
            <a:spLocks noGrp="1"/>
          </p:cNvSpPr>
          <p:nvPr>
            <p:ph type="title"/>
          </p:nvPr>
        </p:nvSpPr>
        <p:spPr>
          <a:xfrm>
            <a:off x="1746573" y="585945"/>
            <a:ext cx="7783121" cy="692482"/>
          </a:xfrm>
        </p:spPr>
        <p:txBody>
          <a:bodyPr>
            <a:normAutofit/>
          </a:bodyPr>
          <a:lstStyle/>
          <a:p>
            <a:pPr algn="ctr"/>
            <a:r>
              <a:rPr lang="en-IN" sz="3600" u="sng" dirty="0"/>
              <a:t>WORK PROGRESS</a:t>
            </a:r>
          </a:p>
        </p:txBody>
      </p:sp>
    </p:spTree>
    <p:extLst>
      <p:ext uri="{BB962C8B-B14F-4D97-AF65-F5344CB8AC3E}">
        <p14:creationId xmlns:p14="http://schemas.microsoft.com/office/powerpoint/2010/main" val="299032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41BC5D-6BEE-4BB3-B243-B3A5F6C36198}"/>
              </a:ext>
            </a:extLst>
          </p:cNvPr>
          <p:cNvSpPr>
            <a:spLocks noGrp="1"/>
          </p:cNvSpPr>
          <p:nvPr>
            <p:ph type="body" sz="quarter" idx="13"/>
          </p:nvPr>
        </p:nvSpPr>
        <p:spPr>
          <a:xfrm>
            <a:off x="2842384" y="368127"/>
            <a:ext cx="4490151" cy="390262"/>
          </a:xfrm>
        </p:spPr>
        <p:txBody>
          <a:bodyPr/>
          <a:lstStyle/>
          <a:p>
            <a:pPr algn="ctr"/>
            <a:r>
              <a:rPr lang="en-IN" sz="3600" u="sng" dirty="0">
                <a:solidFill>
                  <a:schemeClr val="accent2">
                    <a:lumMod val="50000"/>
                  </a:schemeClr>
                </a:solidFill>
              </a:rPr>
              <a:t>GITHUB COMMITS</a:t>
            </a:r>
          </a:p>
        </p:txBody>
      </p:sp>
      <p:pic>
        <p:nvPicPr>
          <p:cNvPr id="5" name="Picture 4">
            <a:extLst>
              <a:ext uri="{FF2B5EF4-FFF2-40B4-BE49-F238E27FC236}">
                <a16:creationId xmlns:a16="http://schemas.microsoft.com/office/drawing/2014/main" id="{3D56F25F-9613-4910-9D56-4651B2A16CFC}"/>
              </a:ext>
            </a:extLst>
          </p:cNvPr>
          <p:cNvPicPr>
            <a:picLocks noChangeAspect="1"/>
          </p:cNvPicPr>
          <p:nvPr/>
        </p:nvPicPr>
        <p:blipFill>
          <a:blip r:embed="rId2"/>
          <a:stretch>
            <a:fillRect/>
          </a:stretch>
        </p:blipFill>
        <p:spPr>
          <a:xfrm>
            <a:off x="624045" y="1400925"/>
            <a:ext cx="4862355" cy="4830863"/>
          </a:xfrm>
          <a:prstGeom prst="rect">
            <a:avLst/>
          </a:prstGeom>
        </p:spPr>
      </p:pic>
      <p:pic>
        <p:nvPicPr>
          <p:cNvPr id="7" name="Picture 6">
            <a:extLst>
              <a:ext uri="{FF2B5EF4-FFF2-40B4-BE49-F238E27FC236}">
                <a16:creationId xmlns:a16="http://schemas.microsoft.com/office/drawing/2014/main" id="{F4DFB645-0C88-40F1-8492-4EE1DEDE93E4}"/>
              </a:ext>
            </a:extLst>
          </p:cNvPr>
          <p:cNvPicPr>
            <a:picLocks noChangeAspect="1"/>
          </p:cNvPicPr>
          <p:nvPr/>
        </p:nvPicPr>
        <p:blipFill>
          <a:blip r:embed="rId3"/>
          <a:stretch>
            <a:fillRect/>
          </a:stretch>
        </p:blipFill>
        <p:spPr>
          <a:xfrm>
            <a:off x="5775353" y="1391100"/>
            <a:ext cx="5214782" cy="4797351"/>
          </a:xfrm>
          <a:prstGeom prst="rect">
            <a:avLst/>
          </a:prstGeom>
        </p:spPr>
      </p:pic>
    </p:spTree>
    <p:extLst>
      <p:ext uri="{BB962C8B-B14F-4D97-AF65-F5344CB8AC3E}">
        <p14:creationId xmlns:p14="http://schemas.microsoft.com/office/powerpoint/2010/main" val="3102135331"/>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{59AA0555-9342-4950-AFAE-89D82F2C009F}tf16411245_win32</Template>
  <TotalTime>61</TotalTime>
  <Words>606</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Biome Light</vt:lpstr>
      <vt:lpstr>Calibri</vt:lpstr>
      <vt:lpstr>Karla</vt:lpstr>
      <vt:lpstr>Roboto</vt:lpstr>
      <vt:lpstr>Wingdings</vt:lpstr>
      <vt:lpstr>Office Theme</vt:lpstr>
      <vt:lpstr>finding the shortest path between an initial and a final point using A* algorithm</vt:lpstr>
      <vt:lpstr>PowerPoint Presentation</vt:lpstr>
      <vt:lpstr>PROBLEM STATEMENT</vt:lpstr>
      <vt:lpstr>ALGORITHM USED</vt:lpstr>
      <vt:lpstr>Flow chart of the proposed solution   g  (n) : The actual cost path from the start node to the current node.  h ( n) : The actual cost path from the current node to goal node. f  (n) : The actual cost path from the start node to the goal node. </vt:lpstr>
      <vt:lpstr>Numeric example of the algorithm (Sample input - expected output)</vt:lpstr>
      <vt:lpstr>CODING AND TESTING</vt:lpstr>
      <vt:lpstr>WORK PROGRESS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shortest path between an initial and a final point using A* algorithm</dc:title>
  <dc:creator>SRI TEJA KALE .</dc:creator>
  <cp:lastModifiedBy>SRI TEJA KALE .</cp:lastModifiedBy>
  <cp:revision>1</cp:revision>
  <dcterms:created xsi:type="dcterms:W3CDTF">2022-03-13T18:10:08Z</dcterms:created>
  <dcterms:modified xsi:type="dcterms:W3CDTF">2022-03-13T19:16:57Z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