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1" r:id="rId5"/>
    <p:sldId id="260" r:id="rId6"/>
    <p:sldId id="268" r:id="rId7"/>
    <p:sldId id="267" r:id="rId8"/>
    <p:sldId id="265" r:id="rId9"/>
    <p:sldId id="269"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60"/>
  </p:normalViewPr>
  <p:slideViewPr>
    <p:cSldViewPr snapToGrid="0">
      <p:cViewPr varScale="1">
        <p:scale>
          <a:sx n="106" d="100"/>
          <a:sy n="106" d="100"/>
        </p:scale>
        <p:origin x="26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58084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0402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5503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747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71302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63990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15F473-8A14-41C0-BB0F-D243A065B763}"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8103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02930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1936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5F473-8A14-41C0-BB0F-D243A065B763}"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2788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15F473-8A14-41C0-BB0F-D243A065B763}"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1331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224699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5F473-8A14-41C0-BB0F-D243A065B763}"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77884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5F473-8A14-41C0-BB0F-D243A065B763}"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06597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5F473-8A14-41C0-BB0F-D243A065B763}"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33407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21563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5F473-8A14-41C0-BB0F-D243A065B763}"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9F172-5BE7-4091-A21A-D893040F7746}" type="slidenum">
              <a:rPr lang="en-IN" smtClean="0"/>
              <a:t>‹#›</a:t>
            </a:fld>
            <a:endParaRPr lang="en-IN"/>
          </a:p>
        </p:txBody>
      </p:sp>
    </p:spTree>
    <p:extLst>
      <p:ext uri="{BB962C8B-B14F-4D97-AF65-F5344CB8AC3E}">
        <p14:creationId xmlns:p14="http://schemas.microsoft.com/office/powerpoint/2010/main" val="15647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15F473-8A14-41C0-BB0F-D243A065B763}" type="datetimeFigureOut">
              <a:rPr lang="en-IN" smtClean="0"/>
              <a:t>31-01-2022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19F172-5BE7-4091-A21A-D893040F7746}" type="slidenum">
              <a:rPr lang="en-IN" smtClean="0"/>
              <a:t>‹#›</a:t>
            </a:fld>
            <a:endParaRPr lang="en-IN"/>
          </a:p>
        </p:txBody>
      </p:sp>
    </p:spTree>
    <p:extLst>
      <p:ext uri="{BB962C8B-B14F-4D97-AF65-F5344CB8AC3E}">
        <p14:creationId xmlns:p14="http://schemas.microsoft.com/office/powerpoint/2010/main" val="11948342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257-D863-4933-9C26-ACB1F087AE66}"/>
              </a:ext>
            </a:extLst>
          </p:cNvPr>
          <p:cNvSpPr>
            <a:spLocks noGrp="1"/>
          </p:cNvSpPr>
          <p:nvPr>
            <p:ph type="ctrTitle"/>
          </p:nvPr>
        </p:nvSpPr>
        <p:spPr>
          <a:xfrm>
            <a:off x="1180013" y="742465"/>
            <a:ext cx="9376757" cy="1498031"/>
          </a:xfrm>
        </p:spPr>
        <p:txBody>
          <a:bodyPr>
            <a:normAutofit fontScale="90000"/>
          </a:bodyPr>
          <a:lstStyle/>
          <a:p>
            <a:pPr algn="ctr"/>
            <a:br>
              <a:rPr lang="en-IN" sz="4800" u="sng" spc="300" dirty="0">
                <a:effectLst>
                  <a:outerShdw blurRad="38100" dist="38100" dir="2700000" algn="tl">
                    <a:srgbClr val="000000">
                      <a:alpha val="43137"/>
                    </a:srgbClr>
                  </a:outerShdw>
                </a:effectLst>
              </a:rPr>
            </a:br>
            <a:br>
              <a:rPr lang="en-IN" sz="4800" dirty="0"/>
            </a:br>
            <a:r>
              <a:rPr lang="en-US" sz="4800" dirty="0"/>
              <a:t>VLAN DESIGN WITH CISCO INFRASTRUCTURE</a:t>
            </a:r>
            <a:endParaRPr lang="en-IN" sz="48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BB34DFE-4D62-4C00-B92B-7CDFD98E9796}"/>
              </a:ext>
            </a:extLst>
          </p:cNvPr>
          <p:cNvSpPr txBox="1"/>
          <p:nvPr/>
        </p:nvSpPr>
        <p:spPr>
          <a:xfrm>
            <a:off x="5906764" y="3172231"/>
            <a:ext cx="5763754" cy="2215991"/>
          </a:xfrm>
          <a:prstGeom prst="rect">
            <a:avLst/>
          </a:prstGeom>
          <a:noFill/>
        </p:spPr>
        <p:txBody>
          <a:bodyPr wrap="square" rtlCol="0">
            <a:spAutoFit/>
          </a:bodyPr>
          <a:lstStyle/>
          <a:p>
            <a:r>
              <a:rPr lang="en-IN" sz="2000" u="sng" dirty="0"/>
              <a:t>TEAMMATES:</a:t>
            </a:r>
          </a:p>
          <a:p>
            <a:endParaRPr lang="en-IN" sz="2000" u="sng" dirty="0"/>
          </a:p>
          <a:p>
            <a:r>
              <a:rPr lang="en-IN" sz="2000" dirty="0"/>
              <a:t>2010030490 KAJJAMVARUNKRISHNA</a:t>
            </a:r>
          </a:p>
          <a:p>
            <a:r>
              <a:rPr lang="en-IN" sz="2000" dirty="0"/>
              <a:t>2010030494 SHASHIKANTH</a:t>
            </a:r>
          </a:p>
          <a:p>
            <a:r>
              <a:rPr lang="en-IN" sz="2000" dirty="0"/>
              <a:t>2010030468 SATWIK</a:t>
            </a:r>
          </a:p>
          <a:p>
            <a:r>
              <a:rPr lang="en-IN" sz="2000" dirty="0"/>
              <a:t>2010030463 M.ANIL KUMAR </a:t>
            </a:r>
          </a:p>
          <a:p>
            <a:endParaRPr lang="en-IN" dirty="0"/>
          </a:p>
        </p:txBody>
      </p:sp>
    </p:spTree>
    <p:extLst>
      <p:ext uri="{BB962C8B-B14F-4D97-AF65-F5344CB8AC3E}">
        <p14:creationId xmlns:p14="http://schemas.microsoft.com/office/powerpoint/2010/main" val="375838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93C-8285-4FF0-A119-0785628321DE}"/>
              </a:ext>
            </a:extLst>
          </p:cNvPr>
          <p:cNvSpPr>
            <a:spLocks noGrp="1"/>
          </p:cNvSpPr>
          <p:nvPr>
            <p:ph type="title"/>
          </p:nvPr>
        </p:nvSpPr>
        <p:spPr>
          <a:xfrm>
            <a:off x="1874668" y="1882959"/>
            <a:ext cx="8610600" cy="1293028"/>
          </a:xfrm>
        </p:spPr>
        <p:txBody>
          <a:bodyPr>
            <a:normAutofit/>
          </a:bodyPr>
          <a:lstStyle/>
          <a:p>
            <a:pPr algn="ctr"/>
            <a:r>
              <a:rPr lang="en-IN" sz="6000" dirty="0">
                <a:latin typeface="Algerian" panose="04020705040A02060702" pitchFamily="82" charset="0"/>
              </a:rPr>
              <a:t>THANK YOU</a:t>
            </a:r>
          </a:p>
        </p:txBody>
      </p:sp>
    </p:spTree>
    <p:extLst>
      <p:ext uri="{BB962C8B-B14F-4D97-AF65-F5344CB8AC3E}">
        <p14:creationId xmlns:p14="http://schemas.microsoft.com/office/powerpoint/2010/main" val="27105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6593-66EA-4B42-8FB8-08B0579B8B53}"/>
              </a:ext>
            </a:extLst>
          </p:cNvPr>
          <p:cNvSpPr>
            <a:spLocks noGrp="1"/>
          </p:cNvSpPr>
          <p:nvPr>
            <p:ph type="title"/>
          </p:nvPr>
        </p:nvSpPr>
        <p:spPr/>
        <p:txBody>
          <a:bodyPr/>
          <a:lstStyle/>
          <a:p>
            <a:r>
              <a:rPr lang="en-IN" b="1" u="sng" dirty="0"/>
              <a:t>ABSTRACT</a:t>
            </a:r>
            <a:r>
              <a:rPr lang="en-IN" dirty="0">
                <a:latin typeface="Algerian" panose="04020705040A02060702" pitchFamily="82" charset="0"/>
              </a:rPr>
              <a:t> :</a:t>
            </a:r>
          </a:p>
        </p:txBody>
      </p:sp>
      <p:sp>
        <p:nvSpPr>
          <p:cNvPr id="3" name="Content Placeholder 2">
            <a:extLst>
              <a:ext uri="{FF2B5EF4-FFF2-40B4-BE49-F238E27FC236}">
                <a16:creationId xmlns:a16="http://schemas.microsoft.com/office/drawing/2014/main" id="{665481D1-D94F-4438-9E59-E4D9FE1F2A86}"/>
              </a:ext>
            </a:extLst>
          </p:cNvPr>
          <p:cNvSpPr>
            <a:spLocks noGrp="1"/>
          </p:cNvSpPr>
          <p:nvPr>
            <p:ph idx="1"/>
          </p:nvPr>
        </p:nvSpPr>
        <p:spPr>
          <a:xfrm>
            <a:off x="913795" y="1732449"/>
            <a:ext cx="10709052" cy="4469003"/>
          </a:xfrm>
        </p:spPr>
        <p:txBody>
          <a:bodyPr>
            <a:normAutofit/>
          </a:bodyPr>
          <a:lstStyle/>
          <a:p>
            <a:r>
              <a:rPr lang="en-US" dirty="0"/>
              <a:t>The project understands how to create different IP networks , map it with respective </a:t>
            </a:r>
            <a:r>
              <a:rPr lang="en-US" dirty="0" err="1"/>
              <a:t>vlans</a:t>
            </a:r>
            <a:r>
              <a:rPr lang="en-US" dirty="0"/>
              <a:t>, the actual configurations which are required on Cisco routers and switch to setup a VLAN based,</a:t>
            </a:r>
          </a:p>
          <a:p>
            <a:r>
              <a:rPr lang="en-US" dirty="0"/>
              <a:t>Infrastructure and allow communication between VLANs. The IP address settings which are required on the TCP/IP adapter for the users computers are also understood.</a:t>
            </a:r>
          </a:p>
          <a:p>
            <a:r>
              <a:rPr lang="en-US" dirty="0"/>
              <a:t>It is aimed at implementing the method LAN-Switching using VLAN to break up broadcast domains into segments, so as to improve network performance. It additionally makes educating simpler, understudies and instructor can make their own particular situation based labs also, gives genuine reproduced and representation environment cisco packet tracer has part of components to make different situation based labs. The discoveries of this study reason that there are different advantages and focal points of utilizing a cisco packet trace part of learning fundamental and critical ideas of configuration and reproduction virtual local area network. It is a simple and easy to use device to comprehend different ideas of computer networks.</a:t>
            </a:r>
            <a:endParaRPr lang="en-IN" dirty="0"/>
          </a:p>
        </p:txBody>
      </p:sp>
    </p:spTree>
    <p:extLst>
      <p:ext uri="{BB962C8B-B14F-4D97-AF65-F5344CB8AC3E}">
        <p14:creationId xmlns:p14="http://schemas.microsoft.com/office/powerpoint/2010/main" val="83716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AA05-FB35-437A-B1EB-6808D577AEA0}"/>
              </a:ext>
            </a:extLst>
          </p:cNvPr>
          <p:cNvSpPr>
            <a:spLocks noGrp="1"/>
          </p:cNvSpPr>
          <p:nvPr>
            <p:ph type="title"/>
          </p:nvPr>
        </p:nvSpPr>
        <p:spPr/>
        <p:txBody>
          <a:bodyPr/>
          <a:lstStyle/>
          <a:p>
            <a:r>
              <a:rPr lang="en-IN" u="sng" dirty="0"/>
              <a:t>INTRODUCTION</a:t>
            </a:r>
            <a:r>
              <a:rPr lang="en-IN" u="sng" dirty="0">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625A161C-0E5D-47CD-A4A4-E28437F5A848}"/>
              </a:ext>
            </a:extLst>
          </p:cNvPr>
          <p:cNvSpPr>
            <a:spLocks noGrp="1"/>
          </p:cNvSpPr>
          <p:nvPr>
            <p:ph idx="1"/>
          </p:nvPr>
        </p:nvSpPr>
        <p:spPr>
          <a:xfrm>
            <a:off x="913795" y="1732449"/>
            <a:ext cx="10596378" cy="4508006"/>
          </a:xfrm>
        </p:spPr>
        <p:txBody>
          <a:bodyPr>
            <a:normAutofit fontScale="92500" lnSpcReduction="10000"/>
          </a:bodyPr>
          <a:lstStyle/>
          <a:p>
            <a:r>
              <a:rPr lang="en-US" sz="2000" dirty="0"/>
              <a:t>Network designs, encompasses all areas of human enterprise. We find networks in the home, marketplace, offices and schools making it possible for resources to be shared in a consolidated platform. Networking plays a critical role in business performance of any organization. Efficiency and communication is guaranteed in a well-designed network .The network based on TCP/IP protocol permits the efficient routing of data packets based on their IP address.</a:t>
            </a:r>
          </a:p>
          <a:p>
            <a:r>
              <a:rPr lang="en-US" dirty="0"/>
              <a:t>Most of the Organizations such as public and private sectors have started deploying computers to there employees to perform their daily work and access resources from their network.</a:t>
            </a:r>
          </a:p>
          <a:p>
            <a:r>
              <a:rPr lang="en-US" sz="2000" dirty="0"/>
              <a:t>VLAN is one of the security mechanisms that can solve the authentication problem. VLANs also offer network operators flexibility for specifying management and security policies within an enterprise and allow operators to implement some level of isolation by separating hosts into different broadcast domains.</a:t>
            </a:r>
          </a:p>
          <a:p>
            <a:r>
              <a:rPr lang="en-US" sz="2000" dirty="0"/>
              <a:t> VLANs can help reduce network traffic by forming multiple broadcast domains, to break up a large network into smaller independent Segments with fewer broadcasts being sent to every device on the overall network.</a:t>
            </a:r>
          </a:p>
          <a:p>
            <a:endParaRPr lang="en-US" sz="2000" dirty="0"/>
          </a:p>
        </p:txBody>
      </p:sp>
    </p:spTree>
    <p:extLst>
      <p:ext uri="{BB962C8B-B14F-4D97-AF65-F5344CB8AC3E}">
        <p14:creationId xmlns:p14="http://schemas.microsoft.com/office/powerpoint/2010/main" val="41552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7C87-D83B-4DC0-B179-D4C2D608C512}"/>
              </a:ext>
            </a:extLst>
          </p:cNvPr>
          <p:cNvSpPr>
            <a:spLocks noGrp="1"/>
          </p:cNvSpPr>
          <p:nvPr>
            <p:ph type="title"/>
          </p:nvPr>
        </p:nvSpPr>
        <p:spPr/>
        <p:txBody>
          <a:bodyPr>
            <a:normAutofit fontScale="90000"/>
          </a:bodyPr>
          <a:lstStyle/>
          <a:p>
            <a:r>
              <a:rPr lang="en-IN" u="sng" dirty="0"/>
              <a:t>KEYWORDS</a:t>
            </a:r>
            <a:r>
              <a:rPr lang="en-IN" u="sng" dirty="0">
                <a:latin typeface="Arial Black" panose="020B0A04020102020204" pitchFamily="34" charset="0"/>
              </a:rPr>
              <a:t> :</a:t>
            </a:r>
            <a:br>
              <a:rPr lang="en-IN" u="sng" dirty="0">
                <a:latin typeface="Arial Black" panose="020B0A04020102020204" pitchFamily="34" charset="0"/>
              </a:rPr>
            </a:b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B1E4E08-4BAC-491F-A41F-EB8EFB6B0EA6}"/>
              </a:ext>
            </a:extLst>
          </p:cNvPr>
          <p:cNvSpPr>
            <a:spLocks noGrp="1"/>
          </p:cNvSpPr>
          <p:nvPr>
            <p:ph idx="1"/>
          </p:nvPr>
        </p:nvSpPr>
        <p:spPr>
          <a:xfrm>
            <a:off x="913795" y="1732449"/>
            <a:ext cx="10353762" cy="4384265"/>
          </a:xfrm>
        </p:spPr>
        <p:txBody>
          <a:bodyPr>
            <a:normAutofit/>
          </a:bodyPr>
          <a:lstStyle/>
          <a:p>
            <a:pPr algn="just">
              <a:lnSpc>
                <a:spcPct val="200000"/>
              </a:lnSpc>
            </a:pPr>
            <a:r>
              <a:rPr lang="en-US" dirty="0"/>
              <a:t>LAN- SWITCHING</a:t>
            </a:r>
          </a:p>
          <a:p>
            <a:pPr algn="just">
              <a:lnSpc>
                <a:spcPct val="200000"/>
              </a:lnSpc>
            </a:pPr>
            <a:r>
              <a:rPr lang="en-US" dirty="0"/>
              <a:t>SIMULATION</a:t>
            </a:r>
          </a:p>
          <a:p>
            <a:pPr algn="just">
              <a:lnSpc>
                <a:spcPct val="200000"/>
              </a:lnSpc>
            </a:pPr>
            <a:r>
              <a:rPr lang="en-US" dirty="0"/>
              <a:t>VLAN </a:t>
            </a:r>
          </a:p>
          <a:p>
            <a:pPr algn="just">
              <a:lnSpc>
                <a:spcPct val="200000"/>
              </a:lnSpc>
            </a:pPr>
            <a:r>
              <a:rPr lang="en-US" dirty="0"/>
              <a:t>CISCO PACKET TRACER</a:t>
            </a:r>
          </a:p>
        </p:txBody>
      </p:sp>
    </p:spTree>
    <p:extLst>
      <p:ext uri="{BB962C8B-B14F-4D97-AF65-F5344CB8AC3E}">
        <p14:creationId xmlns:p14="http://schemas.microsoft.com/office/powerpoint/2010/main" val="174976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184B-2E45-4051-AD11-37E0E3BBD094}"/>
              </a:ext>
            </a:extLst>
          </p:cNvPr>
          <p:cNvSpPr>
            <a:spLocks noGrp="1"/>
          </p:cNvSpPr>
          <p:nvPr>
            <p:ph type="title"/>
          </p:nvPr>
        </p:nvSpPr>
        <p:spPr>
          <a:xfrm>
            <a:off x="744783" y="249907"/>
            <a:ext cx="10353762" cy="970450"/>
          </a:xfrm>
        </p:spPr>
        <p:txBody>
          <a:bodyPr>
            <a:normAutofit/>
          </a:bodyPr>
          <a:lstStyle/>
          <a:p>
            <a:r>
              <a:rPr lang="en-IN" sz="3200" u="sng" dirty="0">
                <a:effectLst>
                  <a:outerShdw blurRad="38100" dist="38100" dir="2700000" algn="tl">
                    <a:srgbClr val="000000">
                      <a:alpha val="43137"/>
                    </a:srgbClr>
                  </a:outerShdw>
                </a:effectLst>
              </a:rPr>
              <a:t>SOFTWARE REQUIREMENTS:</a:t>
            </a:r>
          </a:p>
        </p:txBody>
      </p:sp>
      <p:sp>
        <p:nvSpPr>
          <p:cNvPr id="3" name="Content Placeholder 2">
            <a:extLst>
              <a:ext uri="{FF2B5EF4-FFF2-40B4-BE49-F238E27FC236}">
                <a16:creationId xmlns:a16="http://schemas.microsoft.com/office/drawing/2014/main" id="{203896DE-D731-4B5C-8E6C-A5ECB9A42439}"/>
              </a:ext>
            </a:extLst>
          </p:cNvPr>
          <p:cNvSpPr>
            <a:spLocks noGrp="1"/>
          </p:cNvSpPr>
          <p:nvPr>
            <p:ph idx="1"/>
          </p:nvPr>
        </p:nvSpPr>
        <p:spPr>
          <a:xfrm>
            <a:off x="931130" y="1182076"/>
            <a:ext cx="9703645" cy="4928369"/>
          </a:xfrm>
        </p:spPr>
        <p:txBody>
          <a:bodyPr>
            <a:normAutofit fontScale="55000" lnSpcReduction="20000"/>
          </a:bodyPr>
          <a:lstStyle/>
          <a:p>
            <a:pPr>
              <a:lnSpc>
                <a:spcPct val="150000"/>
              </a:lnSpc>
              <a:buFont typeface="Wingdings" panose="05000000000000000000" pitchFamily="2" charset="2"/>
              <a:buChar char="§"/>
            </a:pPr>
            <a:r>
              <a:rPr lang="en-IN" sz="2600" dirty="0"/>
              <a:t>Manageable Switch</a:t>
            </a:r>
          </a:p>
          <a:p>
            <a:pPr>
              <a:lnSpc>
                <a:spcPct val="150000"/>
              </a:lnSpc>
              <a:buFont typeface="Wingdings" panose="05000000000000000000" pitchFamily="2" charset="2"/>
              <a:buChar char="§"/>
            </a:pPr>
            <a:r>
              <a:rPr lang="en-IN" sz="2600" dirty="0"/>
              <a:t>Total System Care from Safe Bytes (</a:t>
            </a:r>
            <a:r>
              <a:rPr lang="en-US" sz="2600" dirty="0"/>
              <a:t>This software will scan your devices in your network to ensure that they are not infected.</a:t>
            </a:r>
            <a:r>
              <a:rPr lang="en-IN" sz="2600" dirty="0"/>
              <a:t>)</a:t>
            </a:r>
          </a:p>
          <a:p>
            <a:pPr>
              <a:lnSpc>
                <a:spcPct val="150000"/>
              </a:lnSpc>
              <a:buFont typeface="Wingdings" panose="05000000000000000000" pitchFamily="2" charset="2"/>
              <a:buChar char="§"/>
            </a:pPr>
            <a:r>
              <a:rPr lang="pt-BR" sz="2600" dirty="0"/>
              <a:t>Cisco 2611 XM router ( 1 nos)</a:t>
            </a:r>
          </a:p>
          <a:p>
            <a:pPr>
              <a:lnSpc>
                <a:spcPct val="150000"/>
              </a:lnSpc>
              <a:buFont typeface="Wingdings" panose="05000000000000000000" pitchFamily="2" charset="2"/>
              <a:buChar char="§"/>
            </a:pPr>
            <a:r>
              <a:rPr lang="pt-BR" sz="2600" dirty="0"/>
              <a:t>Cisco 2950 ( 1 nos)</a:t>
            </a:r>
          </a:p>
          <a:p>
            <a:pPr>
              <a:lnSpc>
                <a:spcPct val="150000"/>
              </a:lnSpc>
              <a:buFont typeface="Wingdings" panose="05000000000000000000" pitchFamily="2" charset="2"/>
              <a:buChar char="§"/>
            </a:pPr>
            <a:r>
              <a:rPr lang="pt-BR" sz="2600" dirty="0"/>
              <a:t>GNS3</a:t>
            </a:r>
          </a:p>
          <a:p>
            <a:pPr marL="36900" indent="0" algn="ctr">
              <a:lnSpc>
                <a:spcPct val="150000"/>
              </a:lnSpc>
              <a:buNone/>
            </a:pPr>
            <a:r>
              <a:rPr lang="en-US" sz="5100" u="sng" dirty="0">
                <a:effectLst>
                  <a:outerShdw blurRad="38100" dist="38100" dir="2700000" algn="tl">
                    <a:srgbClr val="000000">
                      <a:alpha val="43137"/>
                    </a:srgbClr>
                  </a:outerShdw>
                </a:effectLst>
                <a:latin typeface="+mj-lt"/>
              </a:rPr>
              <a:t>HARDWARE REQUIREMENTS:</a:t>
            </a:r>
          </a:p>
          <a:p>
            <a:pPr>
              <a:lnSpc>
                <a:spcPct val="150000"/>
              </a:lnSpc>
              <a:buFont typeface="Wingdings" panose="05000000000000000000" pitchFamily="2" charset="2"/>
              <a:buChar char="§"/>
            </a:pPr>
            <a:r>
              <a:rPr lang="en-US" sz="3200" dirty="0">
                <a:effectLst>
                  <a:outerShdw blurRad="38100" dist="38100" dir="2700000" algn="tl">
                    <a:srgbClr val="000000">
                      <a:alpha val="43137"/>
                    </a:srgbClr>
                  </a:outerShdw>
                </a:effectLst>
                <a:latin typeface="+mj-lt"/>
              </a:rPr>
              <a:t>Processor – i3</a:t>
            </a:r>
          </a:p>
          <a:p>
            <a:pPr>
              <a:lnSpc>
                <a:spcPct val="150000"/>
              </a:lnSpc>
              <a:buFont typeface="Wingdings" panose="05000000000000000000" pitchFamily="2" charset="2"/>
              <a:buChar char="§"/>
            </a:pPr>
            <a:r>
              <a:rPr lang="en-US" sz="3200" dirty="0">
                <a:effectLst>
                  <a:outerShdw blurRad="38100" dist="38100" dir="2700000" algn="tl">
                    <a:srgbClr val="000000">
                      <a:alpha val="43137"/>
                    </a:srgbClr>
                  </a:outerShdw>
                </a:effectLst>
                <a:latin typeface="+mj-lt"/>
              </a:rPr>
              <a:t>Hard Disk – 500 GB</a:t>
            </a:r>
          </a:p>
          <a:p>
            <a:pPr>
              <a:lnSpc>
                <a:spcPct val="150000"/>
              </a:lnSpc>
              <a:buFont typeface="Wingdings" panose="05000000000000000000" pitchFamily="2" charset="2"/>
              <a:buChar char="§"/>
            </a:pPr>
            <a:r>
              <a:rPr lang="en-US" sz="3200" dirty="0">
                <a:effectLst>
                  <a:outerShdw blurRad="38100" dist="38100" dir="2700000" algn="tl">
                    <a:srgbClr val="000000">
                      <a:alpha val="43137"/>
                    </a:srgbClr>
                  </a:outerShdw>
                </a:effectLst>
                <a:latin typeface="+mj-lt"/>
              </a:rPr>
              <a:t>Memory – 2GB RAM</a:t>
            </a:r>
          </a:p>
          <a:p>
            <a:pPr marL="36900" indent="0">
              <a:lnSpc>
                <a:spcPct val="150000"/>
              </a:lnSpc>
              <a:buNone/>
            </a:pPr>
            <a:endParaRPr lang="en-US" sz="3900" u="sng" dirty="0">
              <a:effectLst>
                <a:outerShdw blurRad="38100" dist="38100" dir="2700000" algn="tl">
                  <a:srgbClr val="000000">
                    <a:alpha val="43137"/>
                  </a:srgbClr>
                </a:outerShdw>
              </a:effectLst>
              <a:latin typeface="+mj-lt"/>
            </a:endParaRPr>
          </a:p>
          <a:p>
            <a:pPr marL="36900" indent="0" algn="ctr">
              <a:lnSpc>
                <a:spcPct val="150000"/>
              </a:lnSpc>
              <a:buNone/>
            </a:pPr>
            <a:endParaRPr lang="pt-BR" sz="3900" dirty="0">
              <a:latin typeface="+mj-lt"/>
            </a:endParaRPr>
          </a:p>
          <a:p>
            <a:pPr marL="36900" indent="0">
              <a:buNone/>
            </a:pPr>
            <a:endParaRPr lang="en-IN" dirty="0"/>
          </a:p>
        </p:txBody>
      </p:sp>
    </p:spTree>
    <p:extLst>
      <p:ext uri="{BB962C8B-B14F-4D97-AF65-F5344CB8AC3E}">
        <p14:creationId xmlns:p14="http://schemas.microsoft.com/office/powerpoint/2010/main" val="26830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F8A-001D-455F-AE68-0F7DE6F1FA0A}"/>
              </a:ext>
            </a:extLst>
          </p:cNvPr>
          <p:cNvSpPr>
            <a:spLocks noGrp="1"/>
          </p:cNvSpPr>
          <p:nvPr>
            <p:ph type="title"/>
          </p:nvPr>
        </p:nvSpPr>
        <p:spPr>
          <a:xfrm>
            <a:off x="913795" y="174594"/>
            <a:ext cx="10353762" cy="970450"/>
          </a:xfrm>
        </p:spPr>
        <p:txBody>
          <a:bodyPr/>
          <a:lstStyle/>
          <a:p>
            <a:r>
              <a:rPr lang="en-IN" u="sng" dirty="0"/>
              <a:t>METHODOLOGY</a:t>
            </a:r>
          </a:p>
        </p:txBody>
      </p:sp>
      <p:sp>
        <p:nvSpPr>
          <p:cNvPr id="3" name="Content Placeholder 2">
            <a:extLst>
              <a:ext uri="{FF2B5EF4-FFF2-40B4-BE49-F238E27FC236}">
                <a16:creationId xmlns:a16="http://schemas.microsoft.com/office/drawing/2014/main" id="{FBA641A3-4A4D-44FF-9B00-498E8191F802}"/>
              </a:ext>
            </a:extLst>
          </p:cNvPr>
          <p:cNvSpPr>
            <a:spLocks noGrp="1"/>
          </p:cNvSpPr>
          <p:nvPr>
            <p:ph idx="1"/>
          </p:nvPr>
        </p:nvSpPr>
        <p:spPr>
          <a:xfrm>
            <a:off x="292359" y="1145044"/>
            <a:ext cx="11062182" cy="5014580"/>
          </a:xfrm>
        </p:spPr>
        <p:txBody>
          <a:bodyPr>
            <a:normAutofit fontScale="92500" lnSpcReduction="20000"/>
          </a:bodyPr>
          <a:lstStyle/>
          <a:p>
            <a:pPr marL="36900" indent="0">
              <a:buNone/>
            </a:pPr>
            <a:r>
              <a:rPr lang="en-IN" sz="2600" dirty="0"/>
              <a:t>Basically we have three IMPORTANT  types in VLAN , in our  architecture</a:t>
            </a:r>
          </a:p>
          <a:p>
            <a:r>
              <a:rPr lang="en-IN" sz="2100" i="0" dirty="0">
                <a:solidFill>
                  <a:schemeClr val="tx1"/>
                </a:solidFill>
                <a:effectLst/>
                <a:latin typeface="Source Sans Pro" panose="020B0503030403020204" pitchFamily="34" charset="0"/>
              </a:rPr>
              <a:t>Port-Based VLAN</a:t>
            </a:r>
          </a:p>
          <a:p>
            <a:pPr algn="l"/>
            <a:r>
              <a:rPr lang="en-IN" sz="2100" i="0" dirty="0">
                <a:solidFill>
                  <a:schemeClr val="tx1"/>
                </a:solidFill>
                <a:effectLst/>
                <a:latin typeface="Source Sans Pro" panose="020B0503030403020204" pitchFamily="34" charset="0"/>
              </a:rPr>
              <a:t>Protocol Based VLAN </a:t>
            </a:r>
          </a:p>
          <a:p>
            <a:pPr algn="l"/>
            <a:r>
              <a:rPr lang="en-IN" sz="2100" i="0" dirty="0">
                <a:solidFill>
                  <a:schemeClr val="tx1"/>
                </a:solidFill>
                <a:effectLst/>
                <a:latin typeface="Source Sans Pro" panose="020B0503030403020204" pitchFamily="34" charset="0"/>
              </a:rPr>
              <a:t>MAC Based VLAN</a:t>
            </a:r>
          </a:p>
          <a:p>
            <a:pPr marL="36900" indent="0" algn="l">
              <a:buNone/>
            </a:pPr>
            <a:endParaRPr lang="en-IN" sz="2100" i="0" dirty="0">
              <a:solidFill>
                <a:schemeClr val="tx1"/>
              </a:solidFill>
              <a:effectLst/>
              <a:latin typeface="Source Sans Pro" panose="020B0503030403020204" pitchFamily="34" charset="0"/>
            </a:endParaRPr>
          </a:p>
          <a:p>
            <a:pPr marL="36900" indent="0" algn="l">
              <a:buNone/>
            </a:pPr>
            <a:r>
              <a:rPr lang="en-US" b="0" i="0" dirty="0">
                <a:solidFill>
                  <a:schemeClr val="tx1"/>
                </a:solidFill>
                <a:effectLst/>
                <a:latin typeface="Arial" panose="020B0604020202020204" pitchFamily="34" charset="0"/>
              </a:rPr>
              <a:t>This  methods of VLAN in cisco architecture is very simple and easy to understand.</a:t>
            </a:r>
          </a:p>
          <a:p>
            <a:pPr algn="l">
              <a:lnSpc>
                <a:spcPct val="170000"/>
              </a:lnSpc>
              <a:buFont typeface="Arial" panose="020B0604020202020204" pitchFamily="34" charset="0"/>
              <a:buChar char="•"/>
            </a:pPr>
            <a:r>
              <a:rPr lang="en-IN" b="1" dirty="0"/>
              <a:t>ACCESS POINT CONFIGURATION </a:t>
            </a:r>
          </a:p>
          <a:p>
            <a:pPr algn="l">
              <a:lnSpc>
                <a:spcPct val="170000"/>
              </a:lnSpc>
              <a:buFont typeface="Arial" panose="020B0604020202020204" pitchFamily="34" charset="0"/>
              <a:buChar char="•"/>
            </a:pPr>
            <a:r>
              <a:rPr lang="en-IN" dirty="0"/>
              <a:t>BRIDGE CONFIGURATION </a:t>
            </a:r>
            <a:endParaRPr lang="en-US" b="1"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endParaRPr lang="en-US" b="0" i="0" dirty="0">
              <a:solidFill>
                <a:schemeClr val="tx1"/>
              </a:solidFill>
              <a:effectLst/>
              <a:latin typeface="Arial" panose="020B0604020202020204" pitchFamily="34" charset="0"/>
            </a:endParaRPr>
          </a:p>
          <a:p>
            <a:pPr marL="36900" indent="0" algn="l">
              <a:buNone/>
            </a:pP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6762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5871-1146-4568-BFAC-EC1DFCDDF6F3}"/>
              </a:ext>
            </a:extLst>
          </p:cNvPr>
          <p:cNvSpPr>
            <a:spLocks noGrp="1"/>
          </p:cNvSpPr>
          <p:nvPr>
            <p:ph type="title"/>
          </p:nvPr>
        </p:nvSpPr>
        <p:spPr>
          <a:xfrm>
            <a:off x="851651" y="130205"/>
            <a:ext cx="10353762" cy="970450"/>
          </a:xfrm>
        </p:spPr>
        <p:txBody>
          <a:bodyPr>
            <a:normAutofit fontScale="90000"/>
          </a:bodyPr>
          <a:lstStyle/>
          <a:p>
            <a:r>
              <a:rPr lang="en-IN" u="sng" dirty="0"/>
              <a:t>PROPOSED RECOMMENDATION NETWORK TOPOLOGY</a:t>
            </a:r>
          </a:p>
        </p:txBody>
      </p:sp>
      <p:pic>
        <p:nvPicPr>
          <p:cNvPr id="5" name="Picture 4">
            <a:extLst>
              <a:ext uri="{FF2B5EF4-FFF2-40B4-BE49-F238E27FC236}">
                <a16:creationId xmlns:a16="http://schemas.microsoft.com/office/drawing/2014/main" id="{EA62AAFE-D2AE-4717-926B-8D257DC9DD45}"/>
              </a:ext>
            </a:extLst>
          </p:cNvPr>
          <p:cNvPicPr>
            <a:picLocks noChangeAspect="1"/>
          </p:cNvPicPr>
          <p:nvPr/>
        </p:nvPicPr>
        <p:blipFill>
          <a:blip r:embed="rId2"/>
          <a:stretch>
            <a:fillRect/>
          </a:stretch>
        </p:blipFill>
        <p:spPr>
          <a:xfrm>
            <a:off x="0" y="1100655"/>
            <a:ext cx="12192000" cy="5828368"/>
          </a:xfrm>
          <a:prstGeom prst="rect">
            <a:avLst/>
          </a:prstGeom>
        </p:spPr>
      </p:pic>
    </p:spTree>
    <p:extLst>
      <p:ext uri="{BB962C8B-B14F-4D97-AF65-F5344CB8AC3E}">
        <p14:creationId xmlns:p14="http://schemas.microsoft.com/office/powerpoint/2010/main" val="363542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30F7-B3BE-4BEA-A995-6E73D3F4FCF3}"/>
              </a:ext>
            </a:extLst>
          </p:cNvPr>
          <p:cNvSpPr>
            <a:spLocks noGrp="1"/>
          </p:cNvSpPr>
          <p:nvPr>
            <p:ph type="title"/>
          </p:nvPr>
        </p:nvSpPr>
        <p:spPr>
          <a:xfrm>
            <a:off x="127987" y="320736"/>
            <a:ext cx="10515600" cy="1325563"/>
          </a:xfrm>
        </p:spPr>
        <p:txBody>
          <a:bodyPr/>
          <a:lstStyle/>
          <a:p>
            <a:r>
              <a:rPr lang="en-IN" u="sng" dirty="0">
                <a:effectLst>
                  <a:outerShdw blurRad="38100" dist="38100" dir="2700000" algn="tl">
                    <a:srgbClr val="000000">
                      <a:alpha val="43137"/>
                    </a:srgbClr>
                  </a:outerShdw>
                </a:effectLst>
              </a:rPr>
              <a:t>SCOPE OF THE PROJECT :</a:t>
            </a:r>
          </a:p>
        </p:txBody>
      </p:sp>
      <p:sp>
        <p:nvSpPr>
          <p:cNvPr id="3" name="Content Placeholder 2">
            <a:extLst>
              <a:ext uri="{FF2B5EF4-FFF2-40B4-BE49-F238E27FC236}">
                <a16:creationId xmlns:a16="http://schemas.microsoft.com/office/drawing/2014/main" id="{D910D647-2076-462D-9F8E-1041724B2400}"/>
              </a:ext>
            </a:extLst>
          </p:cNvPr>
          <p:cNvSpPr>
            <a:spLocks noGrp="1"/>
          </p:cNvSpPr>
          <p:nvPr>
            <p:ph idx="1"/>
          </p:nvPr>
        </p:nvSpPr>
        <p:spPr>
          <a:xfrm>
            <a:off x="625136" y="1896647"/>
            <a:ext cx="10515600" cy="4351338"/>
          </a:xfrm>
        </p:spPr>
        <p:txBody>
          <a:bodyPr>
            <a:normAutofit/>
          </a:bodyPr>
          <a:lstStyle/>
          <a:p>
            <a:r>
              <a:rPr lang="en-US" dirty="0"/>
              <a:t>VLANs are great for increasing your business's network security, which also makes your employees and clients feel safer and benefits your company's reputation. ... If your business is expanding, you want a reliable network that can grow with you. VLANs improve network performance, management, security, and usability.</a:t>
            </a:r>
          </a:p>
          <a:p>
            <a:r>
              <a:rPr lang="en-US" dirty="0"/>
              <a:t>VLANs can help manage broadcast traffic by forming multiple broadcast domains. Breaking up a large network into smaller independent segments reduces the amount of broadcast traffic each network device and network segment has to bear.</a:t>
            </a:r>
            <a:endParaRPr lang="en-IN" dirty="0"/>
          </a:p>
          <a:p>
            <a:pPr marL="36900" indent="0">
              <a:buNone/>
            </a:pPr>
            <a:endParaRPr lang="en-US" dirty="0"/>
          </a:p>
          <a:p>
            <a:r>
              <a:rPr lang="en-US" dirty="0"/>
              <a:t>VLANs allow network administrators to automatically limit access to a specified group of users by dividing workstations into different isolated LAN segments. When users move their workstations, administrators don't need to reconfigure the network or change VLAN groups</a:t>
            </a:r>
          </a:p>
        </p:txBody>
      </p:sp>
    </p:spTree>
    <p:extLst>
      <p:ext uri="{BB962C8B-B14F-4D97-AF65-F5344CB8AC3E}">
        <p14:creationId xmlns:p14="http://schemas.microsoft.com/office/powerpoint/2010/main" val="52617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8755-B8B6-4DFC-9A8C-9F381C097973}"/>
              </a:ext>
            </a:extLst>
          </p:cNvPr>
          <p:cNvSpPr>
            <a:spLocks noGrp="1"/>
          </p:cNvSpPr>
          <p:nvPr>
            <p:ph type="title"/>
          </p:nvPr>
        </p:nvSpPr>
        <p:spPr>
          <a:xfrm>
            <a:off x="913795" y="609600"/>
            <a:ext cx="10353762" cy="5997388"/>
          </a:xfrm>
        </p:spPr>
        <p:txBody>
          <a:bodyPr/>
          <a:lstStyle/>
          <a:p>
            <a:endParaRPr lang="en-IN" dirty="0"/>
          </a:p>
        </p:txBody>
      </p:sp>
      <p:pic>
        <p:nvPicPr>
          <p:cNvPr id="5" name="Picture 4">
            <a:extLst>
              <a:ext uri="{FF2B5EF4-FFF2-40B4-BE49-F238E27FC236}">
                <a16:creationId xmlns:a16="http://schemas.microsoft.com/office/drawing/2014/main" id="{3D08FCEF-781E-412C-A97A-9C6FEB0D5181}"/>
              </a:ext>
            </a:extLst>
          </p:cNvPr>
          <p:cNvPicPr>
            <a:picLocks noChangeAspect="1"/>
          </p:cNvPicPr>
          <p:nvPr/>
        </p:nvPicPr>
        <p:blipFill>
          <a:blip r:embed="rId2"/>
          <a:stretch>
            <a:fillRect/>
          </a:stretch>
        </p:blipFill>
        <p:spPr>
          <a:xfrm>
            <a:off x="0" y="23812"/>
            <a:ext cx="12192000" cy="6810375"/>
          </a:xfrm>
          <a:prstGeom prst="rect">
            <a:avLst/>
          </a:prstGeom>
        </p:spPr>
      </p:pic>
    </p:spTree>
    <p:extLst>
      <p:ext uri="{BB962C8B-B14F-4D97-AF65-F5344CB8AC3E}">
        <p14:creationId xmlns:p14="http://schemas.microsoft.com/office/powerpoint/2010/main" val="1474884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551</TotalTime>
  <Words>646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 Black</vt:lpstr>
      <vt:lpstr>Arial Rounded MT Bold</vt:lpstr>
      <vt:lpstr>Calisto MT</vt:lpstr>
      <vt:lpstr>Source Sans Pro</vt:lpstr>
      <vt:lpstr>Wingdings</vt:lpstr>
      <vt:lpstr>Wingdings 2</vt:lpstr>
      <vt:lpstr>Slate</vt:lpstr>
      <vt:lpstr>  VLAN DESIGN WITH CISCO INFRASTRUCTURE</vt:lpstr>
      <vt:lpstr>ABSTRACT :</vt:lpstr>
      <vt:lpstr>INTRODUCTION :</vt:lpstr>
      <vt:lpstr>KEYWORDS : </vt:lpstr>
      <vt:lpstr>SOFTWARE REQUIREMENTS:</vt:lpstr>
      <vt:lpstr>METHODOLOGY</vt:lpstr>
      <vt:lpstr>PROPOSED RECOMMENDATION NETWORK TOPOLOGY</vt:lpstr>
      <vt:lpstr>SCOPE OF THE PROJECT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 ENCRYPTION USING VARIOUS ALGORITHMS</dc:title>
  <dc:creator>Mentapally Anil kumar</dc:creator>
  <cp:lastModifiedBy>Sathwik C</cp:lastModifiedBy>
  <cp:revision>18</cp:revision>
  <dcterms:created xsi:type="dcterms:W3CDTF">2022-01-26T10:15:28Z</dcterms:created>
  <dcterms:modified xsi:type="dcterms:W3CDTF">2022-01-31T04:14:10Z</dcterms:modified>
</cp:coreProperties>
</file>