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5" r:id="rId8"/>
    <p:sldId id="261" r:id="rId9"/>
    <p:sldId id="267" r:id="rId10"/>
    <p:sldId id="263" r:id="rId11"/>
    <p:sldId id="264"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5245" autoAdjust="0"/>
  </p:normalViewPr>
  <p:slideViewPr>
    <p:cSldViewPr snapToGrid="0">
      <p:cViewPr varScale="1">
        <p:scale>
          <a:sx n="126" d="100"/>
          <a:sy n="126" d="100"/>
        </p:scale>
        <p:origin x="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50000"/>
              </a:lnSpc>
              <a:spcBef>
                <a:spcPts val="1001"/>
              </a:spcBef>
              <a:buNone/>
              <a:tabLst>
                <a:tab pos="0" algn="l"/>
              </a:tabLst>
            </a:pPr>
            <a:r>
              <a:rPr lang="en-US" sz="1800" spc="-1" dirty="0">
                <a:solidFill>
                  <a:srgbClr val="333333"/>
                </a:solidFill>
                <a:latin typeface="Times New Roman"/>
              </a:rPr>
              <a:t>P. Mounika Reddy       2010030485</a:t>
            </a:r>
          </a:p>
          <a:p>
            <a:pPr marL="246960" indent="0" algn="ctr">
              <a:lnSpc>
                <a:spcPct val="150000"/>
              </a:lnSpc>
              <a:spcBef>
                <a:spcPts val="1001"/>
              </a:spcBef>
              <a:buNone/>
              <a:tabLst>
                <a:tab pos="0" algn="l"/>
              </a:tabLst>
            </a:pPr>
            <a:r>
              <a:rPr lang="en-US" sz="1800" spc="-1" dirty="0">
                <a:solidFill>
                  <a:srgbClr val="333333"/>
                </a:solidFill>
                <a:latin typeface="Times New Roman"/>
              </a:rPr>
              <a:t>Sravani Mekala           2010030104</a:t>
            </a: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Under the Guidance of</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a:rPr>
              <a:t>DR. G Madhukar Rao</a:t>
            </a: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&lt;</a:t>
            </a:r>
            <a:r>
              <a:rPr lang="en-US" sz="1600" b="1" spc="-1" dirty="0">
                <a:solidFill>
                  <a:srgbClr val="333333"/>
                </a:solidFill>
                <a:latin typeface="Times New Roman"/>
              </a:rPr>
              <a:t>Assistant Professor</a:t>
            </a:r>
            <a:r>
              <a:rPr lang="en-US" sz="1800" spc="-1" dirty="0">
                <a:solidFill>
                  <a:srgbClr val="333333"/>
                </a:solidFill>
                <a:latin typeface="Times New Roman"/>
              </a:rPr>
              <a:t>&gt;</a:t>
            </a:r>
            <a:endParaRPr lang="en-IN" sz="1800" spc="-1" dirty="0">
              <a:solidFill>
                <a:srgbClr val="000000"/>
              </a:solidFill>
            </a:endParaRP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Times New Roman" panose="02020603050405020304" pitchFamily="18" charset="0"/>
                <a:cs typeface="Times New Roman" panose="02020603050405020304" pitchFamily="18" charset="0"/>
              </a:rPr>
              <a:t>Computer Science and Engineering Department </a:t>
            </a: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Times New Roman" panose="02020603050405020304" pitchFamily="18" charset="0"/>
                <a:cs typeface="Times New Roman" panose="02020603050405020304" pitchFamily="18" charset="0"/>
              </a:rPr>
              <a:t>KL Hyderabad Off Campus, Aziz Nagar, Hyderabad</a:t>
            </a: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246960" indent="0">
              <a:lnSpc>
                <a:spcPct val="90000"/>
              </a:lnSpc>
              <a:spcBef>
                <a:spcPts val="1001"/>
              </a:spcBef>
              <a:buNone/>
              <a:tabLst>
                <a:tab pos="0" algn="l"/>
              </a:tabLst>
            </a:pP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3" name="PlaceHolder 2"/>
          <p:cNvSpPr>
            <a:spLocks noGrp="1"/>
          </p:cNvSpPr>
          <p:nvPr>
            <p:ph type="title"/>
          </p:nvPr>
        </p:nvSpPr>
        <p:spPr>
          <a:xfrm>
            <a:off x="0" y="167640"/>
            <a:ext cx="12191400" cy="15222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IN" sz="4000" b="1" dirty="0">
                <a:latin typeface="Times New Roman" panose="02020603050405020304" pitchFamily="18" charset="0"/>
                <a:cs typeface="Times New Roman" panose="02020603050405020304" pitchFamily="18" charset="0"/>
              </a:rPr>
              <a:t>Yoga Harmony Assist</a:t>
            </a:r>
            <a:endParaRPr lang="en-IN" sz="4000" b="1"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78558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latin typeface="Times New Roman" panose="02020603050405020304" pitchFamily="18" charset="0"/>
                <a:cs typeface="Times New Roman" panose="02020603050405020304" pitchFamily="18" charset="0"/>
              </a:rPr>
              <a:t>References</a:t>
            </a:r>
            <a:endParaRPr lang="en-IN"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7" name="PlaceHolder 2"/>
          <p:cNvSpPr>
            <a:spLocks noGrp="1"/>
          </p:cNvSpPr>
          <p:nvPr>
            <p:ph/>
          </p:nvPr>
        </p:nvSpPr>
        <p:spPr>
          <a:xfrm>
            <a:off x="360000" y="1325880"/>
            <a:ext cx="11527200" cy="5334000"/>
          </a:xfrm>
          <a:prstGeom prst="rect">
            <a:avLst/>
          </a:prstGeom>
          <a:noFill/>
          <a:ln w="0">
            <a:noFill/>
          </a:ln>
        </p:spPr>
        <p:txBody>
          <a:bodyPr lIns="90000" tIns="45000" rIns="90000" bIns="45000" anchor="t">
            <a:noAutofit/>
          </a:bodyPr>
          <a:lstStyle/>
          <a:p>
            <a:pPr indent="0">
              <a:lnSpc>
                <a:spcPct val="150000"/>
              </a:lnSpc>
              <a:spcBef>
                <a:spcPts val="1001"/>
              </a:spcBef>
              <a:buNone/>
              <a:tabLst>
                <a:tab pos="0" algn="l"/>
              </a:tabLst>
            </a:pPr>
            <a:r>
              <a:rPr lang="en-IN" sz="1600" b="0" i="0" dirty="0">
                <a:solidFill>
                  <a:srgbClr val="222222"/>
                </a:solidFill>
                <a:effectLst/>
                <a:latin typeface="Times New Roman" panose="02020603050405020304" pitchFamily="18" charset="0"/>
                <a:cs typeface="Times New Roman" panose="02020603050405020304" pitchFamily="18" charset="0"/>
              </a:rPr>
              <a:t>[1] </a:t>
            </a:r>
            <a:r>
              <a:rPr lang="en-US" sz="1600" b="0" i="0" dirty="0">
                <a:solidFill>
                  <a:srgbClr val="222222"/>
                </a:solidFill>
                <a:effectLst/>
                <a:latin typeface="Times New Roman" panose="02020603050405020304" pitchFamily="18" charset="0"/>
                <a:cs typeface="Times New Roman" panose="02020603050405020304" pitchFamily="18" charset="0"/>
              </a:rPr>
              <a:t>Patil, Pooja, and Sonal Gore. "Recommendation system for yoga and raga for personalized health based on constitution." In </a:t>
            </a:r>
            <a:r>
              <a:rPr lang="en-US" sz="1600" b="0" i="1" dirty="0">
                <a:solidFill>
                  <a:srgbClr val="222222"/>
                </a:solidFill>
                <a:effectLst/>
                <a:latin typeface="Times New Roman" panose="02020603050405020304" pitchFamily="18" charset="0"/>
                <a:cs typeface="Times New Roman" panose="02020603050405020304" pitchFamily="18" charset="0"/>
              </a:rPr>
              <a:t>2016 International Conference on Computing Communication Control and automation (ICCUBEA)</a:t>
            </a:r>
            <a:r>
              <a:rPr lang="en-US" sz="1600" b="0" i="0" dirty="0">
                <a:solidFill>
                  <a:srgbClr val="222222"/>
                </a:solidFill>
                <a:effectLst/>
                <a:latin typeface="Times New Roman" panose="02020603050405020304" pitchFamily="18" charset="0"/>
                <a:cs typeface="Times New Roman" panose="02020603050405020304" pitchFamily="18" charset="0"/>
              </a:rPr>
              <a:t>, pp. 1-5. IEEE, 2016.</a:t>
            </a:r>
          </a:p>
          <a:p>
            <a:pPr indent="0">
              <a:lnSpc>
                <a:spcPct val="150000"/>
              </a:lnSpc>
              <a:spcBef>
                <a:spcPts val="1001"/>
              </a:spcBef>
              <a:buNone/>
              <a:tabLst>
                <a:tab pos="0" algn="l"/>
              </a:tabLst>
            </a:pPr>
            <a:r>
              <a:rPr lang="en-IN" sz="1600" strike="noStrike" spc="-1" dirty="0">
                <a:solidFill>
                  <a:srgbClr val="222222"/>
                </a:solidFill>
                <a:latin typeface="Times New Roman" panose="02020603050405020304" pitchFamily="18" charset="0"/>
                <a:cs typeface="Times New Roman" panose="02020603050405020304" pitchFamily="18" charset="0"/>
              </a:rPr>
              <a:t>[2] </a:t>
            </a:r>
            <a:r>
              <a:rPr lang="en-US" sz="1600" strike="noStrike" spc="-1" dirty="0">
                <a:solidFill>
                  <a:srgbClr val="222222"/>
                </a:solidFill>
                <a:latin typeface="Times New Roman" panose="02020603050405020304" pitchFamily="18" charset="0"/>
                <a:cs typeface="Times New Roman" panose="02020603050405020304" pitchFamily="18" charset="0"/>
              </a:rPr>
              <a:t>Patil, Pooja, and Sonal Gore. "Study of recommendation system for yoga and raga for personalized health based on constitution (prakriti)." International Journal of Computer Applications 136, no. 4 (2016): 25-27.</a:t>
            </a:r>
          </a:p>
          <a:p>
            <a:pPr indent="0">
              <a:lnSpc>
                <a:spcPct val="150000"/>
              </a:lnSpc>
              <a:spcBef>
                <a:spcPts val="1001"/>
              </a:spcBef>
              <a:buNone/>
              <a:tabLst>
                <a:tab pos="0" algn="l"/>
              </a:tabLst>
            </a:pPr>
            <a:r>
              <a:rPr lang="en-IN" sz="1600" b="0" spc="-1" dirty="0">
                <a:solidFill>
                  <a:srgbClr val="222222"/>
                </a:solidFill>
                <a:latin typeface="Times New Roman" panose="02020603050405020304" pitchFamily="18" charset="0"/>
                <a:cs typeface="Times New Roman" panose="02020603050405020304" pitchFamily="18" charset="0"/>
              </a:rPr>
              <a:t>[3] Baruah, Anganabha, Valli Madhavi Koti, Vivekanand Pandey, Savita Mohan Gungewale, N. Srikanth Reddy, and Monika Gupta. "Machine Learning Based Yoga Recommendation System for the Physical Fitness." In 2023 Eighth International Conference on Science Technology Engineering and Mathematics (ICONSTEM), pp. 1-7. IEEE, 2023.</a:t>
            </a:r>
          </a:p>
          <a:p>
            <a:pPr indent="0">
              <a:lnSpc>
                <a:spcPct val="150000"/>
              </a:lnSpc>
              <a:spcBef>
                <a:spcPts val="1001"/>
              </a:spcBef>
              <a:buNone/>
              <a:tabLst>
                <a:tab pos="0" algn="l"/>
              </a:tabLst>
            </a:pPr>
            <a:r>
              <a:rPr lang="en-IN" sz="1600" strike="noStrike" spc="-1" dirty="0">
                <a:solidFill>
                  <a:srgbClr val="222222"/>
                </a:solidFill>
                <a:latin typeface="Times New Roman" panose="02020603050405020304" pitchFamily="18" charset="0"/>
                <a:cs typeface="Times New Roman" panose="02020603050405020304" pitchFamily="18" charset="0"/>
              </a:rPr>
              <a:t>[4] </a:t>
            </a:r>
            <a:r>
              <a:rPr lang="en-US" sz="1600" strike="noStrike" spc="-1" dirty="0">
                <a:solidFill>
                  <a:srgbClr val="222222"/>
                </a:solidFill>
                <a:latin typeface="Times New Roman" panose="02020603050405020304" pitchFamily="18" charset="0"/>
                <a:cs typeface="Times New Roman" panose="02020603050405020304" pitchFamily="18" charset="0"/>
              </a:rPr>
              <a:t>Patil, Pooja, and Sonal Gore. "Study of recommendation system for yoga and raga for personalized health based on constitution (prakriti)." International Journal of Computer Applications 136, no. 4 (2016): 25-27.</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18978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latin typeface="Times New Roman" panose="02020603050405020304" pitchFamily="18" charset="0"/>
                <a:cs typeface="Times New Roman" panose="02020603050405020304" pitchFamily="18" charset="0"/>
              </a:rPr>
              <a:t>Overview</a:t>
            </a:r>
            <a:endParaRPr lang="en-IN" sz="4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Introduction</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Literature Review</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Problem Statement</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Objectives of the Project</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Proposed Methodology/Architecture/Algorithm/Technique/</a:t>
            </a:r>
            <a:r>
              <a:rPr lang="en-US" sz="2400" b="0" strike="noStrike" spc="-1" dirty="0" err="1">
                <a:solidFill>
                  <a:srgbClr val="000000"/>
                </a:solidFill>
                <a:latin typeface="Times New Roman" panose="02020603050405020304" pitchFamily="18" charset="0"/>
                <a:cs typeface="Times New Roman" panose="02020603050405020304" pitchFamily="18" charset="0"/>
              </a:rPr>
              <a:t>etc</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Clr>
                <a:srgbClr val="000000"/>
              </a:buClr>
              <a:buFont typeface="Wingdings" panose="05000000000000000000" pitchFamily="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References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434880" y="1308480"/>
            <a:ext cx="11498400" cy="4850640"/>
          </a:xfrm>
          <a:prstGeom prst="rect">
            <a:avLst/>
          </a:prstGeom>
          <a:noFill/>
          <a:ln w="0">
            <a:noFill/>
          </a:ln>
        </p:spPr>
        <p:txBody>
          <a:bodyPr lIns="90000" tIns="45000" rIns="90000" bIns="45000" anchor="t">
            <a:normAutofit fontScale="92500" lnSpcReduction="10000"/>
          </a:bodyPr>
          <a:lstStyle/>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Yoga is a 5000 years old psycho-spiritual technique that focuses on creating harmony between the mind and the body. The efficacy of Yoga has been proven for certain medical conditions.</a:t>
            </a:r>
          </a:p>
          <a:p>
            <a:pPr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There are more than 200 postures and pranayama's with specific benefits that constitute Yoga. One needs an able yoga teacher to identify the cause of suffering and decide postures and pranayama's.</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Since nowadays globalization has increased beyond its growth, many challenges and stressful situations need to be faced by human. In Current scenario Ayurveda experts diagnose the diseases by interacting with patients and by examining the patient. They suggest medicine, yoga, raga, and diet according to their observations. Such process is very time consuming.</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Designing automatic recommendation systems which recommend the yoga and raga for specific prakriti.it will help experts to reduce certain amount of time, such system recommend accurate yoga and raga according to physical and mental characteristics of person.</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Yoga is a practice that originated in ancient India and has since spread to become a global phenomenon. It is a holistic practice that combines physical postures, breathing techniques, and meditation to promote physical, mental, and spiritual well-being.</a:t>
            </a:r>
          </a:p>
          <a:p>
            <a:pPr marL="228600" indent="-228600" algn="just">
              <a:lnSpc>
                <a:spcPct val="150000"/>
              </a:lnSpc>
              <a:spcBef>
                <a:spcPts val="1001"/>
              </a:spcBef>
              <a:buClr>
                <a:srgbClr val="000000"/>
              </a:buClr>
              <a:buFont typeface="Arial"/>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However, many yoga practitioners struggle with finding the right balance and progressing at their own pace. This is where YogaHarmony Assist comes in, providing personalized guidance and effective progress tracking for yoga practitioners.</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5" name="Table 4">
            <a:extLst>
              <a:ext uri="{FF2B5EF4-FFF2-40B4-BE49-F238E27FC236}">
                <a16:creationId xmlns:a16="http://schemas.microsoft.com/office/drawing/2014/main" id="{6161E056-7C7F-6943-BC8E-AB3CC6751DFD}"/>
              </a:ext>
            </a:extLst>
          </p:cNvPr>
          <p:cNvGraphicFramePr>
            <a:graphicFrameLocks noGrp="1"/>
          </p:cNvGraphicFramePr>
          <p:nvPr>
            <p:extLst>
              <p:ext uri="{D42A27DB-BD31-4B8C-83A1-F6EECF244321}">
                <p14:modId xmlns:p14="http://schemas.microsoft.com/office/powerpoint/2010/main" val="379736043"/>
              </p:ext>
            </p:extLst>
          </p:nvPr>
        </p:nvGraphicFramePr>
        <p:xfrm>
          <a:off x="1371600" y="1447800"/>
          <a:ext cx="9890760" cy="4751922"/>
        </p:xfrm>
        <a:graphic>
          <a:graphicData uri="http://schemas.openxmlformats.org/drawingml/2006/table">
            <a:tbl>
              <a:tblPr firstRow="1" bandRow="1">
                <a:tableStyleId>{5C22544A-7EE6-4342-B048-85BDC9FD1C3A}</a:tableStyleId>
              </a:tblPr>
              <a:tblGrid>
                <a:gridCol w="664628">
                  <a:extLst>
                    <a:ext uri="{9D8B030D-6E8A-4147-A177-3AD203B41FA5}">
                      <a16:colId xmlns:a16="http://schemas.microsoft.com/office/drawing/2014/main" val="55315437"/>
                    </a:ext>
                  </a:extLst>
                </a:gridCol>
                <a:gridCol w="2211165">
                  <a:extLst>
                    <a:ext uri="{9D8B030D-6E8A-4147-A177-3AD203B41FA5}">
                      <a16:colId xmlns:a16="http://schemas.microsoft.com/office/drawing/2014/main" val="2111931527"/>
                    </a:ext>
                  </a:extLst>
                </a:gridCol>
                <a:gridCol w="1161132">
                  <a:extLst>
                    <a:ext uri="{9D8B030D-6E8A-4147-A177-3AD203B41FA5}">
                      <a16:colId xmlns:a16="http://schemas.microsoft.com/office/drawing/2014/main" val="314644037"/>
                    </a:ext>
                  </a:extLst>
                </a:gridCol>
                <a:gridCol w="1755954">
                  <a:extLst>
                    <a:ext uri="{9D8B030D-6E8A-4147-A177-3AD203B41FA5}">
                      <a16:colId xmlns:a16="http://schemas.microsoft.com/office/drawing/2014/main" val="2325554531"/>
                    </a:ext>
                  </a:extLst>
                </a:gridCol>
                <a:gridCol w="1728425">
                  <a:extLst>
                    <a:ext uri="{9D8B030D-6E8A-4147-A177-3AD203B41FA5}">
                      <a16:colId xmlns:a16="http://schemas.microsoft.com/office/drawing/2014/main" val="2473791121"/>
                    </a:ext>
                  </a:extLst>
                </a:gridCol>
                <a:gridCol w="2369456">
                  <a:extLst>
                    <a:ext uri="{9D8B030D-6E8A-4147-A177-3AD203B41FA5}">
                      <a16:colId xmlns:a16="http://schemas.microsoft.com/office/drawing/2014/main" val="2713311644"/>
                    </a:ext>
                  </a:extLst>
                </a:gridCol>
              </a:tblGrid>
              <a:tr h="762000">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SNO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TITLE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AUTHOR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PUBLISHER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DATASET</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TECHNIQUES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CONCLUSION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extLst>
                  <a:ext uri="{0D108BD9-81ED-4DB2-BD59-A6C34878D82A}">
                    <a16:rowId xmlns:a16="http://schemas.microsoft.com/office/drawing/2014/main" val="1395206361"/>
                  </a:ext>
                </a:extLst>
              </a:tr>
              <a:tr h="231916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Machine Learning Based Yoga Recommendation System for the Physical Fitness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Anganabha Baruah, Valli Madhavi Koti</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IEEE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This system can furnish clients with the data they require in light of their necessities and keeping in mind that thinking about their inclinations..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The proposed recommendation system makes practice recommendations in light of the client's inclinations while considering comorbidities, geographic areas, and exercise and eating ways of behaving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extLst>
                  <a:ext uri="{0D108BD9-81ED-4DB2-BD59-A6C34878D82A}">
                    <a16:rowId xmlns:a16="http://schemas.microsoft.com/office/drawing/2014/main" val="3506921683"/>
                  </a:ext>
                </a:extLst>
              </a:tr>
              <a:tr h="156000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Yoga Recommendation System</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Ramamoorthy S,</a:t>
                      </a:r>
                    </a:p>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Deepanshu Singh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International Conference on Intelligent Computing, Communication &amp; Convergence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Creating web application and training models using machine learning.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The proposed stress prediction model has achieved an accuracy of 94.4% and the yoga pose recommendation system has achieved an accuracy of 97.3%.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tc>
                <a:extLst>
                  <a:ext uri="{0D108BD9-81ED-4DB2-BD59-A6C34878D82A}">
                    <a16:rowId xmlns:a16="http://schemas.microsoft.com/office/drawing/2014/main" val="111382039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61E056-7C7F-6943-BC8E-AB3CC6751DFD}"/>
              </a:ext>
            </a:extLst>
          </p:cNvPr>
          <p:cNvGraphicFramePr>
            <a:graphicFrameLocks noGrp="1"/>
          </p:cNvGraphicFramePr>
          <p:nvPr>
            <p:extLst>
              <p:ext uri="{D42A27DB-BD31-4B8C-83A1-F6EECF244321}">
                <p14:modId xmlns:p14="http://schemas.microsoft.com/office/powerpoint/2010/main" val="4227008793"/>
              </p:ext>
            </p:extLst>
          </p:nvPr>
        </p:nvGraphicFramePr>
        <p:xfrm>
          <a:off x="1249680" y="1211580"/>
          <a:ext cx="10043159" cy="5212079"/>
        </p:xfrm>
        <a:graphic>
          <a:graphicData uri="http://schemas.openxmlformats.org/drawingml/2006/table">
            <a:tbl>
              <a:tblPr firstRow="1" bandRow="1">
                <a:tableStyleId>{5C22544A-7EE6-4342-B048-85BDC9FD1C3A}</a:tableStyleId>
              </a:tblPr>
              <a:tblGrid>
                <a:gridCol w="674869">
                  <a:extLst>
                    <a:ext uri="{9D8B030D-6E8A-4147-A177-3AD203B41FA5}">
                      <a16:colId xmlns:a16="http://schemas.microsoft.com/office/drawing/2014/main" val="55315437"/>
                    </a:ext>
                  </a:extLst>
                </a:gridCol>
                <a:gridCol w="2245235">
                  <a:extLst>
                    <a:ext uri="{9D8B030D-6E8A-4147-A177-3AD203B41FA5}">
                      <a16:colId xmlns:a16="http://schemas.microsoft.com/office/drawing/2014/main" val="2111931527"/>
                    </a:ext>
                  </a:extLst>
                </a:gridCol>
                <a:gridCol w="1179023">
                  <a:extLst>
                    <a:ext uri="{9D8B030D-6E8A-4147-A177-3AD203B41FA5}">
                      <a16:colId xmlns:a16="http://schemas.microsoft.com/office/drawing/2014/main" val="314644037"/>
                    </a:ext>
                  </a:extLst>
                </a:gridCol>
                <a:gridCol w="1783010">
                  <a:extLst>
                    <a:ext uri="{9D8B030D-6E8A-4147-A177-3AD203B41FA5}">
                      <a16:colId xmlns:a16="http://schemas.microsoft.com/office/drawing/2014/main" val="2325554531"/>
                    </a:ext>
                  </a:extLst>
                </a:gridCol>
                <a:gridCol w="1755057">
                  <a:extLst>
                    <a:ext uri="{9D8B030D-6E8A-4147-A177-3AD203B41FA5}">
                      <a16:colId xmlns:a16="http://schemas.microsoft.com/office/drawing/2014/main" val="2473791121"/>
                    </a:ext>
                  </a:extLst>
                </a:gridCol>
                <a:gridCol w="2405965">
                  <a:extLst>
                    <a:ext uri="{9D8B030D-6E8A-4147-A177-3AD203B41FA5}">
                      <a16:colId xmlns:a16="http://schemas.microsoft.com/office/drawing/2014/main" val="2713311644"/>
                    </a:ext>
                  </a:extLst>
                </a:gridCol>
              </a:tblGrid>
              <a:tr h="957257">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SNO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TITLE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AUTHOR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PUBLISHER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DATASET</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TECHNIQUES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gn="ctr">
                        <a:lnSpc>
                          <a:spcPct val="107000"/>
                        </a:lnSpc>
                        <a:spcAft>
                          <a:spcPts val="800"/>
                        </a:spcAft>
                      </a:pPr>
                      <a:r>
                        <a:rPr lang="en-IN" sz="1400" kern="100">
                          <a:effectLst/>
                          <a:latin typeface="Times New Roman" panose="02020603050405020304" pitchFamily="18" charset="0"/>
                          <a:cs typeface="Times New Roman" panose="02020603050405020304" pitchFamily="18" charset="0"/>
                        </a:rPr>
                        <a:t>CONCLUSION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extLst>
                  <a:ext uri="{0D108BD9-81ED-4DB2-BD59-A6C34878D82A}">
                    <a16:rowId xmlns:a16="http://schemas.microsoft.com/office/drawing/2014/main" val="1395206361"/>
                  </a:ext>
                </a:extLst>
              </a:tr>
              <a:tr h="2543748">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Development of an AI Enabled Yoga Posture (Asanas) Prediction System</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Rahul Yadav,</a:t>
                      </a:r>
                    </a:p>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Rajat Chaudhary</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IRJET</a:t>
                      </a: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They proposed a method to detect correct yoga postures using deep learning techniques. Using Deep Neural Network Model</a:t>
                      </a: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The proposed model is giving an accuracy of 0.9929% and we have prepared an application is built using react java script in which the pose estimation model is integrated.</a:t>
                      </a:r>
                    </a:p>
                  </a:txBody>
                  <a:tcPr marL="68580" marR="68580" marT="0" marB="0"/>
                </a:tc>
                <a:extLst>
                  <a:ext uri="{0D108BD9-81ED-4DB2-BD59-A6C34878D82A}">
                    <a16:rowId xmlns:a16="http://schemas.microsoft.com/office/drawing/2014/main" val="3506921683"/>
                  </a:ext>
                </a:extLst>
              </a:tr>
              <a:tr h="1711074">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039" marR="59039" marT="0" marB="0" anchor="ctr"/>
                </a:tc>
                <a:tc>
                  <a:txBody>
                    <a:bodyPr/>
                    <a:lstStyle/>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Recommendation system for yoga</a:t>
                      </a:r>
                    </a:p>
                  </a:txBody>
                  <a:tcPr marL="68580" marR="68580" marT="0" marB="0"/>
                </a:tc>
                <a:tc>
                  <a:txBody>
                    <a:bodyPr/>
                    <a:lstStyle/>
                    <a:p>
                      <a:pPr algn="ct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P.A.J. Sandaruwan</a:t>
                      </a:r>
                    </a:p>
                  </a:txBody>
                  <a:tcPr marL="68580" marR="68580" marT="0" marB="0" anchor="ctr"/>
                </a:tc>
                <a:tc>
                  <a:txBody>
                    <a:bodyPr/>
                    <a:lstStyle/>
                    <a:p>
                      <a:pPr algn="ct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IEEE</a:t>
                      </a: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Using decision tree Neural Networks.</a:t>
                      </a: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Based on timing, mood and constitution raga recommendation has been done and similarly yoga recommendation has been done </a:t>
                      </a:r>
                    </a:p>
                  </a:txBody>
                  <a:tcPr marL="68580" marR="68580" marT="0" marB="0"/>
                </a:tc>
                <a:extLst>
                  <a:ext uri="{0D108BD9-81ED-4DB2-BD59-A6C34878D82A}">
                    <a16:rowId xmlns:a16="http://schemas.microsoft.com/office/drawing/2014/main" val="1113820396"/>
                  </a:ext>
                </a:extLst>
              </a:tr>
            </a:tbl>
          </a:graphicData>
        </a:graphic>
      </p:graphicFrame>
    </p:spTree>
    <p:extLst>
      <p:ext uri="{BB962C8B-B14F-4D97-AF65-F5344CB8AC3E}">
        <p14:creationId xmlns:p14="http://schemas.microsoft.com/office/powerpoint/2010/main" val="2770291301"/>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457740" y="1447440"/>
            <a:ext cx="11498400" cy="4850640"/>
          </a:xfrm>
          <a:prstGeom prst="rect">
            <a:avLst/>
          </a:prstGeom>
          <a:noFill/>
          <a:ln w="0">
            <a:noFill/>
          </a:ln>
        </p:spPr>
        <p:txBody>
          <a:bodyPr lIns="90000" tIns="45000" rIns="90000" bIns="45000" anchor="t">
            <a:normAutofit/>
          </a:bodyPr>
          <a:lstStyle/>
          <a:p>
            <a:pPr indent="0" algn="just">
              <a:lnSpc>
                <a:spcPct val="15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Many yoga practitioners struggle to find personalized guidance and track their progress effectively. YogaHarmony Assist aims to solve these issues by providing tailored recommendations and progress tracking features.</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87280" y="1470300"/>
            <a:ext cx="11498400" cy="4850640"/>
          </a:xfrm>
          <a:prstGeom prst="rect">
            <a:avLst/>
          </a:prstGeom>
          <a:noFill/>
          <a:ln w="0">
            <a:noFill/>
          </a:ln>
        </p:spPr>
        <p:txBody>
          <a:bodyPr lIns="90000" tIns="45000" rIns="90000" bIns="45000" anchor="t">
            <a:normAutofit/>
          </a:bodyPr>
          <a:lstStyle/>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Leverage user preferences, fitness levels, and health considerations to craft personalized yoga routines. Customize recommendations to harmonize with individual aspirations, ensuring a tailored and impactful practice.</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Implement a robust tracking system to meticulously monitor users' yoga journey, capturing key metrics and milestones. Deliver personalized and constructive feedback, offering insightful guidance on specific areas of improvement and recommending tailored practices for continuous and meaningful growth.</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Offering an affordable solution, the system aims to address the financial barriers that often hinder users from accessing traditional yoga centers. By providing a low-cost alternative, individuals can engage in yoga practices without the constraints of expensive memberships, making holistic well-being more accessible to a diverse audience.</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Transform the challenge of limited yoga teacher availability into an opportunity for users to experience seamless virtual yoga recommendations. Deliver a curated selection of expert-crafted routines that not only compensate for the absence of a physical instructor but also provide continuous and accessible guidance.</a:t>
            </a:r>
          </a:p>
          <a:p>
            <a:pPr>
              <a:lnSpc>
                <a:spcPct val="150000"/>
              </a:lnSpc>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a:solidFill>
                  <a:srgbClr val="000000"/>
                </a:solidFill>
                <a:latin typeface="Times New Roman"/>
              </a:rPr>
              <a:t>Proposed Methodology/Architecture/Algorithm/Technique</a:t>
            </a:r>
          </a:p>
        </p:txBody>
      </p:sp>
      <p:pic>
        <p:nvPicPr>
          <p:cNvPr id="3074" name="Picture 2">
            <a:extLst>
              <a:ext uri="{FF2B5EF4-FFF2-40B4-BE49-F238E27FC236}">
                <a16:creationId xmlns:a16="http://schemas.microsoft.com/office/drawing/2014/main" id="{B696D39E-209F-6839-62D9-0985F7D2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80" y="1390698"/>
            <a:ext cx="4961573" cy="5154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899160" y="381000"/>
            <a:ext cx="10066020" cy="82188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Proposed Methodology</a:t>
            </a:r>
          </a:p>
        </p:txBody>
      </p:sp>
      <p:sp>
        <p:nvSpPr>
          <p:cNvPr id="2" name="TextBox 1">
            <a:extLst>
              <a:ext uri="{FF2B5EF4-FFF2-40B4-BE49-F238E27FC236}">
                <a16:creationId xmlns:a16="http://schemas.microsoft.com/office/drawing/2014/main" id="{DD9AABFD-53E1-FC4E-B759-D918E8E0D38E}"/>
              </a:ext>
            </a:extLst>
          </p:cNvPr>
          <p:cNvSpPr txBox="1"/>
          <p:nvPr/>
        </p:nvSpPr>
        <p:spPr>
          <a:xfrm>
            <a:off x="407670" y="1584960"/>
            <a:ext cx="11376660" cy="3864519"/>
          </a:xfrm>
          <a:prstGeom prst="rect">
            <a:avLst/>
          </a:prstGeom>
          <a:noFill/>
        </p:spPr>
        <p:txBody>
          <a:bodyPr wrap="square" rtlCol="0">
            <a:spAutoFit/>
          </a:bodyPr>
          <a:lstStyle/>
          <a:p>
            <a:pPr algn="ctr"/>
            <a:r>
              <a:rPr lang="en-US" sz="1600" b="1" i="0" dirty="0">
                <a:effectLst/>
                <a:latin typeface="Times New Roman" panose="02020603050405020304" pitchFamily="18" charset="0"/>
                <a:cs typeface="Times New Roman" panose="02020603050405020304" pitchFamily="18" charset="0"/>
              </a:rPr>
              <a:t>XGBoost</a:t>
            </a:r>
          </a:p>
          <a:p>
            <a:endParaRPr lang="en-US" sz="1600" b="0" i="0" dirty="0">
              <a:effectLst/>
              <a:latin typeface="Times New Roman" panose="02020603050405020304" pitchFamily="18" charset="0"/>
              <a:cs typeface="Times New Roman" panose="02020603050405020304" pitchFamily="18" charset="0"/>
            </a:endParaRPr>
          </a:p>
          <a:p>
            <a:pPr>
              <a:lnSpc>
                <a:spcPct val="150000"/>
              </a:lnSpc>
            </a:pPr>
            <a:r>
              <a:rPr lang="en-US" sz="1600" b="0" i="0" dirty="0">
                <a:effectLst/>
                <a:latin typeface="Times New Roman" panose="02020603050405020304" pitchFamily="18" charset="0"/>
                <a:cs typeface="Times New Roman" panose="02020603050405020304" pitchFamily="18" charset="0"/>
              </a:rPr>
              <a:t> XGBoost, an optimized and scalable gradient boosting library, excels in handling complex data and extracting patterns that may not be apparent through traditional algorithms. In the context of yoga recommendation, where diverse factors such as user preferences, fitness levels, and specific requirements contribute to the intricacy of the dataset, XGBoost proves valuable. XGBoost's strengths lie in its ability to handle complex relationships in data, feature importance analysis, and its robust performance in various machine learning tasks, making it a suitable choice for recommendation systems. The algorithm's ability to handle both numerical and categorical data, along with its feature importance analysis, enables a comprehensive understanding of the underlying patterns in users' preferences. XGBoost's capability to adapt to evolving datasets and its resistance to overfitting make it well-suited for a recommendation system that requires continuous learning and refinement. The incorporation of XGBoost empowers the Yoga Recommendation System to provide accurate, personalized suggestions, contributing to an enhanced and tailored yoga experience for users.</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1FEFDD-73AF-4216-43B9-8BB74D520C67}"/>
              </a:ext>
            </a:extLst>
          </p:cNvPr>
          <p:cNvPicPr>
            <a:picLocks noChangeAspect="1"/>
          </p:cNvPicPr>
          <p:nvPr/>
        </p:nvPicPr>
        <p:blipFill>
          <a:blip r:embed="rId2"/>
          <a:stretch>
            <a:fillRect/>
          </a:stretch>
        </p:blipFill>
        <p:spPr>
          <a:xfrm>
            <a:off x="8900160" y="5036820"/>
            <a:ext cx="3034522" cy="1699260"/>
          </a:xfrm>
          <a:prstGeom prst="rect">
            <a:avLst/>
          </a:prstGeom>
        </p:spPr>
      </p:pic>
    </p:spTree>
    <p:extLst>
      <p:ext uri="{BB962C8B-B14F-4D97-AF65-F5344CB8AC3E}">
        <p14:creationId xmlns:p14="http://schemas.microsoft.com/office/powerpoint/2010/main" val="2185343014"/>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1159</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Times New Roman</vt:lpstr>
      <vt:lpstr>Wingdings</vt:lpstr>
      <vt:lpstr>Office Theme</vt:lpstr>
      <vt:lpstr>Yoga Harmony Assist</vt:lpstr>
      <vt:lpstr>Overview</vt:lpstr>
      <vt:lpstr>Introduction</vt:lpstr>
      <vt:lpstr>Literature Review</vt:lpstr>
      <vt:lpstr>PowerPoint Presentation</vt:lpstr>
      <vt:lpstr>Problem Statement</vt:lpstr>
      <vt:lpstr>Objectives of the Project</vt:lpstr>
      <vt:lpstr>Proposed Methodology/Architecture/Algorithm/Technique</vt:lpstr>
      <vt:lpstr>Proposed 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sravani chowdary</cp:lastModifiedBy>
  <cp:revision>10</cp:revision>
  <dcterms:created xsi:type="dcterms:W3CDTF">2023-08-05T05:18:30Z</dcterms:created>
  <dcterms:modified xsi:type="dcterms:W3CDTF">2024-01-09T03:14:07Z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