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6" r:id="rId6"/>
    <p:sldId id="261" r:id="rId7"/>
    <p:sldId id="269" r:id="rId8"/>
    <p:sldId id="272" r:id="rId9"/>
    <p:sldId id="268" r:id="rId10"/>
    <p:sldId id="270" r:id="rId11"/>
    <p:sldId id="271" r:id="rId12"/>
    <p:sldId id="263" r:id="rId13"/>
    <p:sldId id="264"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5245" autoAdjust="0"/>
  </p:normalViewPr>
  <p:slideViewPr>
    <p:cSldViewPr snapToGrid="0">
      <p:cViewPr varScale="1">
        <p:scale>
          <a:sx n="126" d="100"/>
          <a:sy n="126" d="100"/>
        </p:scale>
        <p:origin x="33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F6DE0ACA-03BC-46D6-9D4D-3FE672280FD2}"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2D5E523-FFA3-4105-8C15-30B5DC71F89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5DD45FD-2B75-46F3-8500-1CA3B0C5D658}"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2FD64C0-15F1-471C-9E50-9DE70748CF53}"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B932CF5-990D-4109-834E-B5F479C67FEC}" type="slidenum">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0111CD9-D0AF-457D-9A4F-98FC04BC9A3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F803718-B8BF-497F-A984-712BA1ED5D2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C4CC7DF-1A0F-4CAC-8445-C88DCF9CF90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FF3E4A3-4C94-4785-A0E6-29AA5BBC5DE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1731DF4-7314-4F43-ADF2-78EF8CAAEF2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1AC3676-484E-4704-B7A7-7DB709AE210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ECAE218-CAC7-47E3-A7FE-2C38C494088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Rounded Corners 6"/>
          <p:cNvSpPr/>
          <p:nvPr/>
        </p:nvSpPr>
        <p:spPr>
          <a:xfrm>
            <a:off x="9867960" y="365040"/>
            <a:ext cx="2323440" cy="729360"/>
          </a:xfrm>
          <a:prstGeom prst="roundRect">
            <a:avLst>
              <a:gd name="adj" fmla="val 16667"/>
            </a:avLst>
          </a:prstGeom>
          <a:blipFill rotWithShape="0">
            <a:blip r:embed="rId14"/>
            <a:srcRect/>
            <a:stretch/>
          </a:blipFill>
          <a:ln>
            <a:no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IN" sz="1800" b="0" strike="noStrike" spc="-1">
              <a:solidFill>
                <a:schemeClr val="lt1"/>
              </a:solidFill>
              <a:latin typeface="Calibri"/>
              <a:ea typeface="DejaVu Sans"/>
            </a:endParaRPr>
          </a:p>
        </p:txBody>
      </p:sp>
      <p:sp>
        <p:nvSpPr>
          <p:cNvPr id="7"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2"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46E93278-1DF5-4FAB-BCA3-32B4116A7B24}"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3"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 </a:t>
            </a: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ceHolder 1"/>
          <p:cNvSpPr>
            <a:spLocks noGrp="1"/>
          </p:cNvSpPr>
          <p:nvPr>
            <p:ph/>
          </p:nvPr>
        </p:nvSpPr>
        <p:spPr>
          <a:xfrm>
            <a:off x="0" y="1537920"/>
            <a:ext cx="12191400" cy="5319360"/>
          </a:xfrm>
          <a:prstGeom prst="rect">
            <a:avLst/>
          </a:prstGeom>
          <a:noFill/>
          <a:ln w="0">
            <a:noFill/>
          </a:ln>
        </p:spPr>
        <p:txBody>
          <a:bodyPr lIns="90000" tIns="45000" rIns="90000" bIns="45000" anchor="t">
            <a:normAutofit/>
          </a:bodyPr>
          <a:lstStyle/>
          <a:p>
            <a:pPr marL="246960" indent="0" algn="ctr">
              <a:lnSpc>
                <a:spcPct val="200000"/>
              </a:lnSpc>
              <a:spcBef>
                <a:spcPts val="1001"/>
              </a:spcBef>
              <a:buNone/>
              <a:tabLst>
                <a:tab pos="0" algn="l"/>
              </a:tabLst>
            </a:pP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150000"/>
              </a:lnSpc>
              <a:spcBef>
                <a:spcPts val="1001"/>
              </a:spcBef>
              <a:buNone/>
              <a:tabLst>
                <a:tab pos="0" algn="l"/>
              </a:tabLst>
            </a:pPr>
            <a:r>
              <a:rPr lang="en-US" sz="1800" spc="-1" dirty="0">
                <a:solidFill>
                  <a:srgbClr val="333333"/>
                </a:solidFill>
                <a:latin typeface="Times New Roman"/>
              </a:rPr>
              <a:t>P. Mounika Reddy       2010030485</a:t>
            </a:r>
          </a:p>
          <a:p>
            <a:pPr marL="246960" indent="0" algn="ctr">
              <a:lnSpc>
                <a:spcPct val="150000"/>
              </a:lnSpc>
              <a:spcBef>
                <a:spcPts val="1001"/>
              </a:spcBef>
              <a:buNone/>
              <a:tabLst>
                <a:tab pos="0" algn="l"/>
              </a:tabLst>
            </a:pPr>
            <a:r>
              <a:rPr lang="en-US" sz="1800" spc="-1" dirty="0">
                <a:solidFill>
                  <a:srgbClr val="333333"/>
                </a:solidFill>
                <a:latin typeface="Times New Roman"/>
              </a:rPr>
              <a:t>Sravani Mekala           2010030104</a:t>
            </a:r>
          </a:p>
          <a:p>
            <a:pPr marL="246960" indent="0" algn="ctr">
              <a:lnSpc>
                <a:spcPct val="100000"/>
              </a:lnSpc>
              <a:spcBef>
                <a:spcPts val="1001"/>
              </a:spcBef>
              <a:buNone/>
              <a:tabLst>
                <a:tab pos="0" algn="l"/>
              </a:tabLst>
            </a:pP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100000"/>
              </a:lnSpc>
              <a:spcBef>
                <a:spcPts val="1001"/>
              </a:spcBef>
              <a:buNone/>
              <a:tabLst>
                <a:tab pos="0" algn="l"/>
              </a:tabLst>
            </a:pPr>
            <a:r>
              <a:rPr lang="en-US" sz="1800" b="0" strike="noStrike" spc="-1" dirty="0">
                <a:solidFill>
                  <a:srgbClr val="333333"/>
                </a:solidFill>
                <a:latin typeface="Times New Roman" panose="02020603050405020304" pitchFamily="18" charset="0"/>
                <a:cs typeface="Times New Roman" panose="02020603050405020304" pitchFamily="18" charset="0"/>
              </a:rPr>
              <a:t>Under the Guidance of</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100000"/>
              </a:lnSpc>
              <a:spcBef>
                <a:spcPts val="1001"/>
              </a:spcBef>
              <a:buNone/>
              <a:tabLst>
                <a:tab pos="0" algn="l"/>
              </a:tabLst>
            </a:pPr>
            <a:r>
              <a:rPr lang="en-US" sz="1800" spc="-1" dirty="0">
                <a:solidFill>
                  <a:srgbClr val="333333"/>
                </a:solidFill>
                <a:latin typeface="Times New Roman"/>
              </a:rPr>
              <a:t>DR. G Madhukar Rao</a:t>
            </a:r>
            <a:endParaRPr lang="en-IN" sz="1800" spc="-1" dirty="0">
              <a:solidFill>
                <a:srgbClr val="000000"/>
              </a:solidFill>
            </a:endParaRPr>
          </a:p>
          <a:p>
            <a:pPr marL="246960" indent="0" algn="ctr">
              <a:lnSpc>
                <a:spcPct val="100000"/>
              </a:lnSpc>
              <a:spcBef>
                <a:spcPts val="1001"/>
              </a:spcBef>
              <a:buNone/>
              <a:tabLst>
                <a:tab pos="0" algn="l"/>
              </a:tabLst>
            </a:pPr>
            <a:r>
              <a:rPr lang="en-US" sz="1800" spc="-1" dirty="0">
                <a:solidFill>
                  <a:srgbClr val="333333"/>
                </a:solidFill>
                <a:latin typeface="Times New Roman"/>
              </a:rPr>
              <a:t>&lt;</a:t>
            </a:r>
            <a:r>
              <a:rPr lang="en-US" sz="1600" b="1" spc="-1" dirty="0">
                <a:solidFill>
                  <a:srgbClr val="333333"/>
                </a:solidFill>
                <a:latin typeface="Times New Roman"/>
              </a:rPr>
              <a:t>Assistant Professor</a:t>
            </a:r>
            <a:r>
              <a:rPr lang="en-US" sz="1800" spc="-1" dirty="0">
                <a:solidFill>
                  <a:srgbClr val="333333"/>
                </a:solidFill>
                <a:latin typeface="Times New Roman"/>
              </a:rPr>
              <a:t>&gt;</a:t>
            </a:r>
            <a:endParaRPr lang="en-IN" sz="1800" spc="-1" dirty="0">
              <a:solidFill>
                <a:srgbClr val="000000"/>
              </a:solidFill>
            </a:endParaRPr>
          </a:p>
          <a:p>
            <a:pPr marL="246960" indent="0" algn="ctr">
              <a:lnSpc>
                <a:spcPct val="100000"/>
              </a:lnSpc>
              <a:spcBef>
                <a:spcPts val="1001"/>
              </a:spcBef>
              <a:buNone/>
              <a:tabLst>
                <a:tab pos="0" algn="l"/>
              </a:tabLst>
            </a:pP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90000"/>
              </a:lnSpc>
              <a:spcBef>
                <a:spcPts val="1001"/>
              </a:spcBef>
              <a:buNone/>
              <a:tabLst>
                <a:tab pos="0" algn="l"/>
              </a:tabLst>
            </a:pPr>
            <a:r>
              <a:rPr lang="en-US" sz="2800" b="0" strike="noStrike" spc="-1" dirty="0">
                <a:solidFill>
                  <a:srgbClr val="333333"/>
                </a:solidFill>
                <a:latin typeface="Times New Roman" panose="02020603050405020304" pitchFamily="18" charset="0"/>
                <a:cs typeface="Times New Roman" panose="02020603050405020304" pitchFamily="18" charset="0"/>
              </a:rPr>
              <a:t>Computer Science and Engineering Department </a:t>
            </a:r>
            <a:endParaRPr lang="en-IN" sz="2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90000"/>
              </a:lnSpc>
              <a:spcBef>
                <a:spcPts val="1001"/>
              </a:spcBef>
              <a:buNone/>
              <a:tabLst>
                <a:tab pos="0" algn="l"/>
              </a:tabLst>
            </a:pPr>
            <a:r>
              <a:rPr lang="en-US" sz="2800" b="0" strike="noStrike" spc="-1" dirty="0">
                <a:solidFill>
                  <a:srgbClr val="333333"/>
                </a:solidFill>
                <a:latin typeface="Times New Roman" panose="02020603050405020304" pitchFamily="18" charset="0"/>
                <a:cs typeface="Times New Roman" panose="02020603050405020304" pitchFamily="18" charset="0"/>
              </a:rPr>
              <a:t>KL Hyderabad Off Campus, Aziz Nagar, Hyderabad</a:t>
            </a:r>
            <a:endParaRPr lang="en-IN" sz="2800" b="0" strike="noStrike" spc="-1" dirty="0">
              <a:solidFill>
                <a:srgbClr val="000000"/>
              </a:solidFill>
              <a:latin typeface="Times New Roman" panose="02020603050405020304" pitchFamily="18" charset="0"/>
              <a:cs typeface="Times New Roman" panose="02020603050405020304" pitchFamily="18" charset="0"/>
            </a:endParaRPr>
          </a:p>
          <a:p>
            <a:pPr marL="246960" indent="0">
              <a:lnSpc>
                <a:spcPct val="90000"/>
              </a:lnSpc>
              <a:spcBef>
                <a:spcPts val="1001"/>
              </a:spcBef>
              <a:buNone/>
              <a:tabLst>
                <a:tab pos="0" algn="l"/>
              </a:tabLst>
            </a:pPr>
            <a:endParaRPr lang="en-IN"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43" name="PlaceHolder 2"/>
          <p:cNvSpPr>
            <a:spLocks noGrp="1"/>
          </p:cNvSpPr>
          <p:nvPr>
            <p:ph type="title"/>
          </p:nvPr>
        </p:nvSpPr>
        <p:spPr>
          <a:xfrm>
            <a:off x="0" y="167640"/>
            <a:ext cx="12191400" cy="15222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IN" sz="4000" b="1" dirty="0">
                <a:latin typeface="Times New Roman" panose="02020603050405020304" pitchFamily="18" charset="0"/>
                <a:cs typeface="Times New Roman" panose="02020603050405020304" pitchFamily="18" charset="0"/>
              </a:rPr>
              <a:t>Yoga Harmony Assist</a:t>
            </a:r>
            <a:endParaRPr lang="en-IN" sz="4000" b="1"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xEl>
                                              <p:pRg st="4" end="4"/>
                                            </p:txEl>
                                          </p:spTgt>
                                        </p:tgtEl>
                                        <p:attrNameLst>
                                          <p:attrName>style.visibility</p:attrName>
                                        </p:attrNameLst>
                                      </p:cBhvr>
                                      <p:to>
                                        <p:strVal val="visible"/>
                                      </p:to>
                                    </p:set>
                                    <p:anim calcmode="lin" valueType="num">
                                      <p:cBhvr additive="repl">
                                        <p:cTn id="7" dur="500" fill="hold"/>
                                        <p:tgtEl>
                                          <p:spTgt spid="42">
                                            <p:txEl>
                                              <p:pRg st="4" end="4"/>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899160" y="381000"/>
            <a:ext cx="10066020" cy="82188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pc="-1" dirty="0">
                <a:solidFill>
                  <a:srgbClr val="000000"/>
                </a:solidFill>
                <a:latin typeface="Times New Roman"/>
              </a:rPr>
              <a:t>Implementation</a:t>
            </a:r>
            <a:endParaRPr lang="en-US" sz="4000" b="1" strike="noStrike" spc="-1" dirty="0">
              <a:solidFill>
                <a:srgbClr val="000000"/>
              </a:solidFill>
              <a:latin typeface="Times New Roman"/>
            </a:endParaRPr>
          </a:p>
        </p:txBody>
      </p:sp>
      <p:sp>
        <p:nvSpPr>
          <p:cNvPr id="5" name="TextBox 4">
            <a:extLst>
              <a:ext uri="{FF2B5EF4-FFF2-40B4-BE49-F238E27FC236}">
                <a16:creationId xmlns:a16="http://schemas.microsoft.com/office/drawing/2014/main" id="{03051F28-6B62-AE19-5548-410D4F279130}"/>
              </a:ext>
            </a:extLst>
          </p:cNvPr>
          <p:cNvSpPr txBox="1"/>
          <p:nvPr/>
        </p:nvSpPr>
        <p:spPr>
          <a:xfrm>
            <a:off x="739140" y="1454107"/>
            <a:ext cx="10965180" cy="4849148"/>
          </a:xfrm>
          <a:prstGeom prst="rect">
            <a:avLst/>
          </a:prstGeom>
          <a:noFill/>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Pose estimation has been performed in numerous ways, from using pre-made libraries such as OpenPose to using transfer learning and TensorFlow for a more hands-on approach. This project was undertaken by making use of MediaPipe for pose estimation. Machine learning models deployed varied from Convolutional Neural Networks to Deep Learning Networks. Accuracies of the models range from 80% to 85%. </a:t>
            </a:r>
          </a:p>
          <a:p>
            <a:pPr algn="just">
              <a:lnSpc>
                <a:spcPct val="150000"/>
              </a:lnSpc>
            </a:pPr>
            <a:r>
              <a:rPr lang="en-US" sz="1600" dirty="0">
                <a:latin typeface="Times New Roman" panose="02020603050405020304" pitchFamily="18" charset="0"/>
                <a:cs typeface="Times New Roman" panose="02020603050405020304" pitchFamily="18" charset="0"/>
              </a:rPr>
              <a:t>Detection - Yoga poses being performed by the person will be captured by the camera. MediaPipe captures the live feed and marks a star skeleton on the human body. The star skeleton represents the human body and the detection of key points/landmarks is carried out, courtesy of MediaPipe. The landmarks are then extracted and captured by OpenCV, with the landmarks of the body being loaded into a CSV file in the form of coordinates(x, y, z).</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Support Vector Machines (SVMs) </a:t>
            </a:r>
            <a:r>
              <a:rPr lang="en-US" sz="1600" dirty="0">
                <a:latin typeface="Times New Roman" panose="02020603050405020304" pitchFamily="18" charset="0"/>
                <a:cs typeface="Times New Roman" panose="02020603050405020304" pitchFamily="18" charset="0"/>
              </a:rPr>
              <a:t>are an advanced method used for tasks like classification, regression, and outlier detection. SVC class was used for multi-class classification. </a:t>
            </a:r>
          </a:p>
          <a:p>
            <a:pPr algn="just">
              <a:lnSpc>
                <a:spcPct val="150000"/>
              </a:lnSpc>
            </a:pPr>
            <a:r>
              <a:rPr lang="en-US" sz="1600" dirty="0">
                <a:latin typeface="Times New Roman" panose="02020603050405020304" pitchFamily="18" charset="0"/>
                <a:cs typeface="Times New Roman" panose="02020603050405020304" pitchFamily="18" charset="0"/>
              </a:rPr>
              <a:t>Training Accuracy Score: 97.81%. </a:t>
            </a:r>
          </a:p>
          <a:p>
            <a:pPr algn="just">
              <a:lnSpc>
                <a:spcPct val="150000"/>
              </a:lnSpc>
            </a:pPr>
            <a:r>
              <a:rPr lang="en-US" sz="1600" dirty="0">
                <a:latin typeface="Times New Roman" panose="02020603050405020304" pitchFamily="18" charset="0"/>
                <a:cs typeface="Times New Roman" panose="02020603050405020304" pitchFamily="18" charset="0"/>
              </a:rPr>
              <a:t>Testing Accuracy Score: 96.09%.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726481"/>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899160" y="381000"/>
            <a:ext cx="10066020" cy="82188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pc="-1" dirty="0">
                <a:solidFill>
                  <a:srgbClr val="000000"/>
                </a:solidFill>
                <a:latin typeface="Times New Roman"/>
              </a:rPr>
              <a:t>Implementation</a:t>
            </a:r>
            <a:endParaRPr lang="en-US" sz="4000" b="1" strike="noStrike" spc="-1" dirty="0">
              <a:solidFill>
                <a:srgbClr val="000000"/>
              </a:solidFill>
              <a:latin typeface="Times New Roman"/>
            </a:endParaRPr>
          </a:p>
        </p:txBody>
      </p:sp>
      <p:pic>
        <p:nvPicPr>
          <p:cNvPr id="2050" name="Picture 2">
            <a:extLst>
              <a:ext uri="{FF2B5EF4-FFF2-40B4-BE49-F238E27FC236}">
                <a16:creationId xmlns:a16="http://schemas.microsoft.com/office/drawing/2014/main" id="{CD4D2482-AB08-2995-1059-9750279F6C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7446" y="1958340"/>
            <a:ext cx="3635534" cy="35859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72DA0BE-F92B-9A4C-7FC1-B916A3AFA012}"/>
              </a:ext>
            </a:extLst>
          </p:cNvPr>
          <p:cNvPicPr>
            <a:picLocks noChangeAspect="1"/>
          </p:cNvPicPr>
          <p:nvPr/>
        </p:nvPicPr>
        <p:blipFill>
          <a:blip r:embed="rId3"/>
          <a:stretch>
            <a:fillRect/>
          </a:stretch>
        </p:blipFill>
        <p:spPr>
          <a:xfrm>
            <a:off x="5649833" y="3036777"/>
            <a:ext cx="5996201" cy="1603803"/>
          </a:xfrm>
          <a:prstGeom prst="rect">
            <a:avLst/>
          </a:prstGeom>
        </p:spPr>
      </p:pic>
    </p:spTree>
    <p:extLst>
      <p:ext uri="{BB962C8B-B14F-4D97-AF65-F5344CB8AC3E}">
        <p14:creationId xmlns:p14="http://schemas.microsoft.com/office/powerpoint/2010/main" val="2964556480"/>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360360" y="365040"/>
            <a:ext cx="10992960" cy="78558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4400" b="0" strike="noStrike" spc="-1" dirty="0">
                <a:solidFill>
                  <a:srgbClr val="000000"/>
                </a:solidFill>
                <a:latin typeface="Times New Roman" panose="02020603050405020304" pitchFamily="18" charset="0"/>
                <a:cs typeface="Times New Roman" panose="02020603050405020304" pitchFamily="18" charset="0"/>
              </a:rPr>
              <a:t>References</a:t>
            </a:r>
            <a:endParaRPr lang="en-IN" sz="4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57" name="PlaceHolder 2"/>
          <p:cNvSpPr>
            <a:spLocks noGrp="1"/>
          </p:cNvSpPr>
          <p:nvPr>
            <p:ph/>
          </p:nvPr>
        </p:nvSpPr>
        <p:spPr>
          <a:xfrm>
            <a:off x="360000" y="1325880"/>
            <a:ext cx="11527200" cy="5334000"/>
          </a:xfrm>
          <a:prstGeom prst="rect">
            <a:avLst/>
          </a:prstGeom>
          <a:noFill/>
          <a:ln w="0">
            <a:noFill/>
          </a:ln>
        </p:spPr>
        <p:txBody>
          <a:bodyPr lIns="90000" tIns="45000" rIns="90000" bIns="45000" anchor="t">
            <a:noAutofit/>
          </a:bodyPr>
          <a:lstStyle/>
          <a:p>
            <a:pPr indent="0">
              <a:lnSpc>
                <a:spcPct val="150000"/>
              </a:lnSpc>
              <a:spcBef>
                <a:spcPts val="1001"/>
              </a:spcBef>
              <a:buNone/>
              <a:tabLst>
                <a:tab pos="0" algn="l"/>
              </a:tabLst>
            </a:pPr>
            <a:r>
              <a:rPr lang="en-IN" sz="1600" b="0" i="0" dirty="0">
                <a:solidFill>
                  <a:srgbClr val="222222"/>
                </a:solidFill>
                <a:effectLst/>
                <a:latin typeface="Times New Roman" panose="02020603050405020304" pitchFamily="18" charset="0"/>
                <a:cs typeface="Times New Roman" panose="02020603050405020304" pitchFamily="18" charset="0"/>
              </a:rPr>
              <a:t>[1] </a:t>
            </a:r>
            <a:r>
              <a:rPr lang="en-US" sz="1600" b="0" i="0" dirty="0">
                <a:solidFill>
                  <a:srgbClr val="222222"/>
                </a:solidFill>
                <a:effectLst/>
                <a:latin typeface="Times New Roman" panose="02020603050405020304" pitchFamily="18" charset="0"/>
                <a:cs typeface="Times New Roman" panose="02020603050405020304" pitchFamily="18" charset="0"/>
              </a:rPr>
              <a:t>Patil, Pooja, and Sonal Gore. "Recommendation system for yoga and raga for personalized health based on constitution." In </a:t>
            </a:r>
            <a:r>
              <a:rPr lang="en-US" sz="1600" b="0" i="1" dirty="0">
                <a:solidFill>
                  <a:srgbClr val="222222"/>
                </a:solidFill>
                <a:effectLst/>
                <a:latin typeface="Times New Roman" panose="02020603050405020304" pitchFamily="18" charset="0"/>
                <a:cs typeface="Times New Roman" panose="02020603050405020304" pitchFamily="18" charset="0"/>
              </a:rPr>
              <a:t>2016 International Conference on Computing Communication Control and automation (ICCUBEA)</a:t>
            </a:r>
            <a:r>
              <a:rPr lang="en-US" sz="1600" b="0" i="0" dirty="0">
                <a:solidFill>
                  <a:srgbClr val="222222"/>
                </a:solidFill>
                <a:effectLst/>
                <a:latin typeface="Times New Roman" panose="02020603050405020304" pitchFamily="18" charset="0"/>
                <a:cs typeface="Times New Roman" panose="02020603050405020304" pitchFamily="18" charset="0"/>
              </a:rPr>
              <a:t>, pp. 1-5. IEEE, 2016.</a:t>
            </a:r>
          </a:p>
          <a:p>
            <a:pPr indent="0">
              <a:lnSpc>
                <a:spcPct val="150000"/>
              </a:lnSpc>
              <a:spcBef>
                <a:spcPts val="1001"/>
              </a:spcBef>
              <a:buNone/>
              <a:tabLst>
                <a:tab pos="0" algn="l"/>
              </a:tabLst>
            </a:pPr>
            <a:r>
              <a:rPr lang="en-IN" sz="1600" strike="noStrike" spc="-1" dirty="0">
                <a:solidFill>
                  <a:srgbClr val="222222"/>
                </a:solidFill>
                <a:latin typeface="Times New Roman" panose="02020603050405020304" pitchFamily="18" charset="0"/>
                <a:cs typeface="Times New Roman" panose="02020603050405020304" pitchFamily="18" charset="0"/>
              </a:rPr>
              <a:t>[2] </a:t>
            </a:r>
            <a:r>
              <a:rPr lang="en-US" sz="1600" strike="noStrike" spc="-1" dirty="0">
                <a:solidFill>
                  <a:srgbClr val="222222"/>
                </a:solidFill>
                <a:latin typeface="Times New Roman" panose="02020603050405020304" pitchFamily="18" charset="0"/>
                <a:cs typeface="Times New Roman" panose="02020603050405020304" pitchFamily="18" charset="0"/>
              </a:rPr>
              <a:t>Patil, Pooja, and Sonal Gore. "Study of recommendation system for yoga and raga for personalized health based on constitution (prakriti)." International Journal of Computer Applications 136, no. 4 (2016): 25-27.</a:t>
            </a:r>
          </a:p>
          <a:p>
            <a:pPr indent="0">
              <a:lnSpc>
                <a:spcPct val="150000"/>
              </a:lnSpc>
              <a:spcBef>
                <a:spcPts val="1001"/>
              </a:spcBef>
              <a:buNone/>
              <a:tabLst>
                <a:tab pos="0" algn="l"/>
              </a:tabLst>
            </a:pPr>
            <a:r>
              <a:rPr lang="en-IN" sz="1600" b="0" spc="-1" dirty="0">
                <a:solidFill>
                  <a:srgbClr val="222222"/>
                </a:solidFill>
                <a:latin typeface="Times New Roman" panose="02020603050405020304" pitchFamily="18" charset="0"/>
                <a:cs typeface="Times New Roman" panose="02020603050405020304" pitchFamily="18" charset="0"/>
              </a:rPr>
              <a:t>[3] Baruah, Anganabha, Valli Madhavi Koti, Vivekanand Pandey, Savita Mohan Gungewale, N. Srikanth Reddy, and Monika Gupta. "Machine Learning Based Yoga Recommendation System for the Physical Fitness." In 2023 Eighth International Conference on Science Technology Engineering and Mathematics (ICONSTEM), pp. 1-7. IEEE, 2023.</a:t>
            </a:r>
          </a:p>
          <a:p>
            <a:pPr indent="0">
              <a:lnSpc>
                <a:spcPct val="150000"/>
              </a:lnSpc>
              <a:spcBef>
                <a:spcPts val="1001"/>
              </a:spcBef>
              <a:buNone/>
              <a:tabLst>
                <a:tab pos="0" algn="l"/>
              </a:tabLst>
            </a:pPr>
            <a:r>
              <a:rPr lang="en-IN" sz="1600" strike="noStrike" spc="-1" dirty="0">
                <a:solidFill>
                  <a:srgbClr val="222222"/>
                </a:solidFill>
                <a:latin typeface="Times New Roman" panose="02020603050405020304" pitchFamily="18" charset="0"/>
                <a:cs typeface="Times New Roman" panose="02020603050405020304" pitchFamily="18" charset="0"/>
              </a:rPr>
              <a:t>[4] </a:t>
            </a:r>
            <a:r>
              <a:rPr lang="en-US" sz="1600" strike="noStrike" spc="-1" dirty="0">
                <a:solidFill>
                  <a:srgbClr val="222222"/>
                </a:solidFill>
                <a:latin typeface="Times New Roman" panose="02020603050405020304" pitchFamily="18" charset="0"/>
                <a:cs typeface="Times New Roman" panose="02020603050405020304" pitchFamily="18" charset="0"/>
              </a:rPr>
              <a:t>Patil, Pooja, and Sonal Gore. "Study of recommendation system for yoga and raga for personalized health based on constitution (prakriti)." International Journal of Computer Applications 136, no. 4 (2016): 25-27.</a:t>
            </a:r>
            <a:endParaRPr lang="en-IN" sz="2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p:nvPr>
        </p:nvSpPr>
        <p:spPr>
          <a:xfrm>
            <a:off x="838080" y="817560"/>
            <a:ext cx="10514880" cy="5358960"/>
          </a:xfrm>
          <a:prstGeom prst="rect">
            <a:avLst/>
          </a:prstGeom>
          <a:noFill/>
          <a:ln w="0">
            <a:noFill/>
          </a:ln>
        </p:spPr>
        <p:txBody>
          <a:bodyPr lIns="90000" tIns="45000" rIns="90000" bIns="45000" anchor="t">
            <a:normAutofit/>
          </a:bodyPr>
          <a:lstStyle/>
          <a:p>
            <a:pPr indent="0" algn="ctr">
              <a:lnSpc>
                <a:spcPct val="90000"/>
              </a:lnSpc>
              <a:spcBef>
                <a:spcPts val="1001"/>
              </a:spcBef>
              <a:buNone/>
              <a:tabLst>
                <a:tab pos="0" algn="l"/>
              </a:tabLst>
            </a:pPr>
            <a:endParaRPr lang="en-IN" sz="6000" b="0" strike="noStrike" spc="-1">
              <a:solidFill>
                <a:srgbClr val="000000"/>
              </a:solidFill>
              <a:latin typeface="Arial"/>
            </a:endParaRPr>
          </a:p>
          <a:p>
            <a:pPr indent="0" algn="ctr">
              <a:lnSpc>
                <a:spcPct val="90000"/>
              </a:lnSpc>
              <a:spcBef>
                <a:spcPts val="1001"/>
              </a:spcBef>
              <a:buNone/>
              <a:tabLst>
                <a:tab pos="0" algn="l"/>
              </a:tabLst>
            </a:pPr>
            <a:endParaRPr lang="en-IN" sz="6000" b="0" strike="noStrike" spc="-1">
              <a:solidFill>
                <a:srgbClr val="000000"/>
              </a:solidFill>
              <a:latin typeface="Arial"/>
            </a:endParaRPr>
          </a:p>
          <a:p>
            <a:pPr indent="0" algn="ctr">
              <a:lnSpc>
                <a:spcPct val="90000"/>
              </a:lnSpc>
              <a:spcBef>
                <a:spcPts val="1001"/>
              </a:spcBef>
              <a:buNone/>
              <a:tabLst>
                <a:tab pos="0" algn="l"/>
              </a:tabLst>
            </a:pPr>
            <a:r>
              <a:rPr lang="en-US" sz="6000" b="0" strike="noStrike" spc="-1">
                <a:solidFill>
                  <a:srgbClr val="000000"/>
                </a:solidFill>
                <a:latin typeface="Times New Roman"/>
              </a:rPr>
              <a:t>Thank you and Any Queries</a:t>
            </a:r>
            <a:endParaRPr lang="en-IN" sz="6000" b="0" strike="noStrike" spc="-1">
              <a:solidFill>
                <a:srgbClr val="000000"/>
              </a:solidFill>
              <a:latin typeface="Arial"/>
            </a:endParaRP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189780"/>
            <a:ext cx="10514880" cy="117216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4400" b="1" strike="noStrike" spc="-1" dirty="0">
                <a:solidFill>
                  <a:srgbClr val="000000"/>
                </a:solidFill>
                <a:latin typeface="Times New Roman" panose="02020603050405020304" pitchFamily="18" charset="0"/>
                <a:cs typeface="Times New Roman" panose="02020603050405020304" pitchFamily="18" charset="0"/>
              </a:rPr>
              <a:t>Overview</a:t>
            </a:r>
            <a:endParaRPr lang="en-IN" sz="44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45"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a:lnSpc>
                <a:spcPct val="90000"/>
              </a:lnSpc>
              <a:spcBef>
                <a:spcPts val="1001"/>
              </a:spcBef>
              <a:buClr>
                <a:srgbClr val="000000"/>
              </a:buClr>
              <a:buFont typeface="Wingdings" panose="05000000000000000000" pitchFamily="2" charset="2"/>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Introduction</a:t>
            </a:r>
            <a:endParaRPr lang="en-IN" sz="2400" b="0" strike="noStrike" spc="-1" dirty="0">
              <a:solidFill>
                <a:srgbClr val="000000"/>
              </a:solidFill>
              <a:latin typeface="Times New Roman" panose="02020603050405020304" pitchFamily="18" charset="0"/>
              <a:cs typeface="Times New Roman" panose="02020603050405020304" pitchFamily="18" charset="0"/>
            </a:endParaRPr>
          </a:p>
          <a:p>
            <a:pPr>
              <a:lnSpc>
                <a:spcPct val="90000"/>
              </a:lnSpc>
              <a:spcBef>
                <a:spcPts val="1001"/>
              </a:spcBef>
              <a:buClr>
                <a:srgbClr val="000000"/>
              </a:buClr>
              <a:buFont typeface="Wingdings" panose="05000000000000000000" pitchFamily="2" charset="2"/>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Literature Review</a:t>
            </a:r>
            <a:endParaRPr lang="en-IN" sz="2400" b="0" strike="noStrike" spc="-1" dirty="0">
              <a:solidFill>
                <a:srgbClr val="000000"/>
              </a:solidFill>
              <a:latin typeface="Times New Roman" panose="02020603050405020304" pitchFamily="18" charset="0"/>
              <a:cs typeface="Times New Roman" panose="02020603050405020304" pitchFamily="18" charset="0"/>
            </a:endParaRPr>
          </a:p>
          <a:p>
            <a:pPr>
              <a:lnSpc>
                <a:spcPct val="90000"/>
              </a:lnSpc>
              <a:spcBef>
                <a:spcPts val="1001"/>
              </a:spcBef>
              <a:buClr>
                <a:srgbClr val="000000"/>
              </a:buClr>
              <a:buFont typeface="Wingdings" panose="05000000000000000000" pitchFamily="2" charset="2"/>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Proposed Methodology/Architecture/Algorithm/Technique/</a:t>
            </a:r>
            <a:r>
              <a:rPr lang="en-US" sz="2400" b="0" strike="noStrike" spc="-1" dirty="0" err="1">
                <a:solidFill>
                  <a:srgbClr val="000000"/>
                </a:solidFill>
                <a:latin typeface="Times New Roman" panose="02020603050405020304" pitchFamily="18" charset="0"/>
                <a:cs typeface="Times New Roman" panose="02020603050405020304" pitchFamily="18" charset="0"/>
              </a:rPr>
              <a:t>etc</a:t>
            </a: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a:lnSpc>
                <a:spcPct val="90000"/>
              </a:lnSpc>
              <a:spcBef>
                <a:spcPts val="1001"/>
              </a:spcBef>
              <a:buClr>
                <a:srgbClr val="000000"/>
              </a:buClr>
              <a:buFont typeface="Wingdings" panose="05000000000000000000" pitchFamily="2" charset="2"/>
              <a:buChar char="§"/>
            </a:pPr>
            <a:r>
              <a:rPr lang="en-US" sz="2400" spc="-1" dirty="0">
                <a:solidFill>
                  <a:srgbClr val="000000"/>
                </a:solidFill>
                <a:latin typeface="Times New Roman" panose="02020603050405020304" pitchFamily="18" charset="0"/>
                <a:cs typeface="Times New Roman" panose="02020603050405020304" pitchFamily="18" charset="0"/>
              </a:rPr>
              <a:t>Implementation</a:t>
            </a:r>
            <a:endParaRPr lang="en-IN" sz="2400" b="0" strike="noStrike" spc="-1" dirty="0">
              <a:solidFill>
                <a:srgbClr val="000000"/>
              </a:solidFill>
              <a:latin typeface="Times New Roman" panose="02020603050405020304" pitchFamily="18" charset="0"/>
              <a:cs typeface="Times New Roman" panose="02020603050405020304" pitchFamily="18" charset="0"/>
            </a:endParaRPr>
          </a:p>
          <a:p>
            <a:pPr>
              <a:lnSpc>
                <a:spcPct val="90000"/>
              </a:lnSpc>
              <a:spcBef>
                <a:spcPts val="1001"/>
              </a:spcBef>
              <a:buClr>
                <a:srgbClr val="000000"/>
              </a:buClr>
              <a:buFont typeface="Wingdings" panose="05000000000000000000" pitchFamily="2" charset="2"/>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References</a:t>
            </a:r>
            <a:endParaRPr lang="en-IN" sz="2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Introduction</a:t>
            </a:r>
            <a:endParaRPr lang="en-IN" sz="4000" b="0" strike="noStrike" spc="-1" dirty="0">
              <a:solidFill>
                <a:srgbClr val="000000"/>
              </a:solidFill>
              <a:latin typeface="Arial"/>
            </a:endParaRPr>
          </a:p>
        </p:txBody>
      </p:sp>
      <p:sp>
        <p:nvSpPr>
          <p:cNvPr id="47" name="PlaceHolder 2"/>
          <p:cNvSpPr>
            <a:spLocks noGrp="1"/>
          </p:cNvSpPr>
          <p:nvPr>
            <p:ph/>
          </p:nvPr>
        </p:nvSpPr>
        <p:spPr>
          <a:xfrm>
            <a:off x="434880" y="1308480"/>
            <a:ext cx="11498400" cy="4850640"/>
          </a:xfrm>
          <a:prstGeom prst="rect">
            <a:avLst/>
          </a:prstGeom>
          <a:noFill/>
          <a:ln w="0">
            <a:noFill/>
          </a:ln>
        </p:spPr>
        <p:txBody>
          <a:bodyPr lIns="90000" tIns="45000" rIns="90000" bIns="45000" anchor="t">
            <a:normAutofit fontScale="92500" lnSpcReduction="10000"/>
          </a:bodyPr>
          <a:lstStyle/>
          <a:p>
            <a:pPr marL="228600" indent="-228600" algn="just">
              <a:lnSpc>
                <a:spcPct val="150000"/>
              </a:lnSpc>
              <a:spcBef>
                <a:spcPts val="1001"/>
              </a:spcBef>
              <a:buClr>
                <a:srgbClr val="000000"/>
              </a:buClr>
              <a:buFont typeface="Arial"/>
              <a:buChar char="•"/>
            </a:pPr>
            <a:r>
              <a:rPr lang="en-US" sz="1600" b="0" strike="noStrike" spc="-1" dirty="0">
                <a:solidFill>
                  <a:srgbClr val="000000"/>
                </a:solidFill>
                <a:latin typeface="Times New Roman" panose="02020603050405020304" pitchFamily="18" charset="0"/>
                <a:cs typeface="Times New Roman" panose="02020603050405020304" pitchFamily="18" charset="0"/>
              </a:rPr>
              <a:t>Yoga is a 5000 years old psycho-spiritual technique that focuses on creating harmony between the mind and the body. The efficacy of Yoga has been proven for certain medical conditions.</a:t>
            </a:r>
          </a:p>
          <a:p>
            <a:pPr algn="just">
              <a:lnSpc>
                <a:spcPct val="150000"/>
              </a:lnSpc>
              <a:spcBef>
                <a:spcPts val="1001"/>
              </a:spcBef>
              <a:buClr>
                <a:srgbClr val="000000"/>
              </a:buClr>
              <a:buFont typeface="Arial"/>
              <a:buChar char="•"/>
            </a:pPr>
            <a:r>
              <a:rPr lang="en-US" sz="1600" b="0" strike="noStrike" spc="-1" dirty="0">
                <a:solidFill>
                  <a:srgbClr val="000000"/>
                </a:solidFill>
                <a:latin typeface="Times New Roman" panose="02020603050405020304" pitchFamily="18" charset="0"/>
                <a:cs typeface="Times New Roman" panose="02020603050405020304" pitchFamily="18" charset="0"/>
              </a:rPr>
              <a:t>There are more than 200 postures and pranayama's with specific benefits that constitute Yoga. One needs an able yoga teacher to identify the cause of suffering and decide postures and pranayama's.</a:t>
            </a:r>
          </a:p>
          <a:p>
            <a:pPr marL="228600" indent="-228600" algn="just">
              <a:lnSpc>
                <a:spcPct val="150000"/>
              </a:lnSpc>
              <a:spcBef>
                <a:spcPts val="1001"/>
              </a:spcBef>
              <a:buClr>
                <a:srgbClr val="000000"/>
              </a:buClr>
              <a:buFont typeface="Arial"/>
              <a:buChar char="•"/>
            </a:pPr>
            <a:r>
              <a:rPr lang="en-US" sz="1600" b="0" strike="noStrike" spc="-1" dirty="0">
                <a:solidFill>
                  <a:srgbClr val="000000"/>
                </a:solidFill>
                <a:latin typeface="Times New Roman" panose="02020603050405020304" pitchFamily="18" charset="0"/>
                <a:cs typeface="Times New Roman" panose="02020603050405020304" pitchFamily="18" charset="0"/>
              </a:rPr>
              <a:t>Since nowadays globalization has increased beyond its growth, many challenges and stressful situations need to be faced by human. In Current scenario Ayurveda experts diagnose the diseases by interacting with patients and by examining the patient. They suggest medicine, yoga, raga, and diet according to their observations. Such process is very time consuming.</a:t>
            </a:r>
          </a:p>
          <a:p>
            <a:pPr marL="228600" indent="-228600" algn="just">
              <a:lnSpc>
                <a:spcPct val="150000"/>
              </a:lnSpc>
              <a:spcBef>
                <a:spcPts val="1001"/>
              </a:spcBef>
              <a:buClr>
                <a:srgbClr val="000000"/>
              </a:buClr>
              <a:buFont typeface="Arial"/>
              <a:buChar char="•"/>
            </a:pPr>
            <a:r>
              <a:rPr lang="en-US" sz="1600" b="0" strike="noStrike" spc="-1" dirty="0">
                <a:solidFill>
                  <a:srgbClr val="000000"/>
                </a:solidFill>
                <a:latin typeface="Times New Roman" panose="02020603050405020304" pitchFamily="18" charset="0"/>
                <a:cs typeface="Times New Roman" panose="02020603050405020304" pitchFamily="18" charset="0"/>
              </a:rPr>
              <a:t>Designing automatic recommendation systems which recommend the yoga and raga for specific prakriti.it will help experts to reduce certain amount of time, such system recommend accurate yoga and raga according to physical and mental characteristics of person.</a:t>
            </a:r>
          </a:p>
          <a:p>
            <a:pPr marL="228600" indent="-228600" algn="just">
              <a:lnSpc>
                <a:spcPct val="150000"/>
              </a:lnSpc>
              <a:spcBef>
                <a:spcPts val="1001"/>
              </a:spcBef>
              <a:buClr>
                <a:srgbClr val="000000"/>
              </a:buClr>
              <a:buFont typeface="Arial"/>
              <a:buChar char="•"/>
            </a:pPr>
            <a:r>
              <a:rPr lang="en-US" sz="1600" b="0" strike="noStrike" spc="-1" dirty="0">
                <a:solidFill>
                  <a:srgbClr val="000000"/>
                </a:solidFill>
                <a:latin typeface="Times New Roman" panose="02020603050405020304" pitchFamily="18" charset="0"/>
                <a:cs typeface="Times New Roman" panose="02020603050405020304" pitchFamily="18" charset="0"/>
              </a:rPr>
              <a:t>Yoga is a practice that originated in ancient India and has since spread to become a global phenomenon. It is a holistic practice that combines physical postures, breathing techniques, and meditation to promote physical, mental, and spiritual well-being.</a:t>
            </a:r>
          </a:p>
          <a:p>
            <a:pPr marL="228600" indent="-228600" algn="just">
              <a:lnSpc>
                <a:spcPct val="150000"/>
              </a:lnSpc>
              <a:spcBef>
                <a:spcPts val="1001"/>
              </a:spcBef>
              <a:buClr>
                <a:srgbClr val="000000"/>
              </a:buClr>
              <a:buFont typeface="Arial"/>
              <a:buChar char="•"/>
            </a:pPr>
            <a:r>
              <a:rPr lang="en-US" sz="1600" b="0" strike="noStrike" spc="-1" dirty="0">
                <a:solidFill>
                  <a:srgbClr val="000000"/>
                </a:solidFill>
                <a:latin typeface="Times New Roman" panose="02020603050405020304" pitchFamily="18" charset="0"/>
                <a:cs typeface="Times New Roman" panose="02020603050405020304" pitchFamily="18" charset="0"/>
              </a:rPr>
              <a:t>However, many yoga practitioners struggle with finding the right balance and progressing at their own pace. This is where YogaHarmony Assist comes in, providing personalized guidance and effective progress tracking for yoga practitioners.</a:t>
            </a: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Literature Review</a:t>
            </a:r>
          </a:p>
        </p:txBody>
      </p:sp>
      <p:graphicFrame>
        <p:nvGraphicFramePr>
          <p:cNvPr id="5" name="Table 4">
            <a:extLst>
              <a:ext uri="{FF2B5EF4-FFF2-40B4-BE49-F238E27FC236}">
                <a16:creationId xmlns:a16="http://schemas.microsoft.com/office/drawing/2014/main" id="{6161E056-7C7F-6943-BC8E-AB3CC6751DFD}"/>
              </a:ext>
            </a:extLst>
          </p:cNvPr>
          <p:cNvGraphicFramePr>
            <a:graphicFrameLocks noGrp="1"/>
          </p:cNvGraphicFramePr>
          <p:nvPr>
            <p:extLst>
              <p:ext uri="{D42A27DB-BD31-4B8C-83A1-F6EECF244321}">
                <p14:modId xmlns:p14="http://schemas.microsoft.com/office/powerpoint/2010/main" val="379736043"/>
              </p:ext>
            </p:extLst>
          </p:nvPr>
        </p:nvGraphicFramePr>
        <p:xfrm>
          <a:off x="1371600" y="1447800"/>
          <a:ext cx="9890760" cy="4751922"/>
        </p:xfrm>
        <a:graphic>
          <a:graphicData uri="http://schemas.openxmlformats.org/drawingml/2006/table">
            <a:tbl>
              <a:tblPr firstRow="1" bandRow="1">
                <a:tableStyleId>{5C22544A-7EE6-4342-B048-85BDC9FD1C3A}</a:tableStyleId>
              </a:tblPr>
              <a:tblGrid>
                <a:gridCol w="664628">
                  <a:extLst>
                    <a:ext uri="{9D8B030D-6E8A-4147-A177-3AD203B41FA5}">
                      <a16:colId xmlns:a16="http://schemas.microsoft.com/office/drawing/2014/main" val="55315437"/>
                    </a:ext>
                  </a:extLst>
                </a:gridCol>
                <a:gridCol w="2211165">
                  <a:extLst>
                    <a:ext uri="{9D8B030D-6E8A-4147-A177-3AD203B41FA5}">
                      <a16:colId xmlns:a16="http://schemas.microsoft.com/office/drawing/2014/main" val="2111931527"/>
                    </a:ext>
                  </a:extLst>
                </a:gridCol>
                <a:gridCol w="1161132">
                  <a:extLst>
                    <a:ext uri="{9D8B030D-6E8A-4147-A177-3AD203B41FA5}">
                      <a16:colId xmlns:a16="http://schemas.microsoft.com/office/drawing/2014/main" val="314644037"/>
                    </a:ext>
                  </a:extLst>
                </a:gridCol>
                <a:gridCol w="1755954">
                  <a:extLst>
                    <a:ext uri="{9D8B030D-6E8A-4147-A177-3AD203B41FA5}">
                      <a16:colId xmlns:a16="http://schemas.microsoft.com/office/drawing/2014/main" val="2325554531"/>
                    </a:ext>
                  </a:extLst>
                </a:gridCol>
                <a:gridCol w="1728425">
                  <a:extLst>
                    <a:ext uri="{9D8B030D-6E8A-4147-A177-3AD203B41FA5}">
                      <a16:colId xmlns:a16="http://schemas.microsoft.com/office/drawing/2014/main" val="2473791121"/>
                    </a:ext>
                  </a:extLst>
                </a:gridCol>
                <a:gridCol w="2369456">
                  <a:extLst>
                    <a:ext uri="{9D8B030D-6E8A-4147-A177-3AD203B41FA5}">
                      <a16:colId xmlns:a16="http://schemas.microsoft.com/office/drawing/2014/main" val="2713311644"/>
                    </a:ext>
                  </a:extLst>
                </a:gridCol>
              </a:tblGrid>
              <a:tr h="762000">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SNO</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TITLE</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AUTHOR</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PUBLISHER</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DATASET</a:t>
                      </a:r>
                    </a:p>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AND</a:t>
                      </a:r>
                    </a:p>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TECHNIQUES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CONCLUSION</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extLst>
                  <a:ext uri="{0D108BD9-81ED-4DB2-BD59-A6C34878D82A}">
                    <a16:rowId xmlns:a16="http://schemas.microsoft.com/office/drawing/2014/main" val="1395206361"/>
                  </a:ext>
                </a:extLst>
              </a:tr>
              <a:tr h="2319169">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01</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Machine Learning Based Yoga Recommendation System for the Physical Fitness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Anganabha Baruah, Valli Madhavi Koti</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IEEE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nSpc>
                          <a:spcPct val="107000"/>
                        </a:lnSpc>
                        <a:spcAft>
                          <a:spcPts val="800"/>
                        </a:spcAft>
                      </a:pPr>
                      <a:r>
                        <a:rPr lang="en-IN" sz="1400" kern="100">
                          <a:effectLst/>
                          <a:latin typeface="Times New Roman" panose="02020603050405020304" pitchFamily="18" charset="0"/>
                          <a:cs typeface="Times New Roman" panose="02020603050405020304" pitchFamily="18" charset="0"/>
                        </a:rPr>
                        <a:t>This system can furnish clients with the data they require in light of their necessities and keeping in mind that thinking about their inclinations..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tc>
                <a:tc>
                  <a:txBody>
                    <a:bodyPr/>
                    <a:lstStyle/>
                    <a:p>
                      <a:pPr>
                        <a:lnSpc>
                          <a:spcPct val="107000"/>
                        </a:lnSpc>
                        <a:spcAft>
                          <a:spcPts val="800"/>
                        </a:spcAft>
                      </a:pPr>
                      <a:r>
                        <a:rPr lang="en-IN" sz="1400" kern="100">
                          <a:effectLst/>
                          <a:latin typeface="Times New Roman" panose="02020603050405020304" pitchFamily="18" charset="0"/>
                          <a:cs typeface="Times New Roman" panose="02020603050405020304" pitchFamily="18" charset="0"/>
                        </a:rPr>
                        <a:t>The proposed recommendation system makes practice recommendations in light of the client's inclinations while considering comorbidities, geographic areas, and exercise and eating ways of behaving</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tc>
                <a:extLst>
                  <a:ext uri="{0D108BD9-81ED-4DB2-BD59-A6C34878D82A}">
                    <a16:rowId xmlns:a16="http://schemas.microsoft.com/office/drawing/2014/main" val="3506921683"/>
                  </a:ext>
                </a:extLst>
              </a:tr>
              <a:tr h="1560009">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02</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nSpc>
                          <a:spcPct val="107000"/>
                        </a:lnSpc>
                        <a:spcAft>
                          <a:spcPts val="800"/>
                        </a:spcAft>
                      </a:pPr>
                      <a:endParaRPr lang="en-IN" sz="1400" kern="10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Yoga Recommendation System</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tc>
                <a:tc>
                  <a:txBody>
                    <a:bodyPr/>
                    <a:lstStyle/>
                    <a:p>
                      <a:pPr>
                        <a:lnSpc>
                          <a:spcPct val="107000"/>
                        </a:lnSpc>
                        <a:spcAft>
                          <a:spcPts val="800"/>
                        </a:spcAft>
                      </a:pPr>
                      <a:r>
                        <a:rPr lang="en-IN" sz="1400" kern="100">
                          <a:effectLst/>
                          <a:latin typeface="Times New Roman" panose="02020603050405020304" pitchFamily="18" charset="0"/>
                          <a:cs typeface="Times New Roman" panose="02020603050405020304" pitchFamily="18" charset="0"/>
                        </a:rPr>
                        <a:t>Ramamoorthy S,</a:t>
                      </a:r>
                    </a:p>
                    <a:p>
                      <a:pPr>
                        <a:lnSpc>
                          <a:spcPct val="107000"/>
                        </a:lnSpc>
                        <a:spcAft>
                          <a:spcPts val="800"/>
                        </a:spcAft>
                      </a:pPr>
                      <a:r>
                        <a:rPr lang="en-IN" sz="1400" kern="100">
                          <a:effectLst/>
                          <a:latin typeface="Times New Roman" panose="02020603050405020304" pitchFamily="18" charset="0"/>
                          <a:cs typeface="Times New Roman" panose="02020603050405020304" pitchFamily="18" charset="0"/>
                        </a:rPr>
                        <a:t>Deepanshu Singh </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tc>
                <a:tc>
                  <a:txBody>
                    <a:bodyPr/>
                    <a:lstStyle/>
                    <a:p>
                      <a:pP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International Conference on Intelligent Computing, Communication &amp; Convergence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tc>
                <a:tc>
                  <a:txBody>
                    <a:bodyPr/>
                    <a:lstStyle/>
                    <a:p>
                      <a:pPr>
                        <a:lnSpc>
                          <a:spcPct val="107000"/>
                        </a:lnSpc>
                        <a:spcAft>
                          <a:spcPts val="800"/>
                        </a:spcAft>
                      </a:pPr>
                      <a:r>
                        <a:rPr lang="en-IN" sz="1400" kern="100">
                          <a:effectLst/>
                          <a:latin typeface="Times New Roman" panose="02020603050405020304" pitchFamily="18" charset="0"/>
                          <a:cs typeface="Times New Roman" panose="02020603050405020304" pitchFamily="18" charset="0"/>
                        </a:rPr>
                        <a:t>Creating web application and training models using machine learning.</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tc>
                <a:tc>
                  <a:txBody>
                    <a:bodyPr/>
                    <a:lstStyle/>
                    <a:p>
                      <a:pP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The proposed stress prediction model has achieved an accuracy of 94.4% and the yoga pose recommendation system has achieved an accuracy of 97.3%.</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tc>
                <a:extLst>
                  <a:ext uri="{0D108BD9-81ED-4DB2-BD59-A6C34878D82A}">
                    <a16:rowId xmlns:a16="http://schemas.microsoft.com/office/drawing/2014/main" val="111382039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161E056-7C7F-6943-BC8E-AB3CC6751DFD}"/>
              </a:ext>
            </a:extLst>
          </p:cNvPr>
          <p:cNvGraphicFramePr>
            <a:graphicFrameLocks noGrp="1"/>
          </p:cNvGraphicFramePr>
          <p:nvPr>
            <p:extLst>
              <p:ext uri="{D42A27DB-BD31-4B8C-83A1-F6EECF244321}">
                <p14:modId xmlns:p14="http://schemas.microsoft.com/office/powerpoint/2010/main" val="4227008793"/>
              </p:ext>
            </p:extLst>
          </p:nvPr>
        </p:nvGraphicFramePr>
        <p:xfrm>
          <a:off x="1249680" y="1211580"/>
          <a:ext cx="10043159" cy="5212079"/>
        </p:xfrm>
        <a:graphic>
          <a:graphicData uri="http://schemas.openxmlformats.org/drawingml/2006/table">
            <a:tbl>
              <a:tblPr firstRow="1" bandRow="1">
                <a:tableStyleId>{5C22544A-7EE6-4342-B048-85BDC9FD1C3A}</a:tableStyleId>
              </a:tblPr>
              <a:tblGrid>
                <a:gridCol w="674869">
                  <a:extLst>
                    <a:ext uri="{9D8B030D-6E8A-4147-A177-3AD203B41FA5}">
                      <a16:colId xmlns:a16="http://schemas.microsoft.com/office/drawing/2014/main" val="55315437"/>
                    </a:ext>
                  </a:extLst>
                </a:gridCol>
                <a:gridCol w="2245235">
                  <a:extLst>
                    <a:ext uri="{9D8B030D-6E8A-4147-A177-3AD203B41FA5}">
                      <a16:colId xmlns:a16="http://schemas.microsoft.com/office/drawing/2014/main" val="2111931527"/>
                    </a:ext>
                  </a:extLst>
                </a:gridCol>
                <a:gridCol w="1179023">
                  <a:extLst>
                    <a:ext uri="{9D8B030D-6E8A-4147-A177-3AD203B41FA5}">
                      <a16:colId xmlns:a16="http://schemas.microsoft.com/office/drawing/2014/main" val="314644037"/>
                    </a:ext>
                  </a:extLst>
                </a:gridCol>
                <a:gridCol w="1783010">
                  <a:extLst>
                    <a:ext uri="{9D8B030D-6E8A-4147-A177-3AD203B41FA5}">
                      <a16:colId xmlns:a16="http://schemas.microsoft.com/office/drawing/2014/main" val="2325554531"/>
                    </a:ext>
                  </a:extLst>
                </a:gridCol>
                <a:gridCol w="1755057">
                  <a:extLst>
                    <a:ext uri="{9D8B030D-6E8A-4147-A177-3AD203B41FA5}">
                      <a16:colId xmlns:a16="http://schemas.microsoft.com/office/drawing/2014/main" val="2473791121"/>
                    </a:ext>
                  </a:extLst>
                </a:gridCol>
                <a:gridCol w="2405965">
                  <a:extLst>
                    <a:ext uri="{9D8B030D-6E8A-4147-A177-3AD203B41FA5}">
                      <a16:colId xmlns:a16="http://schemas.microsoft.com/office/drawing/2014/main" val="2713311644"/>
                    </a:ext>
                  </a:extLst>
                </a:gridCol>
              </a:tblGrid>
              <a:tr h="957257">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SNO</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TITLE</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AUTHOR</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PUBLISHER</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DATASET</a:t>
                      </a:r>
                    </a:p>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AND</a:t>
                      </a:r>
                    </a:p>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TECHNIQUES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CONCLUSION</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extLst>
                  <a:ext uri="{0D108BD9-81ED-4DB2-BD59-A6C34878D82A}">
                    <a16:rowId xmlns:a16="http://schemas.microsoft.com/office/drawing/2014/main" val="1395206361"/>
                  </a:ext>
                </a:extLst>
              </a:tr>
              <a:tr h="2543748">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03</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nSpc>
                          <a:spcPct val="107000"/>
                        </a:lnSpc>
                        <a:spcAft>
                          <a:spcPts val="800"/>
                        </a:spcAft>
                      </a:pP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Development of an AI Enabled Yoga Posture (Asanas) Prediction System</a:t>
                      </a:r>
                    </a:p>
                  </a:txBody>
                  <a:tcPr marL="68580" marR="68580" marT="0" marB="0"/>
                </a:tc>
                <a:tc>
                  <a:txBody>
                    <a:bodyPr/>
                    <a:lstStyle/>
                    <a:p>
                      <a:pP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Rahul Yadav,</a:t>
                      </a:r>
                    </a:p>
                    <a:p>
                      <a:pP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Rajat Chaudhary</a:t>
                      </a:r>
                    </a:p>
                  </a:txBody>
                  <a:tcPr marL="68580" marR="68580" marT="0" marB="0"/>
                </a:tc>
                <a:tc>
                  <a:txBody>
                    <a:bodyPr/>
                    <a:lstStyle/>
                    <a:p>
                      <a:pP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      IRJET</a:t>
                      </a:r>
                    </a:p>
                  </a:txBody>
                  <a:tcPr marL="68580" marR="68580" marT="0" marB="0"/>
                </a:tc>
                <a:tc>
                  <a:txBody>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They proposed a method to detect correct yoga postures using deep learning techniques. Using Deep Neural Network Model</a:t>
                      </a:r>
                    </a:p>
                  </a:txBody>
                  <a:tcPr marL="68580" marR="68580" marT="0" marB="0"/>
                </a:tc>
                <a:tc>
                  <a:txBody>
                    <a:bodyPr/>
                    <a:lstStyle/>
                    <a:p>
                      <a:pP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The proposed model is giving an accuracy of 0.9929% and we have prepared an application is built using react java script in which the pose estimation model is integrated.</a:t>
                      </a:r>
                    </a:p>
                  </a:txBody>
                  <a:tcPr marL="68580" marR="68580" marT="0" marB="0"/>
                </a:tc>
                <a:extLst>
                  <a:ext uri="{0D108BD9-81ED-4DB2-BD59-A6C34878D82A}">
                    <a16:rowId xmlns:a16="http://schemas.microsoft.com/office/drawing/2014/main" val="3506921683"/>
                  </a:ext>
                </a:extLst>
              </a:tr>
              <a:tr h="1711074">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04</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nSpc>
                          <a:spcPct val="107000"/>
                        </a:lnSpc>
                        <a:spcAft>
                          <a:spcPts val="800"/>
                        </a:spcAft>
                      </a:pP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Recommendation system for yoga</a:t>
                      </a: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P.A.J. Sandaruwan</a:t>
                      </a:r>
                    </a:p>
                  </a:txBody>
                  <a:tcPr marL="68580" marR="68580" marT="0" marB="0" anchor="ctr"/>
                </a:tc>
                <a:tc>
                  <a:txBody>
                    <a:bodyPr/>
                    <a:lstStyle/>
                    <a:p>
                      <a:pPr algn="ct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IEEE</a:t>
                      </a:r>
                    </a:p>
                  </a:txBody>
                  <a:tcPr marL="68580" marR="68580" marT="0" marB="0" anchor="ctr"/>
                </a:tc>
                <a:tc>
                  <a:txBody>
                    <a:bodyPr/>
                    <a:lstStyle/>
                    <a:p>
                      <a:pP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Using decision tree Neural Networks.</a:t>
                      </a:r>
                    </a:p>
                  </a:txBody>
                  <a:tcPr marL="68580" marR="68580" marT="0" marB="0"/>
                </a:tc>
                <a:tc>
                  <a:txBody>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Based on timing, mood and constitution raga recommendation has been done and similarly yoga recommendation has been done </a:t>
                      </a:r>
                    </a:p>
                  </a:txBody>
                  <a:tcPr marL="68580" marR="68580" marT="0" marB="0"/>
                </a:tc>
                <a:extLst>
                  <a:ext uri="{0D108BD9-81ED-4DB2-BD59-A6C34878D82A}">
                    <a16:rowId xmlns:a16="http://schemas.microsoft.com/office/drawing/2014/main" val="1113820396"/>
                  </a:ext>
                </a:extLst>
              </a:tr>
            </a:tbl>
          </a:graphicData>
        </a:graphic>
      </p:graphicFrame>
    </p:spTree>
    <p:extLst>
      <p:ext uri="{BB962C8B-B14F-4D97-AF65-F5344CB8AC3E}">
        <p14:creationId xmlns:p14="http://schemas.microsoft.com/office/powerpoint/2010/main" val="2770291301"/>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899160" y="381000"/>
            <a:ext cx="10066020" cy="821880"/>
          </a:xfrm>
          <a:prstGeom prst="rect">
            <a:avLst/>
          </a:prstGeom>
          <a:noFill/>
          <a:ln w="0">
            <a:noFill/>
          </a:ln>
        </p:spPr>
        <p:txBody>
          <a:bodyPr lIns="90000" tIns="45000" rIns="90000" bIns="45000" anchor="ctr">
            <a:normAutofit fontScale="90000"/>
          </a:bodyPr>
          <a:lstStyle/>
          <a:p>
            <a:pPr indent="0" algn="ctr">
              <a:lnSpc>
                <a:spcPct val="90000"/>
              </a:lnSpc>
              <a:buNone/>
              <a:tabLst>
                <a:tab pos="0" algn="l"/>
              </a:tabLst>
            </a:pPr>
            <a:r>
              <a:rPr lang="en-US" sz="4000" b="1" strike="noStrike" spc="-1" dirty="0">
                <a:solidFill>
                  <a:srgbClr val="000000"/>
                </a:solidFill>
                <a:latin typeface="Times New Roman"/>
              </a:rPr>
              <a:t>Proposed Methodology/Architecture/Algorithm/Technique</a:t>
            </a:r>
          </a:p>
        </p:txBody>
      </p:sp>
      <p:pic>
        <p:nvPicPr>
          <p:cNvPr id="1030" name="Picture 6">
            <a:extLst>
              <a:ext uri="{FF2B5EF4-FFF2-40B4-BE49-F238E27FC236}">
                <a16:creationId xmlns:a16="http://schemas.microsoft.com/office/drawing/2014/main" id="{C4798220-C860-EAA0-1073-A8315BA326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010" y="1570673"/>
            <a:ext cx="8115300" cy="34575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75E0838-AC51-3454-F006-390F05CE55C2}"/>
              </a:ext>
            </a:extLst>
          </p:cNvPr>
          <p:cNvSpPr txBox="1"/>
          <p:nvPr/>
        </p:nvSpPr>
        <p:spPr>
          <a:xfrm>
            <a:off x="1005840" y="5189220"/>
            <a:ext cx="9959340" cy="830997"/>
          </a:xfrm>
          <a:prstGeom prst="rect">
            <a:avLst/>
          </a:prstGeom>
          <a:noFill/>
        </p:spPr>
        <p:txBody>
          <a:bodyPr wrap="square" rtlCol="0">
            <a:spAutoFit/>
          </a:bodyPr>
          <a:lstStyle/>
          <a:p>
            <a:pPr algn="just"/>
            <a:r>
              <a:rPr lang="en-IN" sz="1600" b="0" i="0" dirty="0">
                <a:effectLst/>
                <a:latin typeface="Times New Roman" panose="02020603050405020304" pitchFamily="18" charset="0"/>
                <a:cs typeface="Times New Roman" panose="02020603050405020304" pitchFamily="18" charset="0"/>
              </a:rPr>
              <a:t>Made use of OpenCV for image processing, MediaPipe for </a:t>
            </a:r>
            <a:r>
              <a:rPr lang="en-IN" sz="1600" b="0" i="0" dirty="0" err="1">
                <a:effectLst/>
                <a:latin typeface="Times New Roman" panose="02020603050405020304" pitchFamily="18" charset="0"/>
                <a:cs typeface="Times New Roman" panose="02020603050405020304" pitchFamily="18" charset="0"/>
              </a:rPr>
              <a:t>keypoint</a:t>
            </a:r>
            <a:r>
              <a:rPr lang="en-IN" sz="1600" b="0" i="0" dirty="0">
                <a:effectLst/>
                <a:latin typeface="Times New Roman" panose="02020603050405020304" pitchFamily="18" charset="0"/>
                <a:cs typeface="Times New Roman" panose="02020603050405020304" pitchFamily="18" charset="0"/>
              </a:rPr>
              <a:t> detection and landmark extraction, Pandas for data handling, ScikitLearn for deploying machine learning models, Streamlit for hosting applications, and SQLlite for the backend.</a:t>
            </a:r>
            <a:endParaRPr lang="en-IN" sz="16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899160" y="381000"/>
            <a:ext cx="10066020" cy="821880"/>
          </a:xfrm>
          <a:prstGeom prst="rect">
            <a:avLst/>
          </a:prstGeom>
          <a:noFill/>
          <a:ln w="0">
            <a:noFill/>
          </a:ln>
        </p:spPr>
        <p:txBody>
          <a:bodyPr lIns="90000" tIns="45000" rIns="90000" bIns="45000" anchor="ctr">
            <a:normAutofit fontScale="90000"/>
          </a:bodyPr>
          <a:lstStyle/>
          <a:p>
            <a:pPr indent="0" algn="ctr">
              <a:lnSpc>
                <a:spcPct val="90000"/>
              </a:lnSpc>
              <a:buNone/>
              <a:tabLst>
                <a:tab pos="0" algn="l"/>
              </a:tabLst>
            </a:pPr>
            <a:r>
              <a:rPr lang="en-US" sz="4000" b="1" strike="noStrike" spc="-1" dirty="0">
                <a:solidFill>
                  <a:srgbClr val="000000"/>
                </a:solidFill>
                <a:latin typeface="Times New Roman"/>
              </a:rPr>
              <a:t>Proposed Methodology/Architecture/Algorithm/Technique</a:t>
            </a:r>
          </a:p>
        </p:txBody>
      </p:sp>
      <p:sp>
        <p:nvSpPr>
          <p:cNvPr id="6" name="TextBox 5">
            <a:extLst>
              <a:ext uri="{FF2B5EF4-FFF2-40B4-BE49-F238E27FC236}">
                <a16:creationId xmlns:a16="http://schemas.microsoft.com/office/drawing/2014/main" id="{275E0838-AC51-3454-F006-390F05CE55C2}"/>
              </a:ext>
            </a:extLst>
          </p:cNvPr>
          <p:cNvSpPr txBox="1"/>
          <p:nvPr/>
        </p:nvSpPr>
        <p:spPr>
          <a:xfrm>
            <a:off x="4434840" y="5502922"/>
            <a:ext cx="3817620"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 2 Camera Position Detection and Correction</a:t>
            </a:r>
            <a:endParaRPr lang="en-IN"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7FD530C-123F-0A3E-727D-0B7E423BF559}"/>
              </a:ext>
            </a:extLst>
          </p:cNvPr>
          <p:cNvPicPr>
            <a:picLocks noChangeAspect="1"/>
          </p:cNvPicPr>
          <p:nvPr/>
        </p:nvPicPr>
        <p:blipFill>
          <a:blip r:embed="rId2"/>
          <a:stretch>
            <a:fillRect/>
          </a:stretch>
        </p:blipFill>
        <p:spPr>
          <a:xfrm>
            <a:off x="3391451" y="2133166"/>
            <a:ext cx="5744377" cy="2762636"/>
          </a:xfrm>
          <a:prstGeom prst="rect">
            <a:avLst/>
          </a:prstGeom>
        </p:spPr>
      </p:pic>
    </p:spTree>
    <p:extLst>
      <p:ext uri="{BB962C8B-B14F-4D97-AF65-F5344CB8AC3E}">
        <p14:creationId xmlns:p14="http://schemas.microsoft.com/office/powerpoint/2010/main" val="2149403684"/>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899160" y="381000"/>
            <a:ext cx="10066020" cy="82188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Prototype</a:t>
            </a:r>
          </a:p>
        </p:txBody>
      </p:sp>
      <p:pic>
        <p:nvPicPr>
          <p:cNvPr id="4" name="Picture 3">
            <a:extLst>
              <a:ext uri="{FF2B5EF4-FFF2-40B4-BE49-F238E27FC236}">
                <a16:creationId xmlns:a16="http://schemas.microsoft.com/office/drawing/2014/main" id="{CC00F2C4-3CAC-73CA-5B6B-6B8450E38EA2}"/>
              </a:ext>
            </a:extLst>
          </p:cNvPr>
          <p:cNvPicPr>
            <a:picLocks noChangeAspect="1"/>
          </p:cNvPicPr>
          <p:nvPr/>
        </p:nvPicPr>
        <p:blipFill>
          <a:blip r:embed="rId2"/>
          <a:stretch>
            <a:fillRect/>
          </a:stretch>
        </p:blipFill>
        <p:spPr>
          <a:xfrm>
            <a:off x="1447800" y="1507808"/>
            <a:ext cx="8679180" cy="4651498"/>
          </a:xfrm>
          <a:prstGeom prst="rect">
            <a:avLst/>
          </a:prstGeom>
        </p:spPr>
      </p:pic>
    </p:spTree>
    <p:extLst>
      <p:ext uri="{BB962C8B-B14F-4D97-AF65-F5344CB8AC3E}">
        <p14:creationId xmlns:p14="http://schemas.microsoft.com/office/powerpoint/2010/main" val="3093808326"/>
      </p:ext>
    </p:extLst>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899160" y="381000"/>
            <a:ext cx="10066020" cy="82188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pc="-1" dirty="0">
                <a:solidFill>
                  <a:srgbClr val="000000"/>
                </a:solidFill>
                <a:latin typeface="Times New Roman"/>
              </a:rPr>
              <a:t>Methodology</a:t>
            </a:r>
            <a:endParaRPr lang="en-US" sz="4000" b="1" strike="noStrike" spc="-1" dirty="0">
              <a:solidFill>
                <a:srgbClr val="000000"/>
              </a:solidFill>
              <a:latin typeface="Times New Roman"/>
            </a:endParaRPr>
          </a:p>
        </p:txBody>
      </p:sp>
      <p:sp>
        <p:nvSpPr>
          <p:cNvPr id="2" name="TextBox 1">
            <a:extLst>
              <a:ext uri="{FF2B5EF4-FFF2-40B4-BE49-F238E27FC236}">
                <a16:creationId xmlns:a16="http://schemas.microsoft.com/office/drawing/2014/main" id="{DD9AABFD-53E1-FC4E-B759-D918E8E0D38E}"/>
              </a:ext>
            </a:extLst>
          </p:cNvPr>
          <p:cNvSpPr txBox="1"/>
          <p:nvPr/>
        </p:nvSpPr>
        <p:spPr>
          <a:xfrm>
            <a:off x="407670" y="1432560"/>
            <a:ext cx="11376660" cy="5762924"/>
          </a:xfrm>
          <a:prstGeom prst="rect">
            <a:avLst/>
          </a:prstGeom>
          <a:noFill/>
        </p:spPr>
        <p:txBody>
          <a:bodyPr wrap="square" rtlCol="0">
            <a:spAutoFit/>
          </a:bodyPr>
          <a:lstStyle/>
          <a:p>
            <a:r>
              <a:rPr lang="en-US" sz="1600" b="1" i="0" dirty="0">
                <a:effectLst/>
                <a:latin typeface="Times New Roman" panose="02020603050405020304" pitchFamily="18" charset="0"/>
                <a:cs typeface="Times New Roman" panose="02020603050405020304" pitchFamily="18" charset="0"/>
              </a:rPr>
              <a:t>1)OpenCV</a:t>
            </a:r>
          </a:p>
          <a:p>
            <a:endParaRPr lang="en-IN" sz="1600" b="1" i="0" dirty="0">
              <a:effectLst/>
              <a:latin typeface="Times New Roman" panose="02020603050405020304" pitchFamily="18" charset="0"/>
              <a:cs typeface="Times New Roman" panose="02020603050405020304" pitchFamily="18" charset="0"/>
            </a:endParaRPr>
          </a:p>
          <a:p>
            <a:pPr algn="just">
              <a:lnSpc>
                <a:spcPct val="150000"/>
              </a:lnSpc>
            </a:pPr>
            <a:r>
              <a:rPr lang="en-US" sz="1400" i="0" dirty="0">
                <a:effectLst/>
                <a:latin typeface="Times New Roman" panose="02020603050405020304" pitchFamily="18" charset="0"/>
                <a:cs typeface="Times New Roman" panose="02020603050405020304" pitchFamily="18" charset="0"/>
              </a:rPr>
              <a:t>OpenCV is an open-source library that provides a common infrastructure for performing computer-vision tasks </a:t>
            </a:r>
          </a:p>
          <a:p>
            <a:pPr algn="just">
              <a:lnSpc>
                <a:spcPct val="150000"/>
              </a:lnSpc>
            </a:pPr>
            <a:r>
              <a:rPr lang="en-US" sz="1400" i="0" dirty="0">
                <a:effectLst/>
                <a:latin typeface="Times New Roman" panose="02020603050405020304" pitchFamily="18" charset="0"/>
                <a:cs typeface="Times New Roman" panose="02020603050405020304" pitchFamily="18" charset="0"/>
              </a:rPr>
              <a:t>along with machine learning and can work alongside numerous Algorithms and frameworks. In our case, </a:t>
            </a:r>
          </a:p>
          <a:p>
            <a:pPr algn="just">
              <a:lnSpc>
                <a:spcPct val="150000"/>
              </a:lnSpc>
            </a:pPr>
            <a:r>
              <a:rPr lang="en-US" sz="1400" i="0" dirty="0">
                <a:effectLst/>
                <a:latin typeface="Times New Roman" panose="02020603050405020304" pitchFamily="18" charset="0"/>
                <a:cs typeface="Times New Roman" panose="02020603050405020304" pitchFamily="18" charset="0"/>
              </a:rPr>
              <a:t>we are using OpenCV with MediaPipe for pose estimation, Pose detection, and extracting the 3D coordinates </a:t>
            </a:r>
          </a:p>
          <a:p>
            <a:pPr algn="just">
              <a:lnSpc>
                <a:spcPct val="150000"/>
              </a:lnSpc>
            </a:pPr>
            <a:r>
              <a:rPr lang="en-US" sz="1400" i="0" dirty="0">
                <a:effectLst/>
                <a:latin typeface="Times New Roman" panose="02020603050405020304" pitchFamily="18" charset="0"/>
                <a:cs typeface="Times New Roman" panose="02020603050405020304" pitchFamily="18" charset="0"/>
              </a:rPr>
              <a:t>of the pose.</a:t>
            </a:r>
          </a:p>
          <a:p>
            <a:pPr algn="just">
              <a:lnSpc>
                <a:spcPct val="150000"/>
              </a:lnSpc>
            </a:pPr>
            <a:r>
              <a:rPr lang="en-US" sz="1600" b="1" i="0" dirty="0">
                <a:effectLst/>
                <a:latin typeface="Times New Roman" panose="02020603050405020304" pitchFamily="18" charset="0"/>
                <a:cs typeface="Times New Roman" panose="02020603050405020304" pitchFamily="18" charset="0"/>
              </a:rPr>
              <a:t>2) MediaPipe</a:t>
            </a:r>
          </a:p>
          <a:p>
            <a:pPr algn="just">
              <a:lnSpc>
                <a:spcPct val="150000"/>
              </a:lnSpc>
            </a:pPr>
            <a:r>
              <a:rPr lang="en-US" sz="1400" dirty="0">
                <a:latin typeface="Times New Roman" panose="02020603050405020304" pitchFamily="18" charset="0"/>
                <a:cs typeface="Times New Roman" panose="02020603050405020304" pitchFamily="18" charset="0"/>
              </a:rPr>
              <a:t>Google's cross-platform technology for creating perception pipelines is called Mediapipe.</a:t>
            </a:r>
            <a:r>
              <a:rPr lang="en-US" sz="1400" dirty="0"/>
              <a:t> </a:t>
            </a:r>
            <a:r>
              <a:rPr lang="en-US" sz="1400" dirty="0">
                <a:latin typeface="Times New Roman" panose="02020603050405020304" pitchFamily="18" charset="0"/>
                <a:cs typeface="Times New Roman" panose="02020603050405020304" pitchFamily="18" charset="0"/>
              </a:rPr>
              <a:t>Video streams </a:t>
            </a:r>
          </a:p>
          <a:p>
            <a:pPr algn="just">
              <a:lnSpc>
                <a:spcPct val="150000"/>
              </a:lnSpc>
            </a:pPr>
            <a:r>
              <a:rPr lang="en-US" sz="1400" dirty="0">
                <a:latin typeface="Times New Roman" panose="02020603050405020304" pitchFamily="18" charset="0"/>
                <a:cs typeface="Times New Roman" panose="02020603050405020304" pitchFamily="18" charset="0"/>
              </a:rPr>
              <a:t>enter the graph as time-series data, and perceived descriptions of those video streams exit as pose landmarks.</a:t>
            </a:r>
          </a:p>
          <a:p>
            <a:pPr algn="just">
              <a:lnSpc>
                <a:spcPct val="150000"/>
              </a:lnSpc>
            </a:pPr>
            <a:r>
              <a:rPr lang="en-US" sz="1400" dirty="0">
                <a:latin typeface="Times New Roman" panose="02020603050405020304" pitchFamily="18" charset="0"/>
                <a:cs typeface="Times New Roman" panose="02020603050405020304" pitchFamily="18" charset="0"/>
              </a:rPr>
              <a:t> Every frame from our real-time video enters this pipeline, which is made up of frames per second.</a:t>
            </a:r>
            <a:r>
              <a:rPr lang="en-US" sz="1400" dirty="0"/>
              <a:t> </a:t>
            </a:r>
            <a:r>
              <a:rPr lang="en-US" sz="1400" dirty="0">
                <a:latin typeface="Times New Roman" panose="02020603050405020304" pitchFamily="18" charset="0"/>
                <a:cs typeface="Times New Roman" panose="02020603050405020304" pitchFamily="18" charset="0"/>
              </a:rPr>
              <a:t>When a</a:t>
            </a:r>
          </a:p>
          <a:p>
            <a:pPr algn="just">
              <a:lnSpc>
                <a:spcPct val="150000"/>
              </a:lnSpc>
            </a:pPr>
            <a:r>
              <a:rPr lang="en-US" sz="1400" dirty="0">
                <a:latin typeface="Times New Roman" panose="02020603050405020304" pitchFamily="18" charset="0"/>
                <a:cs typeface="Times New Roman" panose="02020603050405020304" pitchFamily="18" charset="0"/>
              </a:rPr>
              <a:t> frame enters the pipeline, it is initially pre-processed by changing it to a size that the machine learning algorithm</a:t>
            </a:r>
          </a:p>
          <a:p>
            <a:pPr algn="just">
              <a:lnSpc>
                <a:spcPct val="150000"/>
              </a:lnSpc>
            </a:pPr>
            <a:r>
              <a:rPr lang="en-US" sz="1400" dirty="0">
                <a:latin typeface="Times New Roman" panose="02020603050405020304" pitchFamily="18" charset="0"/>
                <a:cs typeface="Times New Roman" panose="02020603050405020304" pitchFamily="18" charset="0"/>
              </a:rPr>
              <a:t> can use efficiently. These pre-processed photos are now turned into multidimensional arrays containing tensors, </a:t>
            </a:r>
          </a:p>
          <a:p>
            <a:pPr algn="just">
              <a:lnSpc>
                <a:spcPct val="150000"/>
              </a:lnSpc>
            </a:pPr>
            <a:r>
              <a:rPr lang="en-US" sz="1400" dirty="0">
                <a:latin typeface="Times New Roman" panose="02020603050405020304" pitchFamily="18" charset="0"/>
                <a:cs typeface="Times New Roman" panose="02020603050405020304" pitchFamily="18" charset="0"/>
              </a:rPr>
              <a:t>which are subsequently put into an inference model, which generates tensors once more. These tensors are </a:t>
            </a:r>
          </a:p>
          <a:p>
            <a:pPr algn="just">
              <a:lnSpc>
                <a:spcPct val="150000"/>
              </a:lnSpc>
            </a:pPr>
            <a:r>
              <a:rPr lang="en-US" sz="1400" dirty="0">
                <a:latin typeface="Times New Roman" panose="02020603050405020304" pitchFamily="18" charset="0"/>
                <a:cs typeface="Times New Roman" panose="02020603050405020304" pitchFamily="18" charset="0"/>
              </a:rPr>
              <a:t>then decoded into landmarks, which are subsequently projected back to the screen, allowing us to see the landmarks</a:t>
            </a:r>
          </a:p>
          <a:p>
            <a:pPr algn="just">
              <a:lnSpc>
                <a:spcPct val="150000"/>
              </a:lnSpc>
            </a:pPr>
            <a:r>
              <a:rPr lang="en-US" sz="1400" dirty="0">
                <a:latin typeface="Times New Roman" panose="02020603050405020304" pitchFamily="18" charset="0"/>
                <a:cs typeface="Times New Roman" panose="02020603050405020304" pitchFamily="18" charset="0"/>
              </a:rPr>
              <a:t> as output.</a:t>
            </a:r>
            <a:endParaRPr lang="en-US" sz="1400" b="1" i="0" dirty="0">
              <a:effectLst/>
              <a:latin typeface="Times New Roman" panose="02020603050405020304" pitchFamily="18" charset="0"/>
              <a:cs typeface="Times New Roman" panose="02020603050405020304" pitchFamily="18" charset="0"/>
            </a:endParaRPr>
          </a:p>
          <a:p>
            <a:pPr algn="just">
              <a:lnSpc>
                <a:spcPct val="150000"/>
              </a:lnSpc>
            </a:pPr>
            <a:endParaRPr lang="en-US" sz="1400" i="0" dirty="0">
              <a:effectLst/>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i="0" dirty="0">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40D80D5-4935-947A-CB35-A177C1325F3A}"/>
              </a:ext>
            </a:extLst>
          </p:cNvPr>
          <p:cNvPicPr>
            <a:picLocks noChangeAspect="1"/>
          </p:cNvPicPr>
          <p:nvPr/>
        </p:nvPicPr>
        <p:blipFill>
          <a:blip r:embed="rId2"/>
          <a:stretch>
            <a:fillRect/>
          </a:stretch>
        </p:blipFill>
        <p:spPr>
          <a:xfrm>
            <a:off x="8877219" y="1844040"/>
            <a:ext cx="2719768" cy="4245492"/>
          </a:xfrm>
          <a:prstGeom prst="rect">
            <a:avLst/>
          </a:prstGeom>
        </p:spPr>
      </p:pic>
    </p:spTree>
    <p:extLst>
      <p:ext uri="{BB962C8B-B14F-4D97-AF65-F5344CB8AC3E}">
        <p14:creationId xmlns:p14="http://schemas.microsoft.com/office/powerpoint/2010/main" val="2252957081"/>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TotalTime>
  <Words>1209</Words>
  <Application>Microsoft Office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Symbol</vt:lpstr>
      <vt:lpstr>Times New Roman</vt:lpstr>
      <vt:lpstr>Wingdings</vt:lpstr>
      <vt:lpstr>Office Theme</vt:lpstr>
      <vt:lpstr>Yoga Harmony Assist</vt:lpstr>
      <vt:lpstr>Overview</vt:lpstr>
      <vt:lpstr>Introduction</vt:lpstr>
      <vt:lpstr>Literature Review</vt:lpstr>
      <vt:lpstr>PowerPoint Presentation</vt:lpstr>
      <vt:lpstr>Proposed Methodology/Architecture/Algorithm/Technique</vt:lpstr>
      <vt:lpstr>Proposed Methodology/Architecture/Algorithm/Technique</vt:lpstr>
      <vt:lpstr>Prototype</vt:lpstr>
      <vt:lpstr>Methodology</vt:lpstr>
      <vt:lpstr>Implementation</vt:lpstr>
      <vt:lpstr>Implementation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in JDBC</dc:title>
  <dc:subject/>
  <dc:creator>Chiranjeevi Lect</dc:creator>
  <dc:description/>
  <cp:lastModifiedBy>sravani chowdary</cp:lastModifiedBy>
  <cp:revision>12</cp:revision>
  <dcterms:created xsi:type="dcterms:W3CDTF">2023-08-05T05:18:30Z</dcterms:created>
  <dcterms:modified xsi:type="dcterms:W3CDTF">2024-02-26T16:57:28Z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