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8" r:id="rId6"/>
    <p:sldId id="270" r:id="rId7"/>
    <p:sldId id="263" r:id="rId8"/>
    <p:sldId id="269" r:id="rId9"/>
    <p:sldId id="265" r:id="rId10"/>
    <p:sldId id="266" r:id="rId11"/>
    <p:sldId id="267" r:id="rId12"/>
    <p:sldId id="264" r:id="rId13"/>
    <p:sldId id="261" r:id="rId14"/>
    <p:sldId id="272" r:id="rId15"/>
    <p:sldId id="26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49CE64-5B39-41E3-98AD-436573F8CD32}" v="4" dt="2022-01-23T12:26:48.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95" d="100"/>
          <a:sy n="95" d="100"/>
        </p:scale>
        <p:origin x="72"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TEJA KALE ." userId="e7714c41-4aca-4a46-b1b3-498a5149fde7" providerId="ADAL" clId="{EF49CE64-5B39-41E3-98AD-436573F8CD32}"/>
    <pc:docChg chg="undo custSel addSld delSld modSld">
      <pc:chgData name="SRI TEJA KALE ." userId="e7714c41-4aca-4a46-b1b3-498a5149fde7" providerId="ADAL" clId="{EF49CE64-5B39-41E3-98AD-436573F8CD32}" dt="2022-01-23T12:58:33.097" v="317" actId="20577"/>
      <pc:docMkLst>
        <pc:docMk/>
      </pc:docMkLst>
      <pc:sldChg chg="modSp mod">
        <pc:chgData name="SRI TEJA KALE ." userId="e7714c41-4aca-4a46-b1b3-498a5149fde7" providerId="ADAL" clId="{EF49CE64-5B39-41E3-98AD-436573F8CD32}" dt="2022-01-23T12:30:50.040" v="186" actId="20577"/>
        <pc:sldMkLst>
          <pc:docMk/>
          <pc:sldMk cId="4176494206" sldId="256"/>
        </pc:sldMkLst>
        <pc:spChg chg="mod">
          <ac:chgData name="SRI TEJA KALE ." userId="e7714c41-4aca-4a46-b1b3-498a5149fde7" providerId="ADAL" clId="{EF49CE64-5B39-41E3-98AD-436573F8CD32}" dt="2022-01-23T12:30:50.040" v="186" actId="20577"/>
          <ac:spMkLst>
            <pc:docMk/>
            <pc:sldMk cId="4176494206" sldId="256"/>
            <ac:spMk id="3" creationId="{69AB94DC-1705-40DB-AA66-45F4F107C497}"/>
          </ac:spMkLst>
        </pc:spChg>
      </pc:sldChg>
      <pc:sldChg chg="modSp mod">
        <pc:chgData name="SRI TEJA KALE ." userId="e7714c41-4aca-4a46-b1b3-498a5149fde7" providerId="ADAL" clId="{EF49CE64-5B39-41E3-98AD-436573F8CD32}" dt="2022-01-23T12:31:27.529" v="201" actId="20577"/>
        <pc:sldMkLst>
          <pc:docMk/>
          <pc:sldMk cId="1243635495" sldId="257"/>
        </pc:sldMkLst>
        <pc:spChg chg="mod">
          <ac:chgData name="SRI TEJA KALE ." userId="e7714c41-4aca-4a46-b1b3-498a5149fde7" providerId="ADAL" clId="{EF49CE64-5B39-41E3-98AD-436573F8CD32}" dt="2022-01-23T12:31:27.529" v="201" actId="20577"/>
          <ac:spMkLst>
            <pc:docMk/>
            <pc:sldMk cId="1243635495" sldId="257"/>
            <ac:spMk id="3" creationId="{22ABD0A5-A94B-4D3D-A989-5A3917FD24D6}"/>
          </ac:spMkLst>
        </pc:spChg>
      </pc:sldChg>
      <pc:sldChg chg="modSp mod">
        <pc:chgData name="SRI TEJA KALE ." userId="e7714c41-4aca-4a46-b1b3-498a5149fde7" providerId="ADAL" clId="{EF49CE64-5B39-41E3-98AD-436573F8CD32}" dt="2022-01-23T12:37:14.811" v="257" actId="27636"/>
        <pc:sldMkLst>
          <pc:docMk/>
          <pc:sldMk cId="1274477220" sldId="258"/>
        </pc:sldMkLst>
        <pc:spChg chg="mod">
          <ac:chgData name="SRI TEJA KALE ." userId="e7714c41-4aca-4a46-b1b3-498a5149fde7" providerId="ADAL" clId="{EF49CE64-5B39-41E3-98AD-436573F8CD32}" dt="2022-01-23T12:37:14.811" v="257" actId="27636"/>
          <ac:spMkLst>
            <pc:docMk/>
            <pc:sldMk cId="1274477220" sldId="258"/>
            <ac:spMk id="3" creationId="{006C82B6-91A7-4060-B31F-14263CC11075}"/>
          </ac:spMkLst>
        </pc:spChg>
      </pc:sldChg>
      <pc:sldChg chg="modSp mod">
        <pc:chgData name="SRI TEJA KALE ." userId="e7714c41-4aca-4a46-b1b3-498a5149fde7" providerId="ADAL" clId="{EF49CE64-5B39-41E3-98AD-436573F8CD32}" dt="2022-01-23T12:31:48.703" v="203" actId="27636"/>
        <pc:sldMkLst>
          <pc:docMk/>
          <pc:sldMk cId="4102292521" sldId="260"/>
        </pc:sldMkLst>
        <pc:spChg chg="mod">
          <ac:chgData name="SRI TEJA KALE ." userId="e7714c41-4aca-4a46-b1b3-498a5149fde7" providerId="ADAL" clId="{EF49CE64-5B39-41E3-98AD-436573F8CD32}" dt="2022-01-23T12:31:48.703" v="203" actId="27636"/>
          <ac:spMkLst>
            <pc:docMk/>
            <pc:sldMk cId="4102292521" sldId="260"/>
            <ac:spMk id="2" creationId="{19034A2B-B361-4E86-9B45-9E18AE159E98}"/>
          </ac:spMkLst>
        </pc:spChg>
      </pc:sldChg>
      <pc:sldChg chg="modSp new mod">
        <pc:chgData name="SRI TEJA KALE ." userId="e7714c41-4aca-4a46-b1b3-498a5149fde7" providerId="ADAL" clId="{EF49CE64-5B39-41E3-98AD-436573F8CD32}" dt="2022-01-23T12:57:28.575" v="286" actId="20577"/>
        <pc:sldMkLst>
          <pc:docMk/>
          <pc:sldMk cId="2611441655" sldId="261"/>
        </pc:sldMkLst>
        <pc:spChg chg="mod">
          <ac:chgData name="SRI TEJA KALE ." userId="e7714c41-4aca-4a46-b1b3-498a5149fde7" providerId="ADAL" clId="{EF49CE64-5B39-41E3-98AD-436573F8CD32}" dt="2022-01-23T12:57:28.575" v="286" actId="20577"/>
          <ac:spMkLst>
            <pc:docMk/>
            <pc:sldMk cId="2611441655" sldId="261"/>
            <ac:spMk id="2" creationId="{A4243946-A5DF-4695-BF20-7F7800F324AC}"/>
          </ac:spMkLst>
        </pc:spChg>
        <pc:spChg chg="mod">
          <ac:chgData name="SRI TEJA KALE ." userId="e7714c41-4aca-4a46-b1b3-498a5149fde7" providerId="ADAL" clId="{EF49CE64-5B39-41E3-98AD-436573F8CD32}" dt="2022-01-23T12:28:13.935" v="169"/>
          <ac:spMkLst>
            <pc:docMk/>
            <pc:sldMk cId="2611441655" sldId="261"/>
            <ac:spMk id="3" creationId="{77F34921-1671-4E2A-9DC5-B9F6B7E3050A}"/>
          </ac:spMkLst>
        </pc:spChg>
      </pc:sldChg>
      <pc:sldChg chg="modSp new mod">
        <pc:chgData name="SRI TEJA KALE ." userId="e7714c41-4aca-4a46-b1b3-498a5149fde7" providerId="ADAL" clId="{EF49CE64-5B39-41E3-98AD-436573F8CD32}" dt="2022-01-23T12:35:53.127" v="254"/>
        <pc:sldMkLst>
          <pc:docMk/>
          <pc:sldMk cId="2009286571" sldId="262"/>
        </pc:sldMkLst>
        <pc:spChg chg="mod">
          <ac:chgData name="SRI TEJA KALE ." userId="e7714c41-4aca-4a46-b1b3-498a5149fde7" providerId="ADAL" clId="{EF49CE64-5B39-41E3-98AD-436573F8CD32}" dt="2022-01-23T11:58:22.597" v="46" actId="20577"/>
          <ac:spMkLst>
            <pc:docMk/>
            <pc:sldMk cId="2009286571" sldId="262"/>
            <ac:spMk id="2" creationId="{F69B1C7B-1708-49F5-9597-60676F49E484}"/>
          </ac:spMkLst>
        </pc:spChg>
        <pc:spChg chg="mod">
          <ac:chgData name="SRI TEJA KALE ." userId="e7714c41-4aca-4a46-b1b3-498a5149fde7" providerId="ADAL" clId="{EF49CE64-5B39-41E3-98AD-436573F8CD32}" dt="2022-01-23T12:35:53.127" v="254"/>
          <ac:spMkLst>
            <pc:docMk/>
            <pc:sldMk cId="2009286571" sldId="262"/>
            <ac:spMk id="3" creationId="{FBE65024-2A16-4685-B052-C7839E721DF1}"/>
          </ac:spMkLst>
        </pc:spChg>
      </pc:sldChg>
      <pc:sldChg chg="modSp new mod">
        <pc:chgData name="SRI TEJA KALE ." userId="e7714c41-4aca-4a46-b1b3-498a5149fde7" providerId="ADAL" clId="{EF49CE64-5B39-41E3-98AD-436573F8CD32}" dt="2022-01-23T12:20:41.250" v="60" actId="27636"/>
        <pc:sldMkLst>
          <pc:docMk/>
          <pc:sldMk cId="2670431993" sldId="263"/>
        </pc:sldMkLst>
        <pc:spChg chg="mod">
          <ac:chgData name="SRI TEJA KALE ." userId="e7714c41-4aca-4a46-b1b3-498a5149fde7" providerId="ADAL" clId="{EF49CE64-5B39-41E3-98AD-436573F8CD32}" dt="2022-01-23T12:15:55.990" v="54" actId="20577"/>
          <ac:spMkLst>
            <pc:docMk/>
            <pc:sldMk cId="2670431993" sldId="263"/>
            <ac:spMk id="2" creationId="{5749B599-9397-444C-B4E3-267C3A817B2A}"/>
          </ac:spMkLst>
        </pc:spChg>
        <pc:spChg chg="mod">
          <ac:chgData name="SRI TEJA KALE ." userId="e7714c41-4aca-4a46-b1b3-498a5149fde7" providerId="ADAL" clId="{EF49CE64-5B39-41E3-98AD-436573F8CD32}" dt="2022-01-23T12:20:41.250" v="60" actId="27636"/>
          <ac:spMkLst>
            <pc:docMk/>
            <pc:sldMk cId="2670431993" sldId="263"/>
            <ac:spMk id="3" creationId="{562791EE-0D0A-434E-AFD0-73D8606E8C98}"/>
          </ac:spMkLst>
        </pc:spChg>
      </pc:sldChg>
      <pc:sldChg chg="addSp delSp modSp new mod">
        <pc:chgData name="SRI TEJA KALE ." userId="e7714c41-4aca-4a46-b1b3-498a5149fde7" providerId="ADAL" clId="{EF49CE64-5B39-41E3-98AD-436573F8CD32}" dt="2022-01-23T12:57:37.120" v="297" actId="20577"/>
        <pc:sldMkLst>
          <pc:docMk/>
          <pc:sldMk cId="516347768" sldId="264"/>
        </pc:sldMkLst>
        <pc:spChg chg="mod">
          <ac:chgData name="SRI TEJA KALE ." userId="e7714c41-4aca-4a46-b1b3-498a5149fde7" providerId="ADAL" clId="{EF49CE64-5B39-41E3-98AD-436573F8CD32}" dt="2022-01-23T12:57:37.120" v="297" actId="20577"/>
          <ac:spMkLst>
            <pc:docMk/>
            <pc:sldMk cId="516347768" sldId="264"/>
            <ac:spMk id="2" creationId="{EDE1E048-77B8-4E98-A1E3-A485C117A6ED}"/>
          </ac:spMkLst>
        </pc:spChg>
        <pc:spChg chg="del mod">
          <ac:chgData name="SRI TEJA KALE ." userId="e7714c41-4aca-4a46-b1b3-498a5149fde7" providerId="ADAL" clId="{EF49CE64-5B39-41E3-98AD-436573F8CD32}" dt="2022-01-23T12:24:15.431" v="153"/>
          <ac:spMkLst>
            <pc:docMk/>
            <pc:sldMk cId="516347768" sldId="264"/>
            <ac:spMk id="3" creationId="{E78B0269-BB4C-47E4-83F0-1D746237C149}"/>
          </ac:spMkLst>
        </pc:spChg>
        <pc:spChg chg="add del mod">
          <ac:chgData name="SRI TEJA KALE ." userId="e7714c41-4aca-4a46-b1b3-498a5149fde7" providerId="ADAL" clId="{EF49CE64-5B39-41E3-98AD-436573F8CD32}" dt="2022-01-23T12:25:20.425" v="157" actId="22"/>
          <ac:spMkLst>
            <pc:docMk/>
            <pc:sldMk cId="516347768" sldId="264"/>
            <ac:spMk id="7" creationId="{31184C84-BFDE-463F-BE1D-4CBAF59B029A}"/>
          </ac:spMkLst>
        </pc:spChg>
        <pc:graphicFrameChg chg="add del mod">
          <ac:chgData name="SRI TEJA KALE ." userId="e7714c41-4aca-4a46-b1b3-498a5149fde7" providerId="ADAL" clId="{EF49CE64-5B39-41E3-98AD-436573F8CD32}" dt="2022-01-23T12:23:52.478" v="152" actId="21"/>
          <ac:graphicFrameMkLst>
            <pc:docMk/>
            <pc:sldMk cId="516347768" sldId="264"/>
            <ac:graphicFrameMk id="4" creationId="{3893A20E-56B4-4D34-BF74-56665DB6DE0D}"/>
          </ac:graphicFrameMkLst>
        </pc:graphicFrameChg>
        <pc:graphicFrameChg chg="add del mod">
          <ac:chgData name="SRI TEJA KALE ." userId="e7714c41-4aca-4a46-b1b3-498a5149fde7" providerId="ADAL" clId="{EF49CE64-5B39-41E3-98AD-436573F8CD32}" dt="2022-01-23T12:24:26.618" v="156" actId="478"/>
          <ac:graphicFrameMkLst>
            <pc:docMk/>
            <pc:sldMk cId="516347768" sldId="264"/>
            <ac:graphicFrameMk id="5" creationId="{F255437E-7D84-4E1E-8790-29DBD6EF803F}"/>
          </ac:graphicFrameMkLst>
        </pc:graphicFrameChg>
        <pc:picChg chg="add mod ord">
          <ac:chgData name="SRI TEJA KALE ." userId="e7714c41-4aca-4a46-b1b3-498a5149fde7" providerId="ADAL" clId="{EF49CE64-5B39-41E3-98AD-436573F8CD32}" dt="2022-01-23T12:25:20.425" v="157" actId="22"/>
          <ac:picMkLst>
            <pc:docMk/>
            <pc:sldMk cId="516347768" sldId="264"/>
            <ac:picMk id="9" creationId="{EF1D62E5-DD3D-4D4C-BBAF-F475221B4FC0}"/>
          </ac:picMkLst>
        </pc:picChg>
      </pc:sldChg>
      <pc:sldChg chg="modSp new mod">
        <pc:chgData name="SRI TEJA KALE ." userId="e7714c41-4aca-4a46-b1b3-498a5149fde7" providerId="ADAL" clId="{EF49CE64-5B39-41E3-98AD-436573F8CD32}" dt="2022-01-23T12:33:48.073" v="223" actId="27636"/>
        <pc:sldMkLst>
          <pc:docMk/>
          <pc:sldMk cId="490963714" sldId="265"/>
        </pc:sldMkLst>
        <pc:spChg chg="mod">
          <ac:chgData name="SRI TEJA KALE ." userId="e7714c41-4aca-4a46-b1b3-498a5149fde7" providerId="ADAL" clId="{EF49CE64-5B39-41E3-98AD-436573F8CD32}" dt="2022-01-23T12:32:53.418" v="211" actId="20577"/>
          <ac:spMkLst>
            <pc:docMk/>
            <pc:sldMk cId="490963714" sldId="265"/>
            <ac:spMk id="2" creationId="{F4049071-CD4D-47B9-AB12-DE3667564201}"/>
          </ac:spMkLst>
        </pc:spChg>
        <pc:spChg chg="mod">
          <ac:chgData name="SRI TEJA KALE ." userId="e7714c41-4aca-4a46-b1b3-498a5149fde7" providerId="ADAL" clId="{EF49CE64-5B39-41E3-98AD-436573F8CD32}" dt="2022-01-23T12:33:48.073" v="223" actId="27636"/>
          <ac:spMkLst>
            <pc:docMk/>
            <pc:sldMk cId="490963714" sldId="265"/>
            <ac:spMk id="3" creationId="{FE0B6801-2C4D-48D0-8D9C-977869218D90}"/>
          </ac:spMkLst>
        </pc:spChg>
      </pc:sldChg>
      <pc:sldChg chg="modSp new mod">
        <pc:chgData name="SRI TEJA KALE ." userId="e7714c41-4aca-4a46-b1b3-498a5149fde7" providerId="ADAL" clId="{EF49CE64-5B39-41E3-98AD-436573F8CD32}" dt="2022-01-23T12:34:49.981" v="236"/>
        <pc:sldMkLst>
          <pc:docMk/>
          <pc:sldMk cId="63686629" sldId="266"/>
        </pc:sldMkLst>
        <pc:spChg chg="mod">
          <ac:chgData name="SRI TEJA KALE ." userId="e7714c41-4aca-4a46-b1b3-498a5149fde7" providerId="ADAL" clId="{EF49CE64-5B39-41E3-98AD-436573F8CD32}" dt="2022-01-23T12:34:49.981" v="236"/>
          <ac:spMkLst>
            <pc:docMk/>
            <pc:sldMk cId="63686629" sldId="266"/>
            <ac:spMk id="3" creationId="{137F0BE5-3B51-44A3-ADCF-893659DE10C8}"/>
          </ac:spMkLst>
        </pc:spChg>
      </pc:sldChg>
      <pc:sldChg chg="modSp new del mod">
        <pc:chgData name="SRI TEJA KALE ." userId="e7714c41-4aca-4a46-b1b3-498a5149fde7" providerId="ADAL" clId="{EF49CE64-5B39-41E3-98AD-436573F8CD32}" dt="2022-01-23T12:34:24.888" v="232" actId="680"/>
        <pc:sldMkLst>
          <pc:docMk/>
          <pc:sldMk cId="1692481506" sldId="266"/>
        </pc:sldMkLst>
        <pc:spChg chg="mod">
          <ac:chgData name="SRI TEJA KALE ." userId="e7714c41-4aca-4a46-b1b3-498a5149fde7" providerId="ADAL" clId="{EF49CE64-5B39-41E3-98AD-436573F8CD32}" dt="2022-01-23T12:34:16.247" v="229"/>
          <ac:spMkLst>
            <pc:docMk/>
            <pc:sldMk cId="1692481506" sldId="266"/>
            <ac:spMk id="2" creationId="{C197CF57-A460-4B0B-84AE-CD8D0A713DEF}"/>
          </ac:spMkLst>
        </pc:spChg>
        <pc:spChg chg="mod">
          <ac:chgData name="SRI TEJA KALE ." userId="e7714c41-4aca-4a46-b1b3-498a5149fde7" providerId="ADAL" clId="{EF49CE64-5B39-41E3-98AD-436573F8CD32}" dt="2022-01-23T12:34:24.021" v="231"/>
          <ac:spMkLst>
            <pc:docMk/>
            <pc:sldMk cId="1692481506" sldId="266"/>
            <ac:spMk id="3" creationId="{7ECAB20A-2206-4FC0-9462-C463DF595C1F}"/>
          </ac:spMkLst>
        </pc:spChg>
      </pc:sldChg>
      <pc:sldChg chg="modSp new mod">
        <pc:chgData name="SRI TEJA KALE ." userId="e7714c41-4aca-4a46-b1b3-498a5149fde7" providerId="ADAL" clId="{EF49CE64-5B39-41E3-98AD-436573F8CD32}" dt="2022-01-23T12:38:43.191" v="271" actId="20577"/>
        <pc:sldMkLst>
          <pc:docMk/>
          <pc:sldMk cId="1331398714" sldId="267"/>
        </pc:sldMkLst>
        <pc:spChg chg="mod">
          <ac:chgData name="SRI TEJA KALE ." userId="e7714c41-4aca-4a46-b1b3-498a5149fde7" providerId="ADAL" clId="{EF49CE64-5B39-41E3-98AD-436573F8CD32}" dt="2022-01-23T12:38:43.191" v="271" actId="20577"/>
          <ac:spMkLst>
            <pc:docMk/>
            <pc:sldMk cId="1331398714" sldId="267"/>
            <ac:spMk id="2" creationId="{85BBF01E-C443-45FA-9160-F387B97246DF}"/>
          </ac:spMkLst>
        </pc:spChg>
      </pc:sldChg>
      <pc:sldChg chg="modSp new mod">
        <pc:chgData name="SRI TEJA KALE ." userId="e7714c41-4aca-4a46-b1b3-498a5149fde7" providerId="ADAL" clId="{EF49CE64-5B39-41E3-98AD-436573F8CD32}" dt="2022-01-23T12:58:33.097" v="317" actId="20577"/>
        <pc:sldMkLst>
          <pc:docMk/>
          <pc:sldMk cId="3115613465" sldId="268"/>
        </pc:sldMkLst>
        <pc:spChg chg="mod">
          <ac:chgData name="SRI TEJA KALE ." userId="e7714c41-4aca-4a46-b1b3-498a5149fde7" providerId="ADAL" clId="{EF49CE64-5B39-41E3-98AD-436573F8CD32}" dt="2022-01-23T12:58:33.097" v="317" actId="20577"/>
          <ac:spMkLst>
            <pc:docMk/>
            <pc:sldMk cId="3115613465" sldId="268"/>
            <ac:spMk id="2" creationId="{6FFB33FC-4DD1-43E3-A257-4C1571FACFEE}"/>
          </ac:spMkLst>
        </pc:spChg>
      </pc:sldChg>
      <pc:sldChg chg="new del">
        <pc:chgData name="SRI TEJA KALE ." userId="e7714c41-4aca-4a46-b1b3-498a5149fde7" providerId="ADAL" clId="{EF49CE64-5B39-41E3-98AD-436573F8CD32}" dt="2022-01-23T12:58:23.708" v="299" actId="680"/>
        <pc:sldMkLst>
          <pc:docMk/>
          <pc:sldMk cId="3572404824" sldId="26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BD82539-B1BA-4700-B791-A3D185CAA48B}" type="datetimeFigureOut">
              <a:rPr lang="en-IN" smtClean="0"/>
              <a:t>31-01-2022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8699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82539-B1BA-4700-B791-A3D185CAA48B}"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09655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D82539-B1BA-4700-B791-A3D185CAA48B}" type="datetimeFigureOut">
              <a:rPr lang="en-IN" smtClean="0"/>
              <a:t>31-01-2022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737258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D82539-B1BA-4700-B791-A3D185CAA48B}" type="datetimeFigureOut">
              <a:rPr lang="en-IN" smtClean="0"/>
              <a:t>31-01-2022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680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BD82539-B1BA-4700-B791-A3D185CAA48B}" type="datetimeFigureOut">
              <a:rPr lang="en-IN" smtClean="0"/>
              <a:t>31-01-2022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69727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D82539-B1BA-4700-B791-A3D185CAA48B}"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032596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D82539-B1BA-4700-B791-A3D185CAA48B}"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433672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82539-B1BA-4700-B791-A3D185CAA48B}"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43458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BD82539-B1BA-4700-B791-A3D185CAA48B}" type="datetimeFigureOut">
              <a:rPr lang="en-IN" smtClean="0"/>
              <a:t>31-01-2022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15696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82539-B1BA-4700-B791-A3D185CAA48B}" type="datetimeFigureOut">
              <a:rPr lang="en-IN" smtClean="0"/>
              <a:t>31-01-2022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2975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BD82539-B1BA-4700-B791-A3D185CAA48B}" type="datetimeFigureOut">
              <a:rPr lang="en-IN" smtClean="0"/>
              <a:t>31-01-2022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2695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D82539-B1BA-4700-B791-A3D185CAA48B}"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231804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82539-B1BA-4700-B791-A3D185CAA48B}" type="datetimeFigureOut">
              <a:rPr lang="en-IN" smtClean="0"/>
              <a:t>31-01-2022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58494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D82539-B1BA-4700-B791-A3D185CAA48B}" type="datetimeFigureOut">
              <a:rPr lang="en-IN" smtClean="0"/>
              <a:t>31-01-2022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56378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82539-B1BA-4700-B791-A3D185CAA48B}" type="datetimeFigureOut">
              <a:rPr lang="en-IN" smtClean="0"/>
              <a:t>31-01-2022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41413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82539-B1BA-4700-B791-A3D185CAA48B}"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339426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82539-B1BA-4700-B791-A3D185CAA48B}" type="datetimeFigureOut">
              <a:rPr lang="en-IN" smtClean="0"/>
              <a:t>31-01-2022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83D01-CD73-486C-8873-AFA240203982}" type="slidenum">
              <a:rPr lang="en-IN" smtClean="0"/>
              <a:t>‹#›</a:t>
            </a:fld>
            <a:endParaRPr lang="en-IN"/>
          </a:p>
        </p:txBody>
      </p:sp>
    </p:spTree>
    <p:extLst>
      <p:ext uri="{BB962C8B-B14F-4D97-AF65-F5344CB8AC3E}">
        <p14:creationId xmlns:p14="http://schemas.microsoft.com/office/powerpoint/2010/main" val="102282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D82539-B1BA-4700-B791-A3D185CAA48B}" type="datetimeFigureOut">
              <a:rPr lang="en-IN" smtClean="0"/>
              <a:t>31-01-2022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083D01-CD73-486C-8873-AFA240203982}" type="slidenum">
              <a:rPr lang="en-IN" smtClean="0"/>
              <a:t>‹#›</a:t>
            </a:fld>
            <a:endParaRPr lang="en-IN"/>
          </a:p>
        </p:txBody>
      </p:sp>
    </p:spTree>
    <p:extLst>
      <p:ext uri="{BB962C8B-B14F-4D97-AF65-F5344CB8AC3E}">
        <p14:creationId xmlns:p14="http://schemas.microsoft.com/office/powerpoint/2010/main" val="387356454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p.pypa.io/en/latest/"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hecleverprogrammer.com/2021/01/16/netflix-data-analysis-with-python/" TargetMode="External"/><Relationship Id="rId2" Type="http://schemas.openxmlformats.org/officeDocument/2006/relationships/hyperlink" Target="https://www.analyticsvidhya.com/blog/2021/07/visualizing-netflix-data-using-python/#h2_8"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54719521_Exploratory_and_Sentiment_Analysis_of_Netflix_Data" TargetMode="External"/><Relationship Id="rId4" Type="http://schemas.openxmlformats.org/officeDocument/2006/relationships/hyperlink" Target="https://towardsdatascience.com/visualizing-netflix-data-with-python-bca60a2632d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rofile/Karthik-Vadloori/publication/354719521_Exploratory_and_Sentiment_Analysis_of_Netflix_Data/links/61499212a3df59440b9d7a8a/Exploratory-and-Sentiment-Analysis-of-Netflix-Data.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A83A-9448-41D0-BB5C-EF2FB0E85419}"/>
              </a:ext>
            </a:extLst>
          </p:cNvPr>
          <p:cNvSpPr>
            <a:spLocks noGrp="1"/>
          </p:cNvSpPr>
          <p:nvPr>
            <p:ph type="ctrTitle"/>
          </p:nvPr>
        </p:nvSpPr>
        <p:spPr>
          <a:xfrm>
            <a:off x="266458" y="817941"/>
            <a:ext cx="6098705" cy="5222117"/>
          </a:xfrm>
        </p:spPr>
        <p:txBody>
          <a:bodyPr anchor="ctr">
            <a:normAutofit/>
          </a:bodyPr>
          <a:lstStyle/>
          <a:p>
            <a:pPr algn="r"/>
            <a:r>
              <a:rPr lang="en-US" sz="5400" b="1" i="0" dirty="0">
                <a:effectLst/>
                <a:latin typeface="Arabic Typesetting" panose="03020402040406030203" pitchFamily="66" charset="-78"/>
                <a:cs typeface="Arabic Typesetting" panose="03020402040406030203" pitchFamily="66" charset="-78"/>
              </a:rPr>
              <a:t>Netflix Data Analysis with Python</a:t>
            </a:r>
            <a:br>
              <a:rPr lang="en-US" sz="5400" b="1" i="0" dirty="0">
                <a:effectLst/>
                <a:latin typeface="Arial" panose="020B0604020202020204" pitchFamily="34" charset="0"/>
              </a:rPr>
            </a:br>
            <a:endParaRPr lang="en-IN" sz="5400" dirty="0"/>
          </a:p>
        </p:txBody>
      </p:sp>
      <p:sp>
        <p:nvSpPr>
          <p:cNvPr id="3" name="Subtitle 2">
            <a:extLst>
              <a:ext uri="{FF2B5EF4-FFF2-40B4-BE49-F238E27FC236}">
                <a16:creationId xmlns:a16="http://schemas.microsoft.com/office/drawing/2014/main" id="{69AB94DC-1705-40DB-AA66-45F4F107C497}"/>
              </a:ext>
            </a:extLst>
          </p:cNvPr>
          <p:cNvSpPr>
            <a:spLocks noGrp="1"/>
          </p:cNvSpPr>
          <p:nvPr>
            <p:ph type="subTitle" idx="1"/>
          </p:nvPr>
        </p:nvSpPr>
        <p:spPr>
          <a:xfrm>
            <a:off x="6631620" y="97655"/>
            <a:ext cx="4537122" cy="5945728"/>
          </a:xfrm>
        </p:spPr>
        <p:txBody>
          <a:bodyPr anchor="ctr">
            <a:normAutofit/>
          </a:bodyPr>
          <a:lstStyle/>
          <a:p>
            <a:r>
              <a:rPr lang="en-IN" dirty="0"/>
              <a:t>           </a:t>
            </a:r>
            <a:r>
              <a:rPr lang="en-IN" b="1" u="sng" dirty="0">
                <a:latin typeface="Amasis MT Pro" panose="02040504050005020304" pitchFamily="18" charset="0"/>
              </a:rPr>
              <a:t>TEAMMATES: </a:t>
            </a:r>
          </a:p>
          <a:p>
            <a:r>
              <a:rPr lang="en-IN" dirty="0"/>
              <a:t>           2010030468 SATWIK</a:t>
            </a:r>
          </a:p>
          <a:p>
            <a:r>
              <a:rPr lang="en-IN" dirty="0"/>
              <a:t>            2010030490 VARUNKRISHNA</a:t>
            </a:r>
          </a:p>
          <a:p>
            <a:r>
              <a:rPr lang="en-IN" dirty="0"/>
              <a:t>            2010030494 SHASHIKANTH</a:t>
            </a:r>
          </a:p>
          <a:p>
            <a:r>
              <a:rPr lang="en-IN" dirty="0"/>
              <a:t>             2010030463 ANIL KUMAR</a:t>
            </a:r>
          </a:p>
        </p:txBody>
      </p:sp>
    </p:spTree>
    <p:extLst>
      <p:ext uri="{BB962C8B-B14F-4D97-AF65-F5344CB8AC3E}">
        <p14:creationId xmlns:p14="http://schemas.microsoft.com/office/powerpoint/2010/main" val="41764942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F0BE5-3B51-44A3-ADCF-893659DE10C8}"/>
              </a:ext>
            </a:extLst>
          </p:cNvPr>
          <p:cNvSpPr>
            <a:spLocks noGrp="1"/>
          </p:cNvSpPr>
          <p:nvPr>
            <p:ph idx="1"/>
          </p:nvPr>
        </p:nvSpPr>
        <p:spPr/>
        <p:txBody>
          <a:bodyPr/>
          <a:lstStyle/>
          <a:p>
            <a:r>
              <a:rPr lang="en-US" dirty="0">
                <a:latin typeface="Abadi" panose="020B0604020104020204" pitchFamily="34" charset="0"/>
              </a:rPr>
              <a:t>Built a Sentiment Analysis Model by fitting the Series/Movie Reviews dataset, which obtains the result by making use of the summary column in the Netflix dataset. </a:t>
            </a:r>
          </a:p>
          <a:p>
            <a:endParaRPr lang="en-US" dirty="0">
              <a:latin typeface="Abadi" panose="020B0604020104020204" pitchFamily="34" charset="0"/>
            </a:endParaRPr>
          </a:p>
          <a:p>
            <a:pPr marL="0" indent="0">
              <a:buNone/>
            </a:pPr>
            <a:endParaRPr lang="en-US" dirty="0">
              <a:latin typeface="Abadi" panose="020B0604020104020204" pitchFamily="34" charset="0"/>
            </a:endParaRPr>
          </a:p>
          <a:p>
            <a:r>
              <a:rPr lang="en-US" dirty="0">
                <a:latin typeface="Abadi" panose="020B0604020104020204" pitchFamily="34" charset="0"/>
              </a:rPr>
              <a:t>Displayed the accuracy and loss of the above model fitting as a plot. </a:t>
            </a:r>
            <a:endParaRPr lang="en-IN" dirty="0">
              <a:latin typeface="Abadi" panose="020B0604020104020204" pitchFamily="34" charset="0"/>
            </a:endParaRPr>
          </a:p>
        </p:txBody>
      </p:sp>
    </p:spTree>
    <p:extLst>
      <p:ext uri="{BB962C8B-B14F-4D97-AF65-F5344CB8AC3E}">
        <p14:creationId xmlns:p14="http://schemas.microsoft.com/office/powerpoint/2010/main" val="6368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BF01E-C443-45FA-9160-F387B97246DF}"/>
              </a:ext>
            </a:extLst>
          </p:cNvPr>
          <p:cNvSpPr>
            <a:spLocks noGrp="1"/>
          </p:cNvSpPr>
          <p:nvPr>
            <p:ph type="title"/>
          </p:nvPr>
        </p:nvSpPr>
        <p:spPr>
          <a:xfrm>
            <a:off x="2984377" y="258346"/>
            <a:ext cx="8610600" cy="1293028"/>
          </a:xfrm>
        </p:spPr>
        <p:txBody>
          <a:bodyPr/>
          <a:lstStyle/>
          <a:p>
            <a:r>
              <a:rPr lang="en-IN" u="sng" dirty="0"/>
              <a:t>DISSCUSSION</a:t>
            </a:r>
          </a:p>
        </p:txBody>
      </p:sp>
      <p:sp>
        <p:nvSpPr>
          <p:cNvPr id="3" name="Content Placeholder 2">
            <a:extLst>
              <a:ext uri="{FF2B5EF4-FFF2-40B4-BE49-F238E27FC236}">
                <a16:creationId xmlns:a16="http://schemas.microsoft.com/office/drawing/2014/main" id="{64327E42-CD40-4D72-B5A7-CACB82E2861D}"/>
              </a:ext>
            </a:extLst>
          </p:cNvPr>
          <p:cNvSpPr>
            <a:spLocks noGrp="1"/>
          </p:cNvSpPr>
          <p:nvPr>
            <p:ph idx="1"/>
          </p:nvPr>
        </p:nvSpPr>
        <p:spPr>
          <a:xfrm>
            <a:off x="115410" y="1784412"/>
            <a:ext cx="11390790" cy="4434273"/>
          </a:xfrm>
        </p:spPr>
        <p:txBody>
          <a:bodyPr>
            <a:normAutofit/>
          </a:bodyPr>
          <a:lstStyle/>
          <a:p>
            <a:pPr marL="0" indent="0">
              <a:buNone/>
            </a:pPr>
            <a:r>
              <a:rPr lang="en-US" u="sng" dirty="0"/>
              <a:t>Netflix is one of the early adapters in bigdata analytics.</a:t>
            </a:r>
          </a:p>
          <a:p>
            <a:pPr marL="0" indent="0">
              <a:buNone/>
            </a:pPr>
            <a:r>
              <a:rPr lang="en-US" dirty="0"/>
              <a:t>• Use of bigdata analytics has resulted in customer satisfaction.</a:t>
            </a:r>
          </a:p>
          <a:p>
            <a:pPr marL="0" indent="0">
              <a:buNone/>
            </a:pPr>
            <a:r>
              <a:rPr lang="en-US" dirty="0"/>
              <a:t>• Data analytics has helped Netflix in production of original content.</a:t>
            </a:r>
          </a:p>
          <a:p>
            <a:pPr marL="0" indent="0">
              <a:buNone/>
            </a:pPr>
            <a:r>
              <a:rPr lang="en-US" dirty="0"/>
              <a:t>• Data analytics has helped Netflix to be leader of streaming market.</a:t>
            </a:r>
          </a:p>
          <a:p>
            <a:pPr marL="0" indent="0">
              <a:buNone/>
            </a:pPr>
            <a:endParaRPr lang="en-US" dirty="0"/>
          </a:p>
          <a:p>
            <a:pPr>
              <a:buFont typeface="Wingdings" panose="05000000000000000000" pitchFamily="2" charset="2"/>
              <a:buChar char="Ø"/>
            </a:pPr>
            <a:r>
              <a:rPr lang="en-US" dirty="0"/>
              <a:t>Recent technological advancement and impact on product offerings.</a:t>
            </a:r>
          </a:p>
          <a:p>
            <a:pPr marL="0" indent="0">
              <a:buNone/>
            </a:pPr>
            <a:r>
              <a:rPr lang="en-US" dirty="0"/>
              <a:t>Improving quality of streaming with less data consumption to support 4K content efficiently.</a:t>
            </a:r>
          </a:p>
          <a:p>
            <a:pPr marL="0" indent="0">
              <a:buNone/>
            </a:pPr>
            <a:r>
              <a:rPr lang="en-US" dirty="0"/>
              <a:t>A new software called 'Hermes' is developed by Netflix Research which automatically grades a translation. With the use of this Netflix will be able to serve the faster and good quality translation of shows to different countries.</a:t>
            </a:r>
            <a:endParaRPr lang="en-IN" dirty="0"/>
          </a:p>
        </p:txBody>
      </p:sp>
    </p:spTree>
    <p:extLst>
      <p:ext uri="{BB962C8B-B14F-4D97-AF65-F5344CB8AC3E}">
        <p14:creationId xmlns:p14="http://schemas.microsoft.com/office/powerpoint/2010/main" val="133139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E048-77B8-4E98-A1E3-A485C117A6ED}"/>
              </a:ext>
            </a:extLst>
          </p:cNvPr>
          <p:cNvSpPr>
            <a:spLocks noGrp="1"/>
          </p:cNvSpPr>
          <p:nvPr>
            <p:ph type="title"/>
          </p:nvPr>
        </p:nvSpPr>
        <p:spPr/>
        <p:txBody>
          <a:bodyPr>
            <a:normAutofit/>
          </a:bodyPr>
          <a:lstStyle/>
          <a:p>
            <a:r>
              <a:rPr lang="en-IN" b="1" u="sng" dirty="0"/>
              <a:t>DATASET COLLECTION</a:t>
            </a:r>
          </a:p>
        </p:txBody>
      </p:sp>
      <p:pic>
        <p:nvPicPr>
          <p:cNvPr id="9" name="Content Placeholder 8">
            <a:extLst>
              <a:ext uri="{FF2B5EF4-FFF2-40B4-BE49-F238E27FC236}">
                <a16:creationId xmlns:a16="http://schemas.microsoft.com/office/drawing/2014/main" id="{EF1D62E5-DD3D-4D4C-BBAF-F475221B4FC0}"/>
              </a:ext>
            </a:extLst>
          </p:cNvPr>
          <p:cNvPicPr>
            <a:picLocks noGrp="1" noChangeAspect="1"/>
          </p:cNvPicPr>
          <p:nvPr>
            <p:ph idx="1"/>
          </p:nvPr>
        </p:nvPicPr>
        <p:blipFill>
          <a:blip r:embed="rId2"/>
          <a:stretch>
            <a:fillRect/>
          </a:stretch>
        </p:blipFill>
        <p:spPr>
          <a:xfrm>
            <a:off x="246595" y="1677218"/>
            <a:ext cx="5849405" cy="2939170"/>
          </a:xfrm>
        </p:spPr>
      </p:pic>
      <p:pic>
        <p:nvPicPr>
          <p:cNvPr id="4" name="Picture 3">
            <a:extLst>
              <a:ext uri="{FF2B5EF4-FFF2-40B4-BE49-F238E27FC236}">
                <a16:creationId xmlns:a16="http://schemas.microsoft.com/office/drawing/2014/main" id="{43D8CCCA-6EDF-49CE-B569-66A3B33B02B6}"/>
              </a:ext>
            </a:extLst>
          </p:cNvPr>
          <p:cNvPicPr>
            <a:picLocks noChangeAspect="1"/>
          </p:cNvPicPr>
          <p:nvPr/>
        </p:nvPicPr>
        <p:blipFill>
          <a:blip r:embed="rId3"/>
          <a:stretch>
            <a:fillRect/>
          </a:stretch>
        </p:blipFill>
        <p:spPr>
          <a:xfrm>
            <a:off x="6658252" y="3852909"/>
            <a:ext cx="5436093" cy="2667739"/>
          </a:xfrm>
          <a:prstGeom prst="rect">
            <a:avLst/>
          </a:prstGeom>
        </p:spPr>
      </p:pic>
    </p:spTree>
    <p:extLst>
      <p:ext uri="{BB962C8B-B14F-4D97-AF65-F5344CB8AC3E}">
        <p14:creationId xmlns:p14="http://schemas.microsoft.com/office/powerpoint/2010/main" val="51634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3946-A5DF-4695-BF20-7F7800F324AC}"/>
              </a:ext>
            </a:extLst>
          </p:cNvPr>
          <p:cNvSpPr>
            <a:spLocks noGrp="1"/>
          </p:cNvSpPr>
          <p:nvPr>
            <p:ph type="title"/>
          </p:nvPr>
        </p:nvSpPr>
        <p:spPr/>
        <p:txBody>
          <a:bodyPr/>
          <a:lstStyle/>
          <a:p>
            <a:r>
              <a:rPr lang="en-IN" u="sng" dirty="0">
                <a:latin typeface="Arial Rounded MT Bold" panose="020F0704030504030204" pitchFamily="34" charset="0"/>
              </a:rPr>
              <a:t>TOOL SETUP </a:t>
            </a:r>
          </a:p>
        </p:txBody>
      </p:sp>
      <p:sp>
        <p:nvSpPr>
          <p:cNvPr id="3" name="Content Placeholder 2">
            <a:extLst>
              <a:ext uri="{FF2B5EF4-FFF2-40B4-BE49-F238E27FC236}">
                <a16:creationId xmlns:a16="http://schemas.microsoft.com/office/drawing/2014/main" id="{77F34921-1671-4E2A-9DC5-B9F6B7E3050A}"/>
              </a:ext>
            </a:extLst>
          </p:cNvPr>
          <p:cNvSpPr>
            <a:spLocks noGrp="1"/>
          </p:cNvSpPr>
          <p:nvPr>
            <p:ph idx="1"/>
          </p:nvPr>
        </p:nvSpPr>
        <p:spPr/>
        <p:txBody>
          <a:bodyPr/>
          <a:lstStyle/>
          <a:p>
            <a:pPr marL="0" indent="0" algn="l">
              <a:buNone/>
            </a:pPr>
            <a:endParaRPr lang="en-US" b="0" i="0" dirty="0">
              <a:solidFill>
                <a:srgbClr val="292929"/>
              </a:solidFill>
              <a:effectLst/>
              <a:latin typeface="sohne"/>
            </a:endParaRPr>
          </a:p>
          <a:p>
            <a:pPr algn="l"/>
            <a:r>
              <a:rPr lang="en-US" b="0" i="0" dirty="0">
                <a:solidFill>
                  <a:schemeClr val="tx1">
                    <a:lumMod val="95000"/>
                  </a:schemeClr>
                </a:solidFill>
                <a:effectLst/>
                <a:latin typeface="charter"/>
              </a:rPr>
              <a:t>First, make sure you have Python </a:t>
            </a:r>
            <a:r>
              <a:rPr lang="en-US" b="0" i="0" u="sng" dirty="0">
                <a:solidFill>
                  <a:schemeClr val="accent1">
                    <a:lumMod val="75000"/>
                  </a:schemeClr>
                </a:solidFill>
                <a:effectLst/>
                <a:latin typeface="charter"/>
                <a:hlinkClick r:id="rId2">
                  <a:extLst>
                    <a:ext uri="{A12FA001-AC4F-418D-AE19-62706E023703}">
                      <ahyp:hlinkClr xmlns:ahyp="http://schemas.microsoft.com/office/drawing/2018/hyperlinkcolor" val="tx"/>
                    </a:ext>
                  </a:extLst>
                </a:hlinkClick>
              </a:rPr>
              <a:t>installed</a:t>
            </a:r>
            <a:r>
              <a:rPr lang="en-US" b="0" i="0" dirty="0">
                <a:solidFill>
                  <a:schemeClr val="accent1">
                    <a:lumMod val="75000"/>
                  </a:schemeClr>
                </a:solidFill>
                <a:effectLst/>
                <a:latin typeface="charter"/>
              </a:rPr>
              <a:t> </a:t>
            </a:r>
            <a:r>
              <a:rPr lang="en-US" b="0" i="0" dirty="0">
                <a:solidFill>
                  <a:schemeClr val="tx1">
                    <a:lumMod val="95000"/>
                  </a:schemeClr>
                </a:solidFill>
                <a:effectLst/>
                <a:latin typeface="charter"/>
              </a:rPr>
              <a:t>on your machine. </a:t>
            </a:r>
          </a:p>
          <a:p>
            <a:pPr algn="l"/>
            <a:r>
              <a:rPr lang="en-US" b="0" i="0" dirty="0">
                <a:solidFill>
                  <a:schemeClr val="tx1">
                    <a:lumMod val="95000"/>
                  </a:schemeClr>
                </a:solidFill>
                <a:effectLst/>
                <a:latin typeface="charter"/>
              </a:rPr>
              <a:t>Also, you need to install three Python packages. You can do that by running the following </a:t>
            </a:r>
            <a:r>
              <a:rPr lang="en-US" b="0" i="0" u="sng" dirty="0">
                <a:solidFill>
                  <a:schemeClr val="accent1">
                    <a:lumMod val="75000"/>
                  </a:schemeClr>
                </a:solidFill>
                <a:effectLst/>
                <a:latin typeface="charter"/>
                <a:hlinkClick r:id="rId3">
                  <a:extLst>
                    <a:ext uri="{A12FA001-AC4F-418D-AE19-62706E023703}">
                      <ahyp:hlinkClr xmlns:ahyp="http://schemas.microsoft.com/office/drawing/2018/hyperlinkcolor" val="tx"/>
                    </a:ext>
                  </a:extLst>
                </a:hlinkClick>
              </a:rPr>
              <a:t>pip</a:t>
            </a:r>
            <a:r>
              <a:rPr lang="en-US" b="0" i="0" dirty="0">
                <a:solidFill>
                  <a:schemeClr val="tx1">
                    <a:lumMod val="95000"/>
                  </a:schemeClr>
                </a:solidFill>
                <a:effectLst/>
                <a:latin typeface="charter"/>
              </a:rPr>
              <a:t> (package installer for Python) commands in your terminal </a:t>
            </a:r>
          </a:p>
          <a:p>
            <a:r>
              <a:rPr lang="en-US" b="0" i="0" dirty="0">
                <a:solidFill>
                  <a:schemeClr val="tx1">
                    <a:lumMod val="95000"/>
                  </a:schemeClr>
                </a:solidFill>
                <a:effectLst/>
                <a:latin typeface="Menlo"/>
              </a:rPr>
              <a:t>pip install pandas</a:t>
            </a:r>
            <a:br>
              <a:rPr lang="en-US" dirty="0">
                <a:solidFill>
                  <a:schemeClr val="tx1">
                    <a:lumMod val="95000"/>
                  </a:schemeClr>
                </a:solidFill>
              </a:rPr>
            </a:br>
            <a:r>
              <a:rPr lang="en-US" b="0" i="0" dirty="0">
                <a:solidFill>
                  <a:schemeClr val="tx1">
                    <a:lumMod val="95000"/>
                  </a:schemeClr>
                </a:solidFill>
                <a:effectLst/>
                <a:latin typeface="Menlo"/>
              </a:rPr>
              <a:t>pip install </a:t>
            </a:r>
            <a:r>
              <a:rPr lang="en-US" b="0" i="0" dirty="0" err="1">
                <a:solidFill>
                  <a:schemeClr val="tx1">
                    <a:lumMod val="95000"/>
                  </a:schemeClr>
                </a:solidFill>
                <a:effectLst/>
                <a:latin typeface="Menlo"/>
              </a:rPr>
              <a:t>plotly</a:t>
            </a:r>
            <a:br>
              <a:rPr lang="en-US" dirty="0">
                <a:solidFill>
                  <a:schemeClr val="tx1">
                    <a:lumMod val="95000"/>
                  </a:schemeClr>
                </a:solidFill>
              </a:rPr>
            </a:br>
            <a:r>
              <a:rPr lang="en-US" b="0" i="0" dirty="0">
                <a:solidFill>
                  <a:schemeClr val="tx1">
                    <a:lumMod val="95000"/>
                  </a:schemeClr>
                </a:solidFill>
                <a:effectLst/>
                <a:latin typeface="Menlo"/>
              </a:rPr>
              <a:t>pip install dash</a:t>
            </a:r>
            <a:endParaRPr lang="en-IN" dirty="0">
              <a:solidFill>
                <a:schemeClr val="tx1">
                  <a:lumMod val="95000"/>
                </a:schemeClr>
              </a:solidFill>
            </a:endParaRPr>
          </a:p>
        </p:txBody>
      </p:sp>
    </p:spTree>
    <p:extLst>
      <p:ext uri="{BB962C8B-B14F-4D97-AF65-F5344CB8AC3E}">
        <p14:creationId xmlns:p14="http://schemas.microsoft.com/office/powerpoint/2010/main" val="261144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3324-CC7D-4B30-8820-ED3FC7005478}"/>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75F9971B-07A4-4017-B781-2332223F57B0}"/>
              </a:ext>
            </a:extLst>
          </p:cNvPr>
          <p:cNvPicPr>
            <a:picLocks noChangeAspect="1"/>
          </p:cNvPicPr>
          <p:nvPr/>
        </p:nvPicPr>
        <p:blipFill>
          <a:blip r:embed="rId2"/>
          <a:stretch>
            <a:fillRect/>
          </a:stretch>
        </p:blipFill>
        <p:spPr>
          <a:xfrm>
            <a:off x="0" y="0"/>
            <a:ext cx="11926958" cy="6858000"/>
          </a:xfrm>
          <a:prstGeom prst="rect">
            <a:avLst/>
          </a:prstGeom>
        </p:spPr>
      </p:pic>
    </p:spTree>
    <p:extLst>
      <p:ext uri="{BB962C8B-B14F-4D97-AF65-F5344CB8AC3E}">
        <p14:creationId xmlns:p14="http://schemas.microsoft.com/office/powerpoint/2010/main" val="109689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1C7B-1708-49F5-9597-60676F49E484}"/>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FBE65024-2A16-4685-B052-C7839E721DF1}"/>
              </a:ext>
            </a:extLst>
          </p:cNvPr>
          <p:cNvSpPr>
            <a:spLocks noGrp="1"/>
          </p:cNvSpPr>
          <p:nvPr>
            <p:ph idx="1"/>
          </p:nvPr>
        </p:nvSpPr>
        <p:spPr/>
        <p:txBody>
          <a:bodyPr/>
          <a:lstStyle/>
          <a:p>
            <a:r>
              <a:rPr lang="en-US" dirty="0"/>
              <a:t>Data Analysis is a fundamental step to address the various needs of a client in any professional spectrum. The varied range of insights that can be derived from a data is itself </a:t>
            </a:r>
          </a:p>
          <a:p>
            <a:r>
              <a:rPr lang="en-US" dirty="0"/>
              <a:t>These insights maintain a clear sight and perspective for various stakeholders and help in targeting a positive vision for the future.</a:t>
            </a:r>
          </a:p>
          <a:p>
            <a:r>
              <a:rPr lang="en-US" b="1" u="sng" dirty="0"/>
              <a:t>FUTURE SCOPE</a:t>
            </a:r>
            <a:r>
              <a:rPr lang="en-US" dirty="0"/>
              <a:t>:</a:t>
            </a:r>
          </a:p>
          <a:p>
            <a:r>
              <a:rPr lang="en-US" dirty="0"/>
              <a:t>The future scope of Data Analysis is bound to remain intact as long as businesses require Data Science in their everyday applicable decision-making processes.</a:t>
            </a:r>
            <a:endParaRPr lang="en-IN" dirty="0"/>
          </a:p>
        </p:txBody>
      </p:sp>
    </p:spTree>
    <p:extLst>
      <p:ext uri="{BB962C8B-B14F-4D97-AF65-F5344CB8AC3E}">
        <p14:creationId xmlns:p14="http://schemas.microsoft.com/office/powerpoint/2010/main" val="200928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56CA-C184-456E-9241-BB8D862A62F1}"/>
              </a:ext>
            </a:extLst>
          </p:cNvPr>
          <p:cNvSpPr>
            <a:spLocks noGrp="1"/>
          </p:cNvSpPr>
          <p:nvPr>
            <p:ph type="title"/>
          </p:nvPr>
        </p:nvSpPr>
        <p:spPr>
          <a:xfrm>
            <a:off x="1927934" y="515799"/>
            <a:ext cx="8610600" cy="1293028"/>
          </a:xfrm>
        </p:spPr>
        <p:txBody>
          <a:bodyPr/>
          <a:lstStyle/>
          <a:p>
            <a:pPr algn="ctr"/>
            <a:r>
              <a:rPr lang="en-IN" u="sng" dirty="0"/>
              <a:t>REFERRED LINKS</a:t>
            </a:r>
          </a:p>
        </p:txBody>
      </p:sp>
      <p:sp>
        <p:nvSpPr>
          <p:cNvPr id="3" name="Content Placeholder 2">
            <a:extLst>
              <a:ext uri="{FF2B5EF4-FFF2-40B4-BE49-F238E27FC236}">
                <a16:creationId xmlns:a16="http://schemas.microsoft.com/office/drawing/2014/main" id="{6618ECB8-0202-4EAA-A9A3-48B28A09BB3F}"/>
              </a:ext>
            </a:extLst>
          </p:cNvPr>
          <p:cNvSpPr>
            <a:spLocks noGrp="1"/>
          </p:cNvSpPr>
          <p:nvPr>
            <p:ph idx="1"/>
          </p:nvPr>
        </p:nvSpPr>
        <p:spPr/>
        <p:txBody>
          <a:bodyPr>
            <a:normAutofit lnSpcReduction="10000"/>
          </a:bodyPr>
          <a:lstStyle/>
          <a:p>
            <a:pPr algn="ctr"/>
            <a:r>
              <a:rPr lang="en-IN"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https://www.analyticsvidhya.com/blog/2021/07/visualizing-netflix-data-using-python/#h2_8</a:t>
            </a:r>
            <a:endParaRPr lang="en-IN" dirty="0">
              <a:solidFill>
                <a:schemeClr val="accent2">
                  <a:lumMod val="40000"/>
                  <a:lumOff val="60000"/>
                </a:schemeClr>
              </a:solidFill>
            </a:endParaRPr>
          </a:p>
          <a:p>
            <a:pPr algn="ctr"/>
            <a:r>
              <a:rPr lang="en-IN"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https://thecleverprogrammer.com/2021/01/16/netflix-data-analysis-with-python/</a:t>
            </a:r>
            <a:endParaRPr lang="en-IN" dirty="0">
              <a:solidFill>
                <a:schemeClr val="accent2">
                  <a:lumMod val="40000"/>
                  <a:lumOff val="60000"/>
                </a:schemeClr>
              </a:solidFill>
            </a:endParaRPr>
          </a:p>
          <a:p>
            <a:pPr algn="ctr"/>
            <a:r>
              <a:rPr lang="en-IN" dirty="0">
                <a:solidFill>
                  <a:schemeClr val="accent2">
                    <a:lumMod val="40000"/>
                    <a:lumOff val="60000"/>
                  </a:schemeClr>
                </a:solidFill>
              </a:rPr>
              <a:t>https://www.kaggle.com/chirag9073/netflix-data-analysis</a:t>
            </a:r>
          </a:p>
          <a:p>
            <a:pPr algn="ctr"/>
            <a:r>
              <a:rPr lang="en-IN"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https://towardsdatascience.com/visualizing-netflix-data-with-python-bca60a2632d9</a:t>
            </a:r>
            <a:endParaRPr lang="en-IN" dirty="0">
              <a:solidFill>
                <a:schemeClr val="accent2">
                  <a:lumMod val="40000"/>
                  <a:lumOff val="60000"/>
                </a:schemeClr>
              </a:solidFill>
            </a:endParaRPr>
          </a:p>
          <a:p>
            <a:pPr algn="ctr"/>
            <a:r>
              <a:rPr lang="en-IN"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https://www.researchgate.net/publication/354719521_Exploratory_and_Sentiment_Analysis_of_Netflix_Data</a:t>
            </a:r>
            <a:endParaRPr lang="en-IN" dirty="0">
              <a:solidFill>
                <a:schemeClr val="accent2">
                  <a:lumMod val="40000"/>
                  <a:lumOff val="60000"/>
                </a:schemeClr>
              </a:solidFill>
            </a:endParaRPr>
          </a:p>
          <a:p>
            <a:pPr algn="ctr"/>
            <a:r>
              <a:rPr lang="en-IN" dirty="0">
                <a:solidFill>
                  <a:schemeClr val="accent2">
                    <a:lumMod val="40000"/>
                    <a:lumOff val="60000"/>
                  </a:schemeClr>
                </a:solidFill>
              </a:rPr>
              <a:t>https://towardsdatascience.com/data-analysis-on-ott-platforms-which-service-should-i-choose-8eed953ff7d2</a:t>
            </a:r>
          </a:p>
        </p:txBody>
      </p:sp>
    </p:spTree>
    <p:extLst>
      <p:ext uri="{BB962C8B-B14F-4D97-AF65-F5344CB8AC3E}">
        <p14:creationId xmlns:p14="http://schemas.microsoft.com/office/powerpoint/2010/main" val="120903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11E2C-9556-4AF5-8CB2-464949804A30}"/>
              </a:ext>
            </a:extLst>
          </p:cNvPr>
          <p:cNvSpPr>
            <a:spLocks noGrp="1"/>
          </p:cNvSpPr>
          <p:nvPr>
            <p:ph type="title"/>
          </p:nvPr>
        </p:nvSpPr>
        <p:spPr/>
        <p:txBody>
          <a:bodyPr>
            <a:normAutofit/>
          </a:bodyPr>
          <a:lstStyle/>
          <a:p>
            <a:r>
              <a:rPr lang="en-IN" u="sng"/>
              <a:t>TABLE OF CONTENTS</a:t>
            </a:r>
            <a:endParaRPr lang="en-IN" u="sng" dirty="0"/>
          </a:p>
        </p:txBody>
      </p:sp>
      <p:sp>
        <p:nvSpPr>
          <p:cNvPr id="25" name="Content Placeholder 2">
            <a:extLst>
              <a:ext uri="{FF2B5EF4-FFF2-40B4-BE49-F238E27FC236}">
                <a16:creationId xmlns:a16="http://schemas.microsoft.com/office/drawing/2014/main" id="{22ABD0A5-A94B-4D3D-A989-5A3917FD24D6}"/>
              </a:ext>
            </a:extLst>
          </p:cNvPr>
          <p:cNvSpPr>
            <a:spLocks noGrp="1"/>
          </p:cNvSpPr>
          <p:nvPr>
            <p:ph idx="1"/>
          </p:nvPr>
        </p:nvSpPr>
        <p:spPr/>
        <p:txBody>
          <a:bodyPr>
            <a:normAutofit/>
          </a:bodyPr>
          <a:lstStyle/>
          <a:p>
            <a:r>
              <a:rPr lang="en-IN"/>
              <a:t>Abstract</a:t>
            </a:r>
          </a:p>
          <a:p>
            <a:r>
              <a:rPr lang="en-IN"/>
              <a:t>Introduction</a:t>
            </a:r>
          </a:p>
          <a:p>
            <a:r>
              <a:rPr lang="en-IN"/>
              <a:t>Literature review</a:t>
            </a:r>
          </a:p>
          <a:p>
            <a:r>
              <a:rPr lang="en-IN"/>
              <a:t>Methods</a:t>
            </a:r>
          </a:p>
          <a:p>
            <a:r>
              <a:rPr lang="en-IN"/>
              <a:t>Results</a:t>
            </a:r>
          </a:p>
          <a:p>
            <a:r>
              <a:rPr lang="en-IN"/>
              <a:t>Discussion</a:t>
            </a:r>
          </a:p>
          <a:p>
            <a:r>
              <a:rPr lang="en-IN"/>
              <a:t>Conclusion</a:t>
            </a:r>
          </a:p>
        </p:txBody>
      </p:sp>
    </p:spTree>
    <p:extLst>
      <p:ext uri="{BB962C8B-B14F-4D97-AF65-F5344CB8AC3E}">
        <p14:creationId xmlns:p14="http://schemas.microsoft.com/office/powerpoint/2010/main" val="124363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ounded Rectangle 14">
            <a:extLst>
              <a:ext uri="{FF2B5EF4-FFF2-40B4-BE49-F238E27FC236}">
                <a16:creationId xmlns:a16="http://schemas.microsoft.com/office/drawing/2014/main" id="{934B872D-6FE9-472A-9E92-342E41DA7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Rectangle 36">
            <a:extLst>
              <a:ext uri="{FF2B5EF4-FFF2-40B4-BE49-F238E27FC236}">
                <a16:creationId xmlns:a16="http://schemas.microsoft.com/office/drawing/2014/main" id="{488DEBA6-2ED2-4FED-8AAB-2F855348D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9" name="Picture 38">
            <a:extLst>
              <a:ext uri="{FF2B5EF4-FFF2-40B4-BE49-F238E27FC236}">
                <a16:creationId xmlns:a16="http://schemas.microsoft.com/office/drawing/2014/main" id="{32162F0F-A9B7-409A-AD12-ADD441861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697" r="55278"/>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B6329752-5CBD-401B-8BE4-20366135D6D4}"/>
              </a:ext>
            </a:extLst>
          </p:cNvPr>
          <p:cNvSpPr>
            <a:spLocks noGrp="1"/>
          </p:cNvSpPr>
          <p:nvPr>
            <p:ph type="title"/>
          </p:nvPr>
        </p:nvSpPr>
        <p:spPr>
          <a:xfrm>
            <a:off x="643466" y="804334"/>
            <a:ext cx="3471333" cy="5249333"/>
          </a:xfrm>
        </p:spPr>
        <p:txBody>
          <a:bodyPr>
            <a:normAutofit/>
          </a:bodyPr>
          <a:lstStyle/>
          <a:p>
            <a:r>
              <a:rPr lang="en-IN" b="1" u="sng" dirty="0">
                <a:solidFill>
                  <a:srgbClr val="FFFFFF"/>
                </a:solidFill>
                <a:effectLst>
                  <a:outerShdw blurRad="38100" dist="38100" dir="2700000" algn="tl">
                    <a:srgbClr val="000000">
                      <a:alpha val="43137"/>
                    </a:srgbClr>
                  </a:outerShdw>
                </a:effectLst>
              </a:rPr>
              <a:t>ABSTRACT</a:t>
            </a:r>
          </a:p>
        </p:txBody>
      </p:sp>
      <p:sp>
        <p:nvSpPr>
          <p:cNvPr id="30" name="Content Placeholder 2">
            <a:extLst>
              <a:ext uri="{FF2B5EF4-FFF2-40B4-BE49-F238E27FC236}">
                <a16:creationId xmlns:a16="http://schemas.microsoft.com/office/drawing/2014/main" id="{006C82B6-91A7-4060-B31F-14263CC11075}"/>
              </a:ext>
            </a:extLst>
          </p:cNvPr>
          <p:cNvSpPr>
            <a:spLocks noGrp="1"/>
          </p:cNvSpPr>
          <p:nvPr>
            <p:ph idx="1"/>
          </p:nvPr>
        </p:nvSpPr>
        <p:spPr>
          <a:xfrm>
            <a:off x="5234722" y="804334"/>
            <a:ext cx="6271477" cy="5249333"/>
          </a:xfrm>
        </p:spPr>
        <p:txBody>
          <a:bodyPr anchor="ctr">
            <a:normAutofit/>
          </a:bodyPr>
          <a:lstStyle/>
          <a:p>
            <a:pPr marL="0" indent="0">
              <a:buNone/>
            </a:pPr>
            <a:endParaRPr lang="en-IN" sz="2000" dirty="0">
              <a:solidFill>
                <a:schemeClr val="tx2"/>
              </a:solidFill>
            </a:endParaRPr>
          </a:p>
          <a:p>
            <a:r>
              <a:rPr lang="en-US" sz="2000" dirty="0">
                <a:solidFill>
                  <a:schemeClr val="tx2"/>
                </a:solidFill>
                <a:latin typeface="Arial" panose="020B0604020202020204" pitchFamily="34" charset="0"/>
                <a:cs typeface="Arial" panose="020B0604020202020204" pitchFamily="34" charset="0"/>
              </a:rPr>
              <a:t>S</a:t>
            </a:r>
            <a:r>
              <a:rPr lang="en-US" sz="2000" b="0" i="0" dirty="0">
                <a:solidFill>
                  <a:schemeClr val="tx2"/>
                </a:solidFill>
                <a:effectLst/>
                <a:latin typeface="Arial" panose="020B0604020202020204" pitchFamily="34" charset="0"/>
                <a:cs typeface="Arial" panose="020B0604020202020204" pitchFamily="34" charset="0"/>
              </a:rPr>
              <a:t>ome very important models of Netflix data to understand what’s best for their business. Some of the most important tasks that we can analyze from Netflix data are:</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understand what content is available</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understand the similarities between the content</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understand the network between actors and directors</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what exactly Netflix is focusing on</a:t>
            </a:r>
          </a:p>
          <a:p>
            <a:pPr>
              <a:buFont typeface="+mj-lt"/>
              <a:buAutoNum type="arabicPeriod"/>
            </a:pPr>
            <a:r>
              <a:rPr lang="en-US" sz="2000" b="0" i="0" dirty="0">
                <a:solidFill>
                  <a:schemeClr val="tx2"/>
                </a:solidFill>
                <a:effectLst/>
                <a:latin typeface="Arial" panose="020B0604020202020204" pitchFamily="34" charset="0"/>
                <a:cs typeface="Arial" panose="020B0604020202020204" pitchFamily="34" charset="0"/>
              </a:rPr>
              <a:t>and sentiment analysis of content available on Netflix.</a:t>
            </a:r>
          </a:p>
          <a:p>
            <a:pPr>
              <a:buFont typeface="+mj-lt"/>
              <a:buAutoNum type="arabicPeriod"/>
            </a:pPr>
            <a:r>
              <a:rPr lang="en-US" sz="2000" dirty="0">
                <a:solidFill>
                  <a:schemeClr val="tx2"/>
                </a:solidFill>
                <a:latin typeface="Arial" panose="020B0604020202020204" pitchFamily="34" charset="0"/>
                <a:cs typeface="Arial" panose="020B0604020202020204" pitchFamily="34" charset="0"/>
              </a:rPr>
              <a:t>The project is made using different utility analytical tools present in Python Library of versatile packages</a:t>
            </a:r>
            <a:endParaRPr lang="en-US" sz="2000" b="0" i="0" dirty="0">
              <a:solidFill>
                <a:schemeClr val="tx2"/>
              </a:solidFill>
              <a:effectLst/>
              <a:latin typeface="Arial" panose="020B0604020202020204" pitchFamily="34" charset="0"/>
              <a:cs typeface="Arial" panose="020B0604020202020204" pitchFamily="34" charset="0"/>
            </a:endParaRPr>
          </a:p>
          <a:p>
            <a:endParaRPr lang="en-IN" sz="2000" dirty="0">
              <a:solidFill>
                <a:schemeClr val="tx2"/>
              </a:solidFill>
            </a:endParaRPr>
          </a:p>
        </p:txBody>
      </p:sp>
    </p:spTree>
    <p:extLst>
      <p:ext uri="{BB962C8B-B14F-4D97-AF65-F5344CB8AC3E}">
        <p14:creationId xmlns:p14="http://schemas.microsoft.com/office/powerpoint/2010/main" val="12744772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CF86-FBCE-4D66-854D-B2FFEF4D11FD}"/>
              </a:ext>
            </a:extLst>
          </p:cNvPr>
          <p:cNvSpPr>
            <a:spLocks noGrp="1"/>
          </p:cNvSpPr>
          <p:nvPr>
            <p:ph type="title"/>
          </p:nvPr>
        </p:nvSpPr>
        <p:spPr>
          <a:xfrm>
            <a:off x="4090507" y="764372"/>
            <a:ext cx="7434070" cy="1432289"/>
          </a:xfrm>
        </p:spPr>
        <p:txBody>
          <a:bodyPr>
            <a:normAutofit/>
          </a:bodyPr>
          <a:lstStyle/>
          <a:p>
            <a:r>
              <a:rPr lang="en-IN" u="sng"/>
              <a:t>INTRODUCTION</a:t>
            </a:r>
            <a:endParaRPr lang="en-IN" u="sng" dirty="0"/>
          </a:p>
        </p:txBody>
      </p:sp>
      <p:sp>
        <p:nvSpPr>
          <p:cNvPr id="3" name="Content Placeholder 2">
            <a:extLst>
              <a:ext uri="{FF2B5EF4-FFF2-40B4-BE49-F238E27FC236}">
                <a16:creationId xmlns:a16="http://schemas.microsoft.com/office/drawing/2014/main" id="{FF9C0403-03C6-4597-8CD4-33819EF3BB33}"/>
              </a:ext>
            </a:extLst>
          </p:cNvPr>
          <p:cNvSpPr>
            <a:spLocks noGrp="1"/>
          </p:cNvSpPr>
          <p:nvPr>
            <p:ph idx="1"/>
          </p:nvPr>
        </p:nvSpPr>
        <p:spPr>
          <a:xfrm>
            <a:off x="4090507" y="2628900"/>
            <a:ext cx="7454077" cy="3589785"/>
          </a:xfrm>
        </p:spPr>
        <p:txBody>
          <a:bodyPr>
            <a:normAutofit/>
          </a:bodyPr>
          <a:lstStyle/>
          <a:p>
            <a:r>
              <a:rPr lang="en-US" sz="1700" b="0" i="0">
                <a:effectLst/>
                <a:latin typeface="Lato" panose="020F0502020204030203" pitchFamily="34" charset="0"/>
              </a:rPr>
              <a:t> </a:t>
            </a:r>
            <a:r>
              <a:rPr lang="en-US" sz="1700">
                <a:latin typeface="Lato" panose="020F0502020204030203" pitchFamily="34" charset="0"/>
              </a:rPr>
              <a:t>D</a:t>
            </a:r>
            <a:r>
              <a:rPr lang="en-US" sz="1700" b="0" i="0">
                <a:effectLst/>
                <a:latin typeface="Lato" panose="020F0502020204030203" pitchFamily="34" charset="0"/>
              </a:rPr>
              <a:t>ata visualization is basically a graphical representation of data and information. It is mainly used for data cleaning, exploratory data analysis, and </a:t>
            </a:r>
            <a:r>
              <a:rPr lang="en-US" sz="1700" b="1" i="0">
                <a:effectLst/>
                <a:latin typeface="Lato" panose="020F0502020204030203" pitchFamily="34" charset="0"/>
              </a:rPr>
              <a:t>proper effective communication with business stakeholders</a:t>
            </a:r>
            <a:r>
              <a:rPr lang="en-US" sz="1700" b="0" i="0">
                <a:effectLst/>
                <a:latin typeface="Lato" panose="020F0502020204030203" pitchFamily="34" charset="0"/>
              </a:rPr>
              <a:t>. </a:t>
            </a:r>
          </a:p>
          <a:p>
            <a:r>
              <a:rPr lang="en-US" sz="1700" b="0" i="0">
                <a:effectLst/>
                <a:latin typeface="Lato" panose="020F0502020204030203" pitchFamily="34" charset="0"/>
              </a:rPr>
              <a:t>Right now the demand for data scientists is on the rise. Day by day we are shifting towards a data-driven world. </a:t>
            </a:r>
          </a:p>
          <a:p>
            <a:r>
              <a:rPr lang="en-US" sz="1700" b="0" i="0">
                <a:effectLst/>
                <a:latin typeface="Lato" panose="020F0502020204030203" pitchFamily="34" charset="0"/>
              </a:rPr>
              <a:t>It is highly beneficial to be able to make decisions from data and use the skill of visualization to tell stories about what, when, where, and how data might lead us to a fruitful outcome.</a:t>
            </a:r>
          </a:p>
          <a:p>
            <a:r>
              <a:rPr lang="en-US" sz="1700" b="0" i="0">
                <a:effectLst/>
                <a:latin typeface="Lato" panose="020F0502020204030203" pitchFamily="34" charset="0"/>
              </a:rPr>
              <a:t>Data visualization helps us in curating data into a form that is easily understandable and also helps in highlighting a specific portion. </a:t>
            </a:r>
            <a:endParaRPr lang="en-IN" sz="1700"/>
          </a:p>
        </p:txBody>
      </p:sp>
    </p:spTree>
    <p:extLst>
      <p:ext uri="{BB962C8B-B14F-4D97-AF65-F5344CB8AC3E}">
        <p14:creationId xmlns:p14="http://schemas.microsoft.com/office/powerpoint/2010/main" val="19605897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33FC-4DD1-43E3-A257-4C1571FACFEE}"/>
              </a:ext>
            </a:extLst>
          </p:cNvPr>
          <p:cNvSpPr>
            <a:spLocks noGrp="1"/>
          </p:cNvSpPr>
          <p:nvPr>
            <p:ph type="title"/>
          </p:nvPr>
        </p:nvSpPr>
        <p:spPr>
          <a:xfrm>
            <a:off x="3581400" y="0"/>
            <a:ext cx="8610600" cy="1293028"/>
          </a:xfrm>
        </p:spPr>
        <p:txBody>
          <a:bodyPr/>
          <a:lstStyle/>
          <a:p>
            <a:r>
              <a:rPr lang="en-IN" u="sng"/>
              <a:t>LITERATURE REVIEW</a:t>
            </a:r>
            <a:endParaRPr lang="en-IN" u="sng" dirty="0"/>
          </a:p>
        </p:txBody>
      </p:sp>
      <p:sp>
        <p:nvSpPr>
          <p:cNvPr id="3" name="Content Placeholder 2">
            <a:extLst>
              <a:ext uri="{FF2B5EF4-FFF2-40B4-BE49-F238E27FC236}">
                <a16:creationId xmlns:a16="http://schemas.microsoft.com/office/drawing/2014/main" id="{048F1E52-1B79-4620-9AAA-DC3A941406F1}"/>
              </a:ext>
            </a:extLst>
          </p:cNvPr>
          <p:cNvSpPr>
            <a:spLocks noGrp="1"/>
          </p:cNvSpPr>
          <p:nvPr>
            <p:ph idx="1"/>
          </p:nvPr>
        </p:nvSpPr>
        <p:spPr>
          <a:xfrm>
            <a:off x="0" y="1402673"/>
            <a:ext cx="12192000" cy="5890334"/>
          </a:xfrm>
        </p:spPr>
        <p:txBody>
          <a:bodyPr>
            <a:normAutofit fontScale="25000" lnSpcReduction="20000"/>
          </a:bodyPr>
          <a:lstStyle/>
          <a:p>
            <a:pPr marL="0" indent="0">
              <a:buNone/>
            </a:pPr>
            <a:r>
              <a:rPr lang="en-IN" sz="4800" b="0" i="0" u="none" strike="noStrike">
                <a:solidFill>
                  <a:schemeClr val="accent2">
                    <a:lumMod val="75000"/>
                  </a:schemeClr>
                </a:solidFill>
                <a:effectLst/>
                <a:latin typeface="Arial Nova Light" panose="020B0304020202020204" pitchFamily="34" charset="0"/>
                <a:hlinkClick r:id="rId2">
                  <a:extLst>
                    <a:ext uri="{A12FA001-AC4F-418D-AE19-62706E023703}">
                      <ahyp:hlinkClr xmlns:ahyp="http://schemas.microsoft.com/office/drawing/2018/hyperlinkcolor" val="tx"/>
                    </a:ext>
                  </a:extLst>
                </a:hlinkClick>
              </a:rPr>
              <a:t>1.)</a:t>
            </a:r>
            <a:r>
              <a:rPr lang="en-US" sz="4800" b="0"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 </a:t>
            </a:r>
            <a:r>
              <a:rPr lang="en-US" sz="6400" b="0"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Exploratory and Sentiment </a:t>
            </a:r>
            <a:r>
              <a:rPr lang="en-US" sz="6400" b="1"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Analysis </a:t>
            </a:r>
            <a:r>
              <a:rPr lang="en-US" sz="6400" b="0"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of </a:t>
            </a:r>
            <a:r>
              <a:rPr lang="en-US" sz="6400" b="1" i="0" u="none" strike="noStrike">
                <a:solidFill>
                  <a:schemeClr val="accent2">
                    <a:lumMod val="75000"/>
                  </a:schemeClr>
                </a:solidFill>
                <a:effectLst/>
                <a:latin typeface="Arial" panose="020B0604020202020204" pitchFamily="34" charset="0"/>
                <a:hlinkClick r:id="rId2">
                  <a:extLst>
                    <a:ext uri="{A12FA001-AC4F-418D-AE19-62706E023703}">
                      <ahyp:hlinkClr xmlns:ahyp="http://schemas.microsoft.com/office/drawing/2018/hyperlinkcolor" val="tx"/>
                    </a:ext>
                  </a:extLst>
                </a:hlinkClick>
              </a:rPr>
              <a:t>Netflix Data</a:t>
            </a:r>
            <a:r>
              <a:rPr lang="en-US" sz="6400" b="1">
                <a:solidFill>
                  <a:schemeClr val="accent2">
                    <a:lumMod val="75000"/>
                  </a:schemeClr>
                </a:solidFill>
                <a:latin typeface="Arial" panose="020B0604020202020204" pitchFamily="34" charset="0"/>
              </a:rPr>
              <a:t>:</a:t>
            </a:r>
          </a:p>
          <a:p>
            <a:pPr marL="0" indent="0">
              <a:buNone/>
            </a:pPr>
            <a:r>
              <a:rPr lang="en-US" sz="4300" b="1" i="0" u="sng">
                <a:effectLst/>
                <a:latin typeface="Arial" panose="020B0604020202020204" pitchFamily="34" charset="0"/>
              </a:rPr>
              <a:t>AUTHORS</a:t>
            </a:r>
            <a:r>
              <a:rPr lang="en-US" sz="6400" b="1" i="0">
                <a:effectLst/>
                <a:latin typeface="Arial" panose="020B0604020202020204" pitchFamily="34" charset="0"/>
              </a:rPr>
              <a:t>: </a:t>
            </a:r>
            <a:r>
              <a:rPr lang="en-US" sz="6400" b="0" i="0">
                <a:effectLst/>
                <a:latin typeface="Arial" panose="020B0604020202020204" pitchFamily="34" charset="0"/>
              </a:rPr>
              <a:t>Vadloori , Karthik Babu, and </a:t>
            </a:r>
            <a:r>
              <a:rPr lang="en-US" sz="6400">
                <a:latin typeface="Arial" panose="020B0604020202020204" pitchFamily="34" charset="0"/>
              </a:rPr>
              <a:t>S</a:t>
            </a:r>
            <a:r>
              <a:rPr lang="en-US" sz="6400" b="0" i="0">
                <a:effectLst/>
                <a:latin typeface="Arial" panose="020B0604020202020204" pitchFamily="34" charset="0"/>
              </a:rPr>
              <a:t>hriya Madhavi </a:t>
            </a:r>
            <a:r>
              <a:rPr lang="en-US" sz="6400">
                <a:latin typeface="Arial" panose="020B0604020202020204" pitchFamily="34" charset="0"/>
              </a:rPr>
              <a:t>S</a:t>
            </a:r>
            <a:r>
              <a:rPr lang="en-US" sz="6400" b="0" i="0">
                <a:effectLst/>
                <a:latin typeface="Arial" panose="020B0604020202020204" pitchFamily="34" charset="0"/>
              </a:rPr>
              <a:t>anghishetty. </a:t>
            </a:r>
          </a:p>
          <a:p>
            <a:pPr marL="0" indent="0">
              <a:lnSpc>
                <a:spcPct val="220000"/>
              </a:lnSpc>
              <a:buNone/>
            </a:pPr>
            <a:r>
              <a:rPr lang="en-US" sz="6400"/>
              <a:t>developing unique interactive solutions and methods that are confined to make data exploration much more intriguing in nature. These constant advancements have stabilized a promising direction for data analysis as a systemic study that is going to stay as long as there is the crunch for data in any viable field of study in the real-world.</a:t>
            </a:r>
          </a:p>
          <a:p>
            <a:pPr marL="0" indent="0">
              <a:lnSpc>
                <a:spcPct val="220000"/>
              </a:lnSpc>
              <a:buNone/>
            </a:pPr>
            <a:r>
              <a:rPr lang="en-US" sz="2800">
                <a:solidFill>
                  <a:schemeClr val="accent2">
                    <a:lumMod val="75000"/>
                  </a:schemeClr>
                </a:solidFill>
              </a:rPr>
              <a:t>2.)</a:t>
            </a:r>
            <a:r>
              <a:rPr lang="en-US" sz="6400" u="sng">
                <a:solidFill>
                  <a:schemeClr val="accent2">
                    <a:lumMod val="75000"/>
                  </a:schemeClr>
                </a:solidFill>
              </a:rPr>
              <a:t>Offering Recommendations on Netflix dataset by Associations among Users as Trust Metric :</a:t>
            </a:r>
          </a:p>
          <a:p>
            <a:pPr marL="0" indent="0">
              <a:lnSpc>
                <a:spcPct val="220000"/>
              </a:lnSpc>
              <a:buNone/>
            </a:pPr>
            <a:r>
              <a:rPr lang="en-IN" sz="5400" b="0" i="0" u="sng">
                <a:effectLst/>
                <a:latin typeface="Aharoni" panose="02010803020104030203" pitchFamily="2" charset="-79"/>
                <a:cs typeface="Aharoni" panose="02010803020104030203" pitchFamily="2" charset="-79"/>
              </a:rPr>
              <a:t>AUTHORS :</a:t>
            </a:r>
            <a:r>
              <a:rPr lang="en-IN" sz="5400" b="0" i="0">
                <a:effectLst/>
                <a:latin typeface="Arial" panose="020B0604020202020204" pitchFamily="34" charset="0"/>
              </a:rPr>
              <a:t>Rajeswari Nakka, Dr, G. V. S. N. R. V. Prasad, and R. Kiran Kumar. </a:t>
            </a:r>
            <a:endParaRPr lang="en-US" sz="6400" u="sng"/>
          </a:p>
          <a:p>
            <a:pPr marL="0" indent="0">
              <a:lnSpc>
                <a:spcPct val="170000"/>
              </a:lnSpc>
              <a:buNone/>
            </a:pPr>
            <a:r>
              <a:rPr lang="en-US" sz="7200"/>
              <a:t>This paper focuses on applying machine learning techniques to offer recommendations on Netflix dataset by implementing associations among users as a trust metric. As the machine learning process requires huge computations and consumes more time for processing large datasets, the services of cloud is used for computations and to perform the analysis.</a:t>
            </a:r>
          </a:p>
          <a:p>
            <a:pPr marL="0" indent="0">
              <a:lnSpc>
                <a:spcPct val="170000"/>
              </a:lnSpc>
              <a:buNone/>
            </a:pPr>
            <a:endParaRPr lang="en-US" sz="7200" b="0" i="0">
              <a:effectLst/>
              <a:latin typeface="Arial" panose="020B0604020202020204" pitchFamily="34" charset="0"/>
            </a:endParaRPr>
          </a:p>
          <a:p>
            <a:pPr marL="0" indent="0">
              <a:lnSpc>
                <a:spcPct val="170000"/>
              </a:lnSpc>
              <a:buNone/>
            </a:pPr>
            <a:endParaRPr lang="en-US" sz="7200" b="0" i="0">
              <a:effectLst/>
              <a:latin typeface="Arial" panose="020B0604020202020204" pitchFamily="34" charset="0"/>
            </a:endParaRPr>
          </a:p>
          <a:p>
            <a:pPr>
              <a:lnSpc>
                <a:spcPct val="170000"/>
              </a:lnSpc>
            </a:pPr>
            <a:endParaRPr lang="en-US" sz="7200">
              <a:latin typeface="Arial" panose="020B0604020202020204" pitchFamily="34" charset="0"/>
            </a:endParaRPr>
          </a:p>
          <a:p>
            <a:endParaRPr lang="en-US" b="0" i="0">
              <a:effectLst/>
              <a:latin typeface="Arial" panose="020B0604020202020204" pitchFamily="34" charset="0"/>
            </a:endParaRPr>
          </a:p>
          <a:p>
            <a:pPr marL="0" indent="0">
              <a:buNone/>
            </a:pPr>
            <a:endParaRPr lang="en-US">
              <a:solidFill>
                <a:srgbClr val="222222"/>
              </a:solidFill>
              <a:latin typeface="Arial" panose="020B0604020202020204" pitchFamily="34" charset="0"/>
            </a:endParaRPr>
          </a:p>
          <a:p>
            <a:pPr marL="0" indent="0">
              <a:buNone/>
            </a:pPr>
            <a:r>
              <a:rPr lang="en-US" b="0" i="0">
                <a:solidFill>
                  <a:srgbClr val="222222"/>
                </a:solidFill>
                <a:effectLst/>
                <a:latin typeface="Arial" panose="020B0604020202020204" pitchFamily="34" charset="0"/>
              </a:rPr>
              <a:t>."</a:t>
            </a:r>
            <a:endParaRPr lang="en-US" b="0" i="0">
              <a:effectLst/>
              <a:latin typeface="Arial" panose="020B0604020202020204" pitchFamily="34" charset="0"/>
            </a:endParaRPr>
          </a:p>
          <a:p>
            <a:endParaRPr lang="en-IN" dirty="0">
              <a:latin typeface="Arial Nova Light" panose="020B0304020202020204" pitchFamily="34" charset="0"/>
            </a:endParaRPr>
          </a:p>
        </p:txBody>
      </p:sp>
    </p:spTree>
    <p:extLst>
      <p:ext uri="{BB962C8B-B14F-4D97-AF65-F5344CB8AC3E}">
        <p14:creationId xmlns:p14="http://schemas.microsoft.com/office/powerpoint/2010/main" val="311561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22386-6AE4-4376-94E0-EB874F72EAAD}"/>
              </a:ext>
            </a:extLst>
          </p:cNvPr>
          <p:cNvSpPr>
            <a:spLocks noGrp="1"/>
          </p:cNvSpPr>
          <p:nvPr>
            <p:ph idx="1"/>
          </p:nvPr>
        </p:nvSpPr>
        <p:spPr/>
        <p:txBody>
          <a:bodyPr/>
          <a:lstStyle/>
          <a:p>
            <a:pPr marL="0" indent="0">
              <a:buNone/>
            </a:pPr>
            <a:r>
              <a:rPr lang="en-US" u="sng" dirty="0">
                <a:solidFill>
                  <a:schemeClr val="accent2">
                    <a:lumMod val="75000"/>
                  </a:schemeClr>
                </a:solidFill>
              </a:rPr>
              <a:t>DATA MANAGEMENT IN AUDIOVISUAL BUSINESS: NETFLIX AS A CASE STUDY:</a:t>
            </a:r>
          </a:p>
          <a:p>
            <a:pPr marL="0" indent="0">
              <a:lnSpc>
                <a:spcPct val="150000"/>
              </a:lnSpc>
              <a:buNone/>
            </a:pPr>
            <a:r>
              <a:rPr lang="en-US" sz="2400" dirty="0"/>
              <a:t>In the analyzed case we see how extraction and data management, and subsequent analysis and decision-making, has become a competitive business advantage. A business gearing its supply in relation to the demands and preferences of the user. </a:t>
            </a:r>
            <a:endParaRPr lang="en-IN" sz="2400" u="sng" dirty="0">
              <a:solidFill>
                <a:schemeClr val="accent2">
                  <a:lumMod val="75000"/>
                </a:schemeClr>
              </a:solidFill>
            </a:endParaRPr>
          </a:p>
        </p:txBody>
      </p:sp>
    </p:spTree>
    <p:extLst>
      <p:ext uri="{BB962C8B-B14F-4D97-AF65-F5344CB8AC3E}">
        <p14:creationId xmlns:p14="http://schemas.microsoft.com/office/powerpoint/2010/main" val="288688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B599-9397-444C-B4E3-267C3A817B2A}"/>
              </a:ext>
            </a:extLst>
          </p:cNvPr>
          <p:cNvSpPr>
            <a:spLocks noGrp="1"/>
          </p:cNvSpPr>
          <p:nvPr>
            <p:ph type="title"/>
          </p:nvPr>
        </p:nvSpPr>
        <p:spPr>
          <a:xfrm>
            <a:off x="2322945" y="0"/>
            <a:ext cx="8610600" cy="1293028"/>
          </a:xfrm>
        </p:spPr>
        <p:txBody>
          <a:bodyPr/>
          <a:lstStyle/>
          <a:p>
            <a:pPr algn="ctr"/>
            <a:r>
              <a:rPr lang="en-IN" u="sng"/>
              <a:t>METHODS &amp; techniques</a:t>
            </a:r>
            <a:endParaRPr lang="en-IN" u="sng" dirty="0"/>
          </a:p>
        </p:txBody>
      </p:sp>
      <p:sp>
        <p:nvSpPr>
          <p:cNvPr id="3" name="Content Placeholder 2">
            <a:extLst>
              <a:ext uri="{FF2B5EF4-FFF2-40B4-BE49-F238E27FC236}">
                <a16:creationId xmlns:a16="http://schemas.microsoft.com/office/drawing/2014/main" id="{562791EE-0D0A-434E-AFD0-73D8606E8C98}"/>
              </a:ext>
            </a:extLst>
          </p:cNvPr>
          <p:cNvSpPr>
            <a:spLocks noGrp="1"/>
          </p:cNvSpPr>
          <p:nvPr>
            <p:ph idx="1"/>
          </p:nvPr>
        </p:nvSpPr>
        <p:spPr>
          <a:xfrm>
            <a:off x="73891" y="1293028"/>
            <a:ext cx="11432309" cy="4925657"/>
          </a:xfrm>
        </p:spPr>
        <p:txBody>
          <a:bodyPr>
            <a:normAutofit fontScale="77500" lnSpcReduction="20000"/>
          </a:bodyPr>
          <a:lstStyle/>
          <a:p>
            <a:pPr>
              <a:buFont typeface="Wingdings" panose="05000000000000000000" pitchFamily="2" charset="2"/>
              <a:buChar char="Ø"/>
            </a:pPr>
            <a:r>
              <a:rPr lang="en-US" sz="2600" b="1" i="0" u="sng" dirty="0">
                <a:effectLst/>
                <a:latin typeface="Merriweather" panose="020B0604020202020204" pitchFamily="2" charset="0"/>
              </a:rPr>
              <a:t>METHODS TO VISUALIZE DATA:</a:t>
            </a:r>
            <a:endParaRPr lang="en-IN" sz="2600" b="0" i="0" u="sng" dirty="0">
              <a:effectLst/>
              <a:latin typeface="Merriweather" panose="00000500000000000000" pitchFamily="2" charset="0"/>
            </a:endParaRPr>
          </a:p>
          <a:p>
            <a:pPr algn="just">
              <a:buFont typeface="Arial" panose="020B0604020202020204" pitchFamily="34" charset="0"/>
              <a:buChar char="•"/>
            </a:pPr>
            <a:r>
              <a:rPr lang="en-IN" dirty="0">
                <a:latin typeface="Abadi" panose="020B0604020202020204" pitchFamily="34" charset="0"/>
              </a:rPr>
              <a:t>Correlation</a:t>
            </a:r>
            <a:r>
              <a:rPr lang="en-IN" dirty="0">
                <a:latin typeface="Merriweather" panose="00000500000000000000" pitchFamily="2" charset="0"/>
              </a:rPr>
              <a:t> heat map</a:t>
            </a:r>
          </a:p>
          <a:p>
            <a:pPr algn="just">
              <a:buFont typeface="Arial" panose="020B0604020202020204" pitchFamily="34" charset="0"/>
              <a:buChar char="•"/>
            </a:pPr>
            <a:r>
              <a:rPr lang="en-IN" b="0" i="0" dirty="0">
                <a:effectLst/>
                <a:latin typeface="Merriweather" panose="00000500000000000000" pitchFamily="2" charset="0"/>
              </a:rPr>
              <a:t>Funnel plot representation</a:t>
            </a:r>
          </a:p>
          <a:p>
            <a:pPr algn="just">
              <a:buFont typeface="Arial" panose="020B0604020202020204" pitchFamily="34" charset="0"/>
              <a:buChar char="•"/>
            </a:pPr>
            <a:r>
              <a:rPr lang="en-IN" b="0" i="0" dirty="0">
                <a:effectLst/>
                <a:latin typeface="Merriweather" panose="00000500000000000000" pitchFamily="2" charset="0"/>
              </a:rPr>
              <a:t>Dashboards</a:t>
            </a:r>
          </a:p>
          <a:p>
            <a:pPr algn="just"/>
            <a:r>
              <a:rPr lang="en-IN" b="0" i="0" dirty="0">
                <a:effectLst/>
                <a:latin typeface="Merriweather" panose="00000500000000000000" pitchFamily="2" charset="0"/>
              </a:rPr>
              <a:t>Word Cloud</a:t>
            </a:r>
          </a:p>
          <a:p>
            <a:pPr marL="0" indent="0" algn="just">
              <a:buNone/>
            </a:pPr>
            <a:endParaRPr lang="en-IN" b="0" i="0" dirty="0">
              <a:effectLst/>
              <a:latin typeface="Merriweather" panose="00000500000000000000" pitchFamily="2" charset="0"/>
            </a:endParaRPr>
          </a:p>
          <a:p>
            <a:pPr marL="0" indent="0">
              <a:buNone/>
            </a:pPr>
            <a:r>
              <a:rPr lang="en-IN" sz="3300" b="0" i="0" u="sng" dirty="0">
                <a:effectLst/>
                <a:latin typeface="Merriweather" panose="00000500000000000000" pitchFamily="2" charset="0"/>
              </a:rPr>
              <a:t>TECHNIQUES :</a:t>
            </a:r>
          </a:p>
          <a:p>
            <a:pPr marL="0" indent="0">
              <a:buNone/>
            </a:pPr>
            <a:r>
              <a:rPr lang="en-US" b="0" i="0" dirty="0">
                <a:effectLst/>
                <a:latin typeface="Merriweather" panose="00000500000000000000" pitchFamily="2" charset="0"/>
              </a:rPr>
              <a:t>Netflix itself automatically collects other forms of data, such as the platform used to watch Netflix, a user’s :</a:t>
            </a:r>
          </a:p>
          <a:p>
            <a:r>
              <a:rPr lang="en-US" b="0" i="0" dirty="0">
                <a:effectLst/>
                <a:latin typeface="Merriweather" panose="00000500000000000000" pitchFamily="2" charset="0"/>
              </a:rPr>
              <a:t>watch history</a:t>
            </a:r>
          </a:p>
          <a:p>
            <a:r>
              <a:rPr lang="en-US" b="0" i="0" dirty="0">
                <a:effectLst/>
                <a:latin typeface="Merriweather" panose="00000500000000000000" pitchFamily="2" charset="0"/>
              </a:rPr>
              <a:t>search queries,</a:t>
            </a:r>
          </a:p>
          <a:p>
            <a:r>
              <a:rPr lang="en-US" b="0" i="0" dirty="0">
                <a:effectLst/>
                <a:latin typeface="Merriweather" panose="00000500000000000000" pitchFamily="2" charset="0"/>
              </a:rPr>
              <a:t> time spent watching a show</a:t>
            </a:r>
          </a:p>
          <a:p>
            <a:pPr>
              <a:buFont typeface="Wingdings" panose="05000000000000000000" pitchFamily="2" charset="2"/>
              <a:buChar char="Ø"/>
            </a:pPr>
            <a:r>
              <a:rPr lang="en-US" b="0" i="0" dirty="0">
                <a:effectLst/>
                <a:latin typeface="Merriweather" panose="00000500000000000000" pitchFamily="2" charset="0"/>
              </a:rPr>
              <a:t>Collects some bits of data from other sources, such as </a:t>
            </a:r>
          </a:p>
          <a:p>
            <a:r>
              <a:rPr lang="en-US" b="0" i="0" dirty="0">
                <a:effectLst/>
                <a:latin typeface="Merriweather" panose="00000500000000000000" pitchFamily="2" charset="0"/>
              </a:rPr>
              <a:t>demographic data, </a:t>
            </a:r>
          </a:p>
          <a:p>
            <a:r>
              <a:rPr lang="en-US" b="0" i="0" dirty="0">
                <a:effectLst/>
                <a:latin typeface="Merriweather" panose="00000500000000000000" pitchFamily="2" charset="0"/>
              </a:rPr>
              <a:t>interest-based data,</a:t>
            </a:r>
          </a:p>
          <a:p>
            <a:r>
              <a:rPr lang="en-US" b="0" i="0" dirty="0">
                <a:effectLst/>
                <a:latin typeface="Merriweather" panose="00000500000000000000" pitchFamily="2" charset="0"/>
              </a:rPr>
              <a:t> and Internet browsing behavior.</a:t>
            </a:r>
            <a:endParaRPr lang="en-IN" b="0" i="0" dirty="0">
              <a:effectLst/>
              <a:latin typeface="Merriweather" panose="00000500000000000000" pitchFamily="2" charset="0"/>
            </a:endParaRPr>
          </a:p>
          <a:p>
            <a:endParaRPr lang="en-IN" dirty="0"/>
          </a:p>
        </p:txBody>
      </p:sp>
    </p:spTree>
    <p:extLst>
      <p:ext uri="{BB962C8B-B14F-4D97-AF65-F5344CB8AC3E}">
        <p14:creationId xmlns:p14="http://schemas.microsoft.com/office/powerpoint/2010/main" val="267043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9">
            <a:extLst>
              <a:ext uri="{FF2B5EF4-FFF2-40B4-BE49-F238E27FC236}">
                <a16:creationId xmlns:a16="http://schemas.microsoft.com/office/drawing/2014/main" id="{255A60A4-C66E-47C1-BC4B-0CCCBBEF5E9F}"/>
              </a:ext>
            </a:extLst>
          </p:cNvPr>
          <p:cNvPicPr>
            <a:picLocks noChangeAspect="1"/>
          </p:cNvPicPr>
          <p:nvPr/>
        </p:nvPicPr>
        <p:blipFill>
          <a:blip r:embed="rId2"/>
          <a:stretch>
            <a:fillRect/>
          </a:stretch>
        </p:blipFill>
        <p:spPr>
          <a:xfrm>
            <a:off x="6576815" y="1525716"/>
            <a:ext cx="5334000" cy="4161285"/>
          </a:xfrm>
          <a:prstGeom prst="rect">
            <a:avLst/>
          </a:prstGeom>
        </p:spPr>
      </p:pic>
      <p:pic>
        <p:nvPicPr>
          <p:cNvPr id="6" name="Content Placeholder 5">
            <a:extLst>
              <a:ext uri="{FF2B5EF4-FFF2-40B4-BE49-F238E27FC236}">
                <a16:creationId xmlns:a16="http://schemas.microsoft.com/office/drawing/2014/main" id="{2A438AF6-D37C-43E7-AF14-2D2402509CFC}"/>
              </a:ext>
            </a:extLst>
          </p:cNvPr>
          <p:cNvPicPr>
            <a:picLocks noGrp="1" noChangeAspect="1"/>
          </p:cNvPicPr>
          <p:nvPr>
            <p:ph sz="half" idx="2"/>
          </p:nvPr>
        </p:nvPicPr>
        <p:blipFill>
          <a:blip r:embed="rId3"/>
          <a:stretch>
            <a:fillRect/>
          </a:stretch>
        </p:blipFill>
        <p:spPr>
          <a:xfrm>
            <a:off x="1044336" y="1525716"/>
            <a:ext cx="4795870" cy="4161285"/>
          </a:xfrm>
        </p:spPr>
      </p:pic>
      <p:sp>
        <p:nvSpPr>
          <p:cNvPr id="11" name="TextBox 10">
            <a:extLst>
              <a:ext uri="{FF2B5EF4-FFF2-40B4-BE49-F238E27FC236}">
                <a16:creationId xmlns:a16="http://schemas.microsoft.com/office/drawing/2014/main" id="{3AE8C1C7-B9D7-44D2-91C5-FABD16CBE637}"/>
              </a:ext>
            </a:extLst>
          </p:cNvPr>
          <p:cNvSpPr txBox="1"/>
          <p:nvPr/>
        </p:nvSpPr>
        <p:spPr>
          <a:xfrm>
            <a:off x="7273030" y="5848906"/>
            <a:ext cx="6094520" cy="369332"/>
          </a:xfrm>
          <a:prstGeom prst="rect">
            <a:avLst/>
          </a:prstGeom>
          <a:noFill/>
        </p:spPr>
        <p:txBody>
          <a:bodyPr wrap="square">
            <a:spAutoFit/>
          </a:bodyPr>
          <a:lstStyle/>
          <a:p>
            <a:r>
              <a:rPr lang="en-IN" dirty="0"/>
              <a:t>Sentiment Analysis Methodology</a:t>
            </a:r>
          </a:p>
        </p:txBody>
      </p:sp>
      <p:sp>
        <p:nvSpPr>
          <p:cNvPr id="14" name="TextBox 13">
            <a:extLst>
              <a:ext uri="{FF2B5EF4-FFF2-40B4-BE49-F238E27FC236}">
                <a16:creationId xmlns:a16="http://schemas.microsoft.com/office/drawing/2014/main" id="{8A0F96EB-7012-4317-A6C0-53105DB35373}"/>
              </a:ext>
            </a:extLst>
          </p:cNvPr>
          <p:cNvSpPr txBox="1"/>
          <p:nvPr/>
        </p:nvSpPr>
        <p:spPr>
          <a:xfrm>
            <a:off x="1504188" y="5848906"/>
            <a:ext cx="6684264" cy="369332"/>
          </a:xfrm>
          <a:prstGeom prst="rect">
            <a:avLst/>
          </a:prstGeom>
          <a:noFill/>
        </p:spPr>
        <p:txBody>
          <a:bodyPr wrap="square">
            <a:spAutoFit/>
          </a:bodyPr>
          <a:lstStyle/>
          <a:p>
            <a:r>
              <a:rPr lang="en-US" dirty="0"/>
              <a:t> Accuracy plot of the model</a:t>
            </a:r>
            <a:endParaRPr lang="en-IN" dirty="0"/>
          </a:p>
        </p:txBody>
      </p:sp>
    </p:spTree>
    <p:extLst>
      <p:ext uri="{BB962C8B-B14F-4D97-AF65-F5344CB8AC3E}">
        <p14:creationId xmlns:p14="http://schemas.microsoft.com/office/powerpoint/2010/main" val="2474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9071-CD4D-47B9-AB12-DE3667564201}"/>
              </a:ext>
            </a:extLst>
          </p:cNvPr>
          <p:cNvSpPr>
            <a:spLocks noGrp="1"/>
          </p:cNvSpPr>
          <p:nvPr>
            <p:ph type="title"/>
          </p:nvPr>
        </p:nvSpPr>
        <p:spPr/>
        <p:txBody>
          <a:bodyPr/>
          <a:lstStyle/>
          <a:p>
            <a:r>
              <a:rPr lang="en-IN" u="sng" dirty="0"/>
              <a:t>RESULTS</a:t>
            </a:r>
          </a:p>
        </p:txBody>
      </p:sp>
      <p:sp>
        <p:nvSpPr>
          <p:cNvPr id="3" name="Content Placeholder 2">
            <a:extLst>
              <a:ext uri="{FF2B5EF4-FFF2-40B4-BE49-F238E27FC236}">
                <a16:creationId xmlns:a16="http://schemas.microsoft.com/office/drawing/2014/main" id="{FE0B6801-2C4D-48D0-8D9C-977869218D90}"/>
              </a:ext>
            </a:extLst>
          </p:cNvPr>
          <p:cNvSpPr>
            <a:spLocks noGrp="1"/>
          </p:cNvSpPr>
          <p:nvPr>
            <p:ph idx="1"/>
          </p:nvPr>
        </p:nvSpPr>
        <p:spPr/>
        <p:txBody>
          <a:bodyPr>
            <a:normAutofit/>
          </a:bodyPr>
          <a:lstStyle/>
          <a:p>
            <a:r>
              <a:rPr lang="en-US" dirty="0"/>
              <a:t>We have successfully cleaned the redundant records by removing them, and filtered the Data Set by discarding unused features. </a:t>
            </a:r>
          </a:p>
          <a:p>
            <a:r>
              <a:rPr lang="en-US" dirty="0"/>
              <a:t>Built a plotting for size of Series &amp; Movies in the dataset and also plotted </a:t>
            </a:r>
            <a:r>
              <a:rPr lang="en-US" sz="2400" dirty="0">
                <a:solidFill>
                  <a:schemeClr val="accent3">
                    <a:lumMod val="60000"/>
                    <a:lumOff val="40000"/>
                  </a:schemeClr>
                </a:solidFill>
              </a:rPr>
              <a:t>IMDB_SCORES </a:t>
            </a:r>
            <a:r>
              <a:rPr lang="en-US" dirty="0"/>
              <a:t>based on their relevance count. </a:t>
            </a:r>
          </a:p>
          <a:p>
            <a:r>
              <a:rPr lang="en-US" dirty="0"/>
              <a:t>Created a </a:t>
            </a:r>
            <a:r>
              <a:rPr lang="en-US" dirty="0">
                <a:solidFill>
                  <a:schemeClr val="accent1">
                    <a:lumMod val="60000"/>
                    <a:lumOff val="40000"/>
                  </a:schemeClr>
                </a:solidFill>
              </a:rPr>
              <a:t>WORDCLOUD </a:t>
            </a:r>
            <a:r>
              <a:rPr lang="en-US" dirty="0"/>
              <a:t>– both unmasked and masked – based on the relevance of the Genres in the dataset.</a:t>
            </a:r>
          </a:p>
          <a:p>
            <a:r>
              <a:rPr lang="en-US" dirty="0"/>
              <a:t>Insights based on Superhit, Hit, Average and Flop box-office status of a Title using IMDb and Hidden Gem Score as interlinked criteria, decided based on their correlation.</a:t>
            </a:r>
          </a:p>
          <a:p>
            <a:r>
              <a:rPr lang="en-US" dirty="0"/>
              <a:t>Plotted the country wise count of Netflix Titles using Funnel Plot and developed a Geospatial Plot using Folium based on the latter feature. •</a:t>
            </a:r>
            <a:endParaRPr lang="en-IN" dirty="0"/>
          </a:p>
        </p:txBody>
      </p:sp>
    </p:spTree>
    <p:extLst>
      <p:ext uri="{BB962C8B-B14F-4D97-AF65-F5344CB8AC3E}">
        <p14:creationId xmlns:p14="http://schemas.microsoft.com/office/powerpoint/2010/main" val="49096371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742</TotalTime>
  <Words>1042</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Abadi</vt:lpstr>
      <vt:lpstr>Aharoni</vt:lpstr>
      <vt:lpstr>Amasis MT Pro</vt:lpstr>
      <vt:lpstr>Arabic Typesetting</vt:lpstr>
      <vt:lpstr>Arial</vt:lpstr>
      <vt:lpstr>Arial Nova Light</vt:lpstr>
      <vt:lpstr>Arial Rounded MT Bold</vt:lpstr>
      <vt:lpstr>Century Gothic</vt:lpstr>
      <vt:lpstr>charter</vt:lpstr>
      <vt:lpstr>Lato</vt:lpstr>
      <vt:lpstr>Menlo</vt:lpstr>
      <vt:lpstr>Merriweather</vt:lpstr>
      <vt:lpstr>sohne</vt:lpstr>
      <vt:lpstr>Wingdings</vt:lpstr>
      <vt:lpstr>Vapor Trail</vt:lpstr>
      <vt:lpstr>Netflix Data Analysis with Python </vt:lpstr>
      <vt:lpstr>TABLE OF CONTENTS</vt:lpstr>
      <vt:lpstr>ABSTRACT</vt:lpstr>
      <vt:lpstr>INTRODUCTION</vt:lpstr>
      <vt:lpstr>LITERATURE REVIEW</vt:lpstr>
      <vt:lpstr>PowerPoint Presentation</vt:lpstr>
      <vt:lpstr>METHODS &amp; techniques</vt:lpstr>
      <vt:lpstr>PowerPoint Presentation</vt:lpstr>
      <vt:lpstr>RESULTS</vt:lpstr>
      <vt:lpstr>PowerPoint Presentation</vt:lpstr>
      <vt:lpstr>DISSCUSSION</vt:lpstr>
      <vt:lpstr>DATASET COLLECTION</vt:lpstr>
      <vt:lpstr>TOOL SETUP </vt:lpstr>
      <vt:lpstr>PowerPoint Presentation</vt:lpstr>
      <vt:lpstr>conclusion</vt:lpstr>
      <vt:lpstr>REFERRED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 with Python</dc:title>
  <dc:creator>SRI TEJA KALE .</dc:creator>
  <cp:lastModifiedBy>Sathwik C</cp:lastModifiedBy>
  <cp:revision>12</cp:revision>
  <dcterms:created xsi:type="dcterms:W3CDTF">2022-01-22T14:41:30Z</dcterms:created>
  <dcterms:modified xsi:type="dcterms:W3CDTF">2022-01-31T07:52:14Z</dcterms:modified>
</cp:coreProperties>
</file>