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8" r:id="rId3"/>
    <p:sldId id="269" r:id="rId4"/>
    <p:sldId id="312" r:id="rId5"/>
    <p:sldId id="313" r:id="rId6"/>
    <p:sldId id="314" r:id="rId7"/>
    <p:sldId id="316" r:id="rId8"/>
    <p:sldId id="281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F8"/>
    <a:srgbClr val="62BDC1"/>
    <a:srgbClr val="4EAEB2"/>
    <a:srgbClr val="155F8C"/>
    <a:srgbClr val="3F7468"/>
    <a:srgbClr val="61B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2.png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image" Target="../media/image2.png"/><Relationship Id="rId4" Type="http://schemas.openxmlformats.org/officeDocument/2006/relationships/tags" Target="../tags/tag64.xml"/><Relationship Id="rId9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5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6.png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image" Target="../media/image7.png"/><Relationship Id="rId4" Type="http://schemas.openxmlformats.org/officeDocument/2006/relationships/tags" Target="../tags/tag85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10" Type="http://schemas.openxmlformats.org/officeDocument/2006/relationships/image" Target="../media/image5.png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image" Target="../media/image5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8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9.png"/><Relationship Id="rId5" Type="http://schemas.openxmlformats.org/officeDocument/2006/relationships/tags" Target="../tags/tag1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9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143375" y="2120900"/>
            <a:ext cx="6384925" cy="990607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143375" y="3406119"/>
            <a:ext cx="5940425" cy="753131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4143375" y="2979638"/>
            <a:ext cx="68480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——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dpi="0" rotWithShape="1">
          <a:blip r:embed="rId9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4116000" y="3419475"/>
            <a:ext cx="581025" cy="206946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——</a:t>
            </a:r>
          </a:p>
        </p:txBody>
      </p:sp>
      <p:pic>
        <p:nvPicPr>
          <p:cNvPr id="9" name="图片 8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4116388" y="3638095"/>
            <a:ext cx="5967412" cy="714830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104984" y="2085975"/>
            <a:ext cx="5978816" cy="1408244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Users/airbookpro/Desktop/2.png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 cstate="screen"/>
          <a:srcRect/>
          <a:stretch>
            <a:fillRect/>
          </a:stretch>
        </p:blipFill>
        <p:spPr>
          <a:xfrm>
            <a:off x="10871200" y="5554402"/>
            <a:ext cx="1333500" cy="128835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-20320" y="3695356"/>
            <a:ext cx="12225020" cy="3158833"/>
            <a:chOff x="-20320" y="3695356"/>
            <a:chExt cx="12225020" cy="3158833"/>
          </a:xfrm>
        </p:grpSpPr>
        <p:pic>
          <p:nvPicPr>
            <p:cNvPr id="9" name="图片 8" descr="3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1" cstate="screen"/>
            <a:stretch>
              <a:fillRect/>
            </a:stretch>
          </p:blipFill>
          <p:spPr>
            <a:xfrm>
              <a:off x="-20320" y="3695356"/>
              <a:ext cx="5227320" cy="3158833"/>
            </a:xfrm>
            <a:prstGeom prst="rect">
              <a:avLst/>
            </a:prstGeom>
          </p:spPr>
        </p:pic>
        <p:pic>
          <p:nvPicPr>
            <p:cNvPr id="10" name="图片 9" descr="/Users/airbookpro/Desktop/2.png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2" cstate="screen"/>
            <a:srcRect/>
            <a:stretch>
              <a:fillRect/>
            </a:stretch>
          </p:blipFill>
          <p:spPr>
            <a:xfrm>
              <a:off x="10871200" y="5554402"/>
              <a:ext cx="1333500" cy="128835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ea typeface="Arial" panose="020B0604020202020204" pitchFamily="34" charset="0"/>
              <a:sym typeface="+mn-ea"/>
            </a:endParaRPr>
          </a:p>
        </p:txBody>
      </p:sp>
      <p:pic>
        <p:nvPicPr>
          <p:cNvPr id="10" name="图片 9" descr="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 cstate="screen"/>
          <a:stretch>
            <a:fillRect/>
          </a:stretch>
        </p:blipFill>
        <p:spPr>
          <a:xfrm>
            <a:off x="-20320" y="3043023"/>
            <a:ext cx="6306820" cy="38111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/Users/airbookpro/Desktop/2.png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 cstate="screen"/>
          <a:srcRect/>
          <a:stretch>
            <a:fillRect/>
          </a:stretch>
        </p:blipFill>
        <p:spPr>
          <a:xfrm rot="10800000">
            <a:off x="10972025" y="0"/>
            <a:ext cx="1333500" cy="1288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Arial" panose="020B0604020202020204" pitchFamily="34" charset="0"/>
              <a:sym typeface="+mn-ea"/>
            </a:endParaRPr>
          </a:p>
        </p:txBody>
      </p:sp>
      <p:pic>
        <p:nvPicPr>
          <p:cNvPr id="10" name="图片 9" descr="/Users/airbookpro/Desktop/2.png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 cstate="screen"/>
          <a:srcRect/>
          <a:stretch>
            <a:fillRect/>
          </a:stretch>
        </p:blipFill>
        <p:spPr>
          <a:xfrm>
            <a:off x="10871200" y="5554402"/>
            <a:ext cx="1333500" cy="1288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Arial" panose="020B0604020202020204" pitchFamily="34" charset="0"/>
              <a:sym typeface="+mn-ea"/>
            </a:endParaRPr>
          </a:p>
        </p:txBody>
      </p:sp>
      <p:pic>
        <p:nvPicPr>
          <p:cNvPr id="12" name="图片 11" descr="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2" cstate="screen"/>
          <a:stretch>
            <a:fillRect/>
          </a:stretch>
        </p:blipFill>
        <p:spPr>
          <a:xfrm flipH="1">
            <a:off x="7340600" y="3922523"/>
            <a:ext cx="4851400" cy="29316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911012" y="2697778"/>
            <a:ext cx="14010851" cy="2056445"/>
            <a:chOff x="-911012" y="2697778"/>
            <a:chExt cx="14010851" cy="2056445"/>
          </a:xfrm>
        </p:grpSpPr>
        <p:pic>
          <p:nvPicPr>
            <p:cNvPr id="8" name="图片 7" descr="/Users/airbookpro/Desktop/2.png2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1" cstate="screen"/>
            <a:srcRect/>
            <a:stretch>
              <a:fillRect/>
            </a:stretch>
          </p:blipFill>
          <p:spPr>
            <a:xfrm rot="20296989">
              <a:off x="10971339" y="2697778"/>
              <a:ext cx="2128500" cy="2056445"/>
            </a:xfrm>
            <a:prstGeom prst="rect">
              <a:avLst/>
            </a:prstGeom>
          </p:spPr>
        </p:pic>
        <p:pic>
          <p:nvPicPr>
            <p:cNvPr id="9" name="图片 8" descr="/Users/airbookpro/Desktop/2.png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1" cstate="screen"/>
            <a:srcRect/>
            <a:stretch>
              <a:fillRect/>
            </a:stretch>
          </p:blipFill>
          <p:spPr>
            <a:xfrm rot="1303011" flipH="1">
              <a:off x="-911012" y="2697778"/>
              <a:ext cx="2128500" cy="20564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blipFill dpi="0" rotWithShape="1">
          <a:blip r:embed="rId8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 cstate="screen"/>
          <a:stretch>
            <a:fillRect/>
          </a:stretch>
        </p:blipFill>
        <p:spPr>
          <a:xfrm>
            <a:off x="-20320" y="775970"/>
            <a:ext cx="10058400" cy="6078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3073400"/>
            <a:ext cx="6142425" cy="7524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115995" y="3903975"/>
            <a:ext cx="6142425" cy="11665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48180" y="511728"/>
            <a:ext cx="9115425" cy="137033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Algerian" panose="04020705040A02060702" pitchFamily="82" charset="0"/>
              </a:rPr>
              <a:t> 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LeafShield: Digital Solutions for Plant Health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6980" y="1758950"/>
            <a:ext cx="7672705" cy="3222625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C</a:t>
            </a:r>
            <a:r>
              <a:rPr lang="en-IN" altLang="en-US" dirty="0"/>
              <a:t>                            </a:t>
            </a:r>
            <a:r>
              <a:rPr lang="en-IN" altLang="en-US" sz="4000" dirty="0"/>
              <a:t>             </a:t>
            </a:r>
            <a:r>
              <a:rPr lang="en-US" sz="5500" b="1" u="sng" dirty="0">
                <a:solidFill>
                  <a:schemeClr val="tx1"/>
                </a:solidFill>
                <a:latin typeface="Algerian" panose="04020705040A02060702" pitchFamily="82" charset="0"/>
                <a:sym typeface="+mn-ea"/>
              </a:rPr>
              <a:t>TEAM MEMBERS</a:t>
            </a:r>
            <a:endParaRPr lang="en-US" sz="4000" b="1" u="sng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l"/>
            <a:r>
              <a:rPr lang="en-IN" altLang="en-US" sz="4000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 </a:t>
            </a:r>
            <a:r>
              <a:rPr lang="en-US" sz="4000" b="1" u="sng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NAME </a:t>
            </a:r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                                            </a:t>
            </a:r>
            <a:r>
              <a:rPr lang="en-US" sz="4000" b="1" u="sng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REG.NO</a:t>
            </a:r>
            <a:endParaRPr lang="en-US" sz="4000" b="1" u="sng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algn="l"/>
            <a:r>
              <a:rPr lang="en-US" sz="4665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K. Yashwanth</a:t>
            </a: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             </a:t>
            </a:r>
            <a:r>
              <a:rPr lang="en-IN" altLang="en-US" sz="4000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                    </a:t>
            </a:r>
            <a:r>
              <a:rPr lang="en-IN" altLang="en-US" sz="4000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2010030364</a:t>
            </a:r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</a:t>
            </a: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             </a:t>
            </a:r>
            <a:r>
              <a:rPr lang="en-IN" altLang="en-US" sz="4000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</a:t>
            </a:r>
          </a:p>
          <a:p>
            <a:pPr algn="l"/>
            <a:r>
              <a:rPr lang="en-US" sz="4665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A. Sai Pranay </a:t>
            </a: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                                     </a:t>
            </a:r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2010030467  </a:t>
            </a: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                             </a:t>
            </a:r>
            <a:endParaRPr lang="en-US" sz="40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0" indent="0" algn="l"/>
            <a:r>
              <a:rPr lang="en-US" sz="4665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S. Padmashree</a:t>
            </a: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                                     </a:t>
            </a:r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2010030508  </a:t>
            </a: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                               </a:t>
            </a:r>
            <a:endParaRPr lang="en-US" sz="40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0" indent="0" algn="l"/>
            <a:r>
              <a:rPr lang="en-US" sz="4665" b="1" dirty="0">
                <a:solidFill>
                  <a:schemeClr val="tx1"/>
                </a:solidFill>
                <a:latin typeface="Bell MT" panose="02020503060305020303" pitchFamily="18" charset="0"/>
                <a:sym typeface="+mn-ea"/>
              </a:rPr>
              <a:t> </a:t>
            </a:r>
            <a:endParaRPr lang="en-US" sz="40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altLang="zh-CN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cer搜索：半想象现实   http://chn.docer.com/works/?userid=199927538"/>
          <p:cNvSpPr txBox="1"/>
          <p:nvPr>
            <p:custDataLst>
              <p:tags r:id="rId2"/>
            </p:custDataLst>
          </p:nvPr>
        </p:nvSpPr>
        <p:spPr>
          <a:xfrm>
            <a:off x="9005977" y="653305"/>
            <a:ext cx="2737804" cy="1014730"/>
          </a:xfrm>
          <a:prstGeom prst="rect">
            <a:avLst/>
          </a:prstGeom>
          <a:noFill/>
        </p:spPr>
        <p:txBody>
          <a:bodyPr wrap="square" rtlCol="0">
            <a:normAutofit fontScale="67500" lnSpcReduction="20000"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Algerian" panose="04020705040A02060702" pitchFamily="82" charset="0"/>
                <a:ea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cxnSp>
        <p:nvCxnSpPr>
          <p:cNvPr id="34" name="Docer搜索：半想象现实   http://chn.docer.com/works/?userid=199927538"/>
          <p:cNvCxnSpPr/>
          <p:nvPr>
            <p:custDataLst>
              <p:tags r:id="rId3"/>
            </p:custDataLst>
          </p:nvPr>
        </p:nvCxnSpPr>
        <p:spPr>
          <a:xfrm>
            <a:off x="6460490" y="4644390"/>
            <a:ext cx="0" cy="593090"/>
          </a:xfrm>
          <a:prstGeom prst="line">
            <a:avLst/>
          </a:prstGeom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cer搜索：半想象现实   http://chn.docer.com/works/?userid=199927538"/>
          <p:cNvSpPr txBox="1"/>
          <p:nvPr>
            <p:custDataLst>
              <p:tags r:id="rId4"/>
            </p:custDataLst>
          </p:nvPr>
        </p:nvSpPr>
        <p:spPr>
          <a:xfrm>
            <a:off x="5565140" y="4653915"/>
            <a:ext cx="765175" cy="58483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04.</a:t>
            </a:r>
          </a:p>
        </p:txBody>
      </p:sp>
      <p:cxnSp>
        <p:nvCxnSpPr>
          <p:cNvPr id="2" name="Docer搜索：半想象现实   http://chn.docer.com/works/?userid=199927538"/>
          <p:cNvCxnSpPr/>
          <p:nvPr>
            <p:custDataLst>
              <p:tags r:id="rId5"/>
            </p:custDataLst>
          </p:nvPr>
        </p:nvCxnSpPr>
        <p:spPr>
          <a:xfrm>
            <a:off x="6460490" y="1574165"/>
            <a:ext cx="0" cy="593090"/>
          </a:xfrm>
          <a:prstGeom prst="line">
            <a:avLst/>
          </a:prstGeom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cer搜索：半想象现实   http://chn.docer.com/works/?userid=199927538"/>
          <p:cNvSpPr txBox="1"/>
          <p:nvPr>
            <p:custDataLst>
              <p:tags r:id="rId6"/>
            </p:custDataLst>
          </p:nvPr>
        </p:nvSpPr>
        <p:spPr>
          <a:xfrm>
            <a:off x="5584190" y="1584325"/>
            <a:ext cx="746125" cy="58356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01.</a:t>
            </a: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590665" y="1562735"/>
            <a:ext cx="2588895" cy="66675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l"/>
            <a:r>
              <a:rPr lang="en-I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  <a:sym typeface="+mn-ea"/>
              </a:rPr>
              <a:t>Introduction </a:t>
            </a:r>
            <a:endParaRPr lang="en-I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2" name="Docer搜索：半想象现实   http://chn.docer.com/works/?userid=199927538"/>
          <p:cNvCxnSpPr/>
          <p:nvPr>
            <p:custDataLst>
              <p:tags r:id="rId8"/>
            </p:custDataLst>
          </p:nvPr>
        </p:nvCxnSpPr>
        <p:spPr>
          <a:xfrm>
            <a:off x="6460490" y="2597150"/>
            <a:ext cx="0" cy="593090"/>
          </a:xfrm>
          <a:prstGeom prst="line">
            <a:avLst/>
          </a:prstGeom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cer搜索：半想象现实   http://chn.docer.com/works/?userid=199927538"/>
          <p:cNvSpPr txBox="1"/>
          <p:nvPr>
            <p:custDataLst>
              <p:tags r:id="rId9"/>
            </p:custDataLst>
          </p:nvPr>
        </p:nvSpPr>
        <p:spPr>
          <a:xfrm>
            <a:off x="5574665" y="2607310"/>
            <a:ext cx="765175" cy="58483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02.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701791" y="2546198"/>
            <a:ext cx="3626783" cy="11854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None/>
            </a:pPr>
            <a:r>
              <a:rPr lang="en-US" sz="2800" b="1" dirty="0">
                <a:latin typeface="Bell MT" panose="0202050306030502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  <a:sym typeface="+mn-ea"/>
              </a:rPr>
              <a:t>Problem Statement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+mn-ea"/>
            </a:endParaRPr>
          </a:p>
        </p:txBody>
      </p:sp>
      <p:cxnSp>
        <p:nvCxnSpPr>
          <p:cNvPr id="28" name="Docer搜索：半想象现实   http://chn.docer.com/works/?userid=199927538"/>
          <p:cNvCxnSpPr/>
          <p:nvPr>
            <p:custDataLst>
              <p:tags r:id="rId11"/>
            </p:custDataLst>
          </p:nvPr>
        </p:nvCxnSpPr>
        <p:spPr>
          <a:xfrm>
            <a:off x="6460490" y="3620770"/>
            <a:ext cx="0" cy="593090"/>
          </a:xfrm>
          <a:prstGeom prst="line">
            <a:avLst/>
          </a:prstGeom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cer搜索：半想象现实   http://chn.docer.com/works/?userid=199927538"/>
          <p:cNvSpPr txBox="1"/>
          <p:nvPr>
            <p:custDataLst>
              <p:tags r:id="rId12"/>
            </p:custDataLst>
          </p:nvPr>
        </p:nvSpPr>
        <p:spPr>
          <a:xfrm>
            <a:off x="5574665" y="3630930"/>
            <a:ext cx="765175" cy="58483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03.</a:t>
            </a: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581140" y="3583305"/>
            <a:ext cx="3404235" cy="6800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3200" b="1" dirty="0">
                <a:latin typeface="Bell MT" panose="0202050306030502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  <a:sym typeface="+mn-ea"/>
              </a:rPr>
              <a:t>Literature Survey</a:t>
            </a:r>
            <a:endParaRPr lang="en-US" sz="3200" b="1" dirty="0">
              <a:latin typeface="Bell MT" panose="02020503060305020303" pitchFamily="18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algn="l"/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1ABD95-07B0-4F47-B220-E1346EC99EA8}"/>
              </a:ext>
            </a:extLst>
          </p:cNvPr>
          <p:cNvSpPr txBox="1"/>
          <p:nvPr/>
        </p:nvSpPr>
        <p:spPr>
          <a:xfrm>
            <a:off x="6697734" y="4558768"/>
            <a:ext cx="2308243" cy="678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2800" b="1" dirty="0">
                <a:latin typeface="Bell MT" panose="0202050306030502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Conclusion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er搜索：半想象现实   http://chn.docer.com/works/?userid=199927538"/>
          <p:cNvSpPr txBox="1"/>
          <p:nvPr>
            <p:custDataLst>
              <p:tags r:id="rId2"/>
            </p:custDataLst>
          </p:nvPr>
        </p:nvSpPr>
        <p:spPr>
          <a:xfrm>
            <a:off x="4051935" y="436379"/>
            <a:ext cx="5598092" cy="106934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indent="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None/>
            </a:pPr>
            <a:r>
              <a:rPr lang="en-US" altLang="en-US" sz="4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altLang="en-US" sz="4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ea typeface="Arial" panose="020B0604020202020204" pitchFamily="34" charset="0"/>
                <a:cs typeface="Arial" panose="020B0604020202020204" pitchFamily="34" charset="0"/>
              </a:rPr>
              <a:t>NTRODUCTION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542190" y="1630045"/>
            <a:ext cx="8303100" cy="4211955"/>
          </a:xfrm>
        </p:spPr>
        <p:txBody>
          <a:bodyPr>
            <a:normAutofit/>
          </a:bodyPr>
          <a:lstStyle/>
          <a:p>
            <a:r>
              <a:rPr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In our everyday life we used to see a lot of plants and flower. But in most case we have no knowledge about that plants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  <a:r>
              <a:rPr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Even we don’t know its name. In that case we choose this idea to research and develop our project.  Our developed application recognizes the plant  in real time by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using the leaf picture of a plant </a:t>
            </a:r>
            <a:r>
              <a:rPr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This project is an attempt at using the  concepts  of  neural  networks  to create an  image classifier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by TensorFlow</a:t>
            </a:r>
            <a:r>
              <a:rPr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Convolutional neural networks are a popular realm of machine learning, and are widely used  in image classification. So that we choose this topic to  research about  image classification by CNN and Tensorflow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endParaRPr b="1" i="1" dirty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9397F-0AFF-4C48-88B1-613BB00FE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04228"/>
            <a:ext cx="3417903" cy="503777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64859" y="2031032"/>
            <a:ext cx="5212556" cy="1595354"/>
          </a:xfrm>
        </p:spPr>
        <p:txBody>
          <a:bodyPr>
            <a:normAutofit fontScale="90000"/>
          </a:bodyPr>
          <a:lstStyle/>
          <a:p>
            <a:r>
              <a:rPr lang="en-US" sz="4445" u="sng" dirty="0">
                <a:latin typeface="Algerian" panose="04020705040A02060702" pitchFamily="82" charset="0"/>
                <a:ea typeface="Malgun Gothic Semilight" panose="020B0502040204020203" pitchFamily="34" charset="-128"/>
                <a:cs typeface="Malgun Gothic Semilight" panose="020B0502040204020203" pitchFamily="34" charset="-128"/>
                <a:sym typeface="+mn-ea"/>
              </a:rPr>
              <a:t>Problem Statement</a:t>
            </a:r>
            <a:br>
              <a:rPr lang="en-US" b="1" dirty="0">
                <a:latin typeface="Bell MT" panose="02020503060305020303" pitchFamily="18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777415" y="1455005"/>
            <a:ext cx="5754846" cy="4568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Vision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domain 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Classification.</a:t>
            </a:r>
            <a:r>
              <a:rPr lang="en-I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 problem statement is to detect plant disease by digital image processing .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this project of LeafShield, we can detect the disease of a plant it has. By clicking a pic of that plant leaf, we can come to know about disease details of a particular plant. This will be much fast disease detecting process of a plant, so that it will be much easier to detect the disease of a plant, it ensure the fast precaution and help a farmer or Gardener to have a healthy environment.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48575" y="2175029"/>
            <a:ext cx="8194089" cy="2050741"/>
          </a:xfrm>
        </p:spPr>
        <p:txBody>
          <a:bodyPr>
            <a:normAutofit/>
          </a:bodyPr>
          <a:lstStyle/>
          <a:p>
            <a:pPr algn="ctr"/>
            <a:r>
              <a:rPr lang="en-US" sz="4800" i="1" u="sng" dirty="0">
                <a:latin typeface="Algerian" panose="04020705040A02060702" pitchFamily="82" charset="0"/>
              </a:rPr>
              <a:t>Literature Survey</a:t>
            </a:r>
            <a:endParaRPr lang="en-US" altLang="en-US" sz="4800" i="1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 </a:t>
            </a:r>
          </a:p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B5F12D-063A-4C27-901C-DA5AF87A5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796" y="789572"/>
            <a:ext cx="4013008" cy="5278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7EA066-89E2-4801-8CB2-F3F483445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87" y="3210680"/>
            <a:ext cx="6477561" cy="28577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5895" y="218750"/>
            <a:ext cx="10976400" cy="565200"/>
          </a:xfrm>
        </p:spPr>
        <p:txBody>
          <a:bodyPr>
            <a:noAutofit/>
          </a:bodyPr>
          <a:lstStyle/>
          <a:p>
            <a:r>
              <a:rPr lang="en-IN" altLang="en-US" sz="3600" dirty="0">
                <a:latin typeface="Algerian" panose="04020705040A02060702" pitchFamily="82" charset="0"/>
              </a:rPr>
              <a:t>Table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262255" y="6269355"/>
            <a:ext cx="11001375" cy="588645"/>
          </a:xfrm>
        </p:spPr>
        <p:txBody>
          <a:bodyPr>
            <a:normAutofit/>
          </a:bodyPr>
          <a:lstStyle/>
          <a:p>
            <a:r>
              <a:rPr lang="en-US" altLang="zh-CN"/>
              <a:t>Your text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44293837"/>
              </p:ext>
            </p:extLst>
          </p:nvPr>
        </p:nvGraphicFramePr>
        <p:xfrm>
          <a:off x="746620" y="685650"/>
          <a:ext cx="10041621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47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lgerian" panose="04020705040A02060702" pitchFamily="82" charset="0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lgerian" panose="04020705040A02060702" pitchFamily="82" charset="0"/>
                        </a:rPr>
                        <a:t> 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lgerian" panose="04020705040A02060702" pitchFamily="82" charset="0"/>
                        </a:rPr>
                        <a:t>                       </a:t>
                      </a:r>
                    </a:p>
                    <a:p>
                      <a:pPr>
                        <a:buNone/>
                      </a:pPr>
                      <a:r>
                        <a:rPr lang="en-I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lgerian" panose="04020705040A02060702" pitchFamily="82" charset="0"/>
                        </a:rPr>
                        <a:t>            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lgerian" panose="04020705040A02060702" pitchFamily="82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lgerian" panose="04020705040A02060702" pitchFamily="82" charset="0"/>
                          <a:sym typeface="+mn-ea"/>
                        </a:rPr>
                        <a:t>                  Author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lgerian" panose="04020705040A02060702" pitchFamily="82" charset="0"/>
                          <a:sym typeface="+mn-ea"/>
                        </a:rPr>
                        <a:t>     </a:t>
                      </a:r>
                    </a:p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lgerian" panose="04020705040A02060702" pitchFamily="82" charset="0"/>
                          <a:sym typeface="+mn-ea"/>
                        </a:rPr>
                        <a:t>   Published on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lgerian" panose="04020705040A02060702" pitchFamily="82" charset="0"/>
                      </a:endParaRP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2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 dirty="0">
                          <a:latin typeface="Bell MT" panose="0202050306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effectLst/>
                          <a:latin typeface="Bell MT" panose="02020503060305020303" pitchFamily="18" charset="0"/>
                          <a:sym typeface="+mn-ea"/>
                        </a:rPr>
                        <a:t>Image Processing Technique for the Detection of Alberseem Leaves Diseases Based on Soft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Bell MT" panose="02020503060305020303" pitchFamily="18" charset="0"/>
                          <a:sym typeface="+mn-ea"/>
                        </a:rPr>
                        <a:t>  Eimad Abdu Abusham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>
                          <a:latin typeface="Bell MT" panose="02020503060305020303" pitchFamily="18" charset="0"/>
                        </a:rPr>
                        <a:t>   April , 2021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5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>
                          <a:latin typeface="Bell MT" panose="020205030603050203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effectLst/>
                          <a:latin typeface="Bell MT" panose="02020503060305020303" pitchFamily="18" charset="0"/>
                          <a:sym typeface="+mn-ea"/>
                        </a:rPr>
                        <a:t>A Hybrid Approach for Plant Leaf Disease Detection and Classification Using Digital Image Processing Methods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endParaRPr lang="en-US" b="1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800" b="1" dirty="0">
                          <a:latin typeface="Bell MT" panose="02020503060305020303" pitchFamily="18" charset="0"/>
                          <a:sym typeface="+mn-ea"/>
                        </a:rPr>
                        <a:t>  Anusha Rao 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sym typeface="+mn-ea"/>
                        </a:rPr>
                        <a:t>,</a:t>
                      </a:r>
                    </a:p>
                    <a:p>
                      <a:pPr>
                        <a:buNone/>
                      </a:pPr>
                      <a:r>
                        <a:rPr lang="en-IN" sz="1800" b="1" dirty="0">
                          <a:latin typeface="Bell MT" panose="02020503060305020303" pitchFamily="18" charset="0"/>
                          <a:sym typeface="+mn-ea"/>
                        </a:rPr>
                        <a:t>  </a:t>
                      </a:r>
                      <a:r>
                        <a:rPr lang="en-IN" sz="1800" b="1" dirty="0">
                          <a:effectLst/>
                          <a:latin typeface="Bell MT" panose="02020503060305020303" pitchFamily="18" charset="0"/>
                          <a:sym typeface="+mn-ea"/>
                        </a:rPr>
                        <a:t>S.B. Kulkarni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  <a:p>
                      <a:pPr>
                        <a:buNone/>
                      </a:pPr>
                      <a:endParaRPr lang="en-IN" altLang="en-US" b="1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  <a:latin typeface="Bell MT" panose="02020503060305020303" pitchFamily="18" charset="0"/>
                          <a:sym typeface="+mn-ea"/>
                        </a:rPr>
                        <a:t>October 4, 2020</a:t>
                      </a:r>
                      <a:endParaRPr lang="en-IN" sz="1800" b="1" dirty="0">
                        <a:latin typeface="Bell MT" panose="02020503060305020303" pitchFamily="18" charset="0"/>
                      </a:endParaRPr>
                    </a:p>
                    <a:p>
                      <a:pPr>
                        <a:buNone/>
                      </a:pPr>
                      <a:endParaRPr lang="en-US" b="1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>
                          <a:latin typeface="Bell MT" panose="020205030603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Bell MT" panose="02020503060305020303" pitchFamily="18" charset="0"/>
                        </a:rPr>
                        <a:t>Image Processing Methods in Agricultural Observation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b="1">
                          <a:latin typeface="Bell MT" panose="02020503060305020303" pitchFamily="18" charset="0"/>
                        </a:rPr>
                        <a:t>Chen Zhang</a:t>
                      </a:r>
                      <a:r>
                        <a:rPr lang="en-IN" altLang="en-US" b="1">
                          <a:latin typeface="Bell MT" panose="02020503060305020303" pitchFamily="18" charset="0"/>
                        </a:rPr>
                        <a:t> , Li 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 dirty="0">
                          <a:latin typeface="Bell MT" panose="02020503060305020303" pitchFamily="18" charset="0"/>
                        </a:rPr>
                        <a:t> 13 April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>
                          <a:latin typeface="Bell MT" panose="0202050306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Bell MT" panose="02020503060305020303" pitchFamily="18" charset="0"/>
                        </a:rPr>
                        <a:t>PLANT LEAF DISEASE IDENTIFICATION USING IMAGE</a:t>
                      </a:r>
                      <a:r>
                        <a:rPr lang="en-IN" altLang="en-US" sz="1600" b="1" dirty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1600" b="1" dirty="0">
                          <a:latin typeface="Bell MT" panose="02020503060305020303" pitchFamily="18" charset="0"/>
                        </a:rPr>
                        <a:t>PROCESSING AND SVM, ANN CLASSIFIER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>
                          <a:latin typeface="Bell MT" panose="02020503060305020303" pitchFamily="18" charset="0"/>
                        </a:rPr>
                        <a:t> S.Sivasakthi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 dirty="0">
                          <a:latin typeface="Bell MT" panose="02020503060305020303" pitchFamily="18" charset="0"/>
                        </a:rPr>
                        <a:t>  may 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1" dirty="0">
                          <a:latin typeface="Bell MT" panose="0202050306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Bell MT" panose="02020503060305020303" pitchFamily="18" charset="0"/>
                        </a:rPr>
                        <a:t>Plant diseases and pests detection based on deep learning</a:t>
                      </a:r>
                      <a:endParaRPr lang="en-IN" altLang="en-US" b="1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Bell MT" panose="02020503060305020303" pitchFamily="18" charset="0"/>
                        </a:rPr>
                        <a:t>Jun Liu </a:t>
                      </a:r>
                      <a:r>
                        <a:rPr lang="en-IN" altLang="en-US" b="1">
                          <a:latin typeface="Bell MT" panose="02020503060305020303" pitchFamily="18" charset="0"/>
                        </a:rPr>
                        <a:t>, </a:t>
                      </a:r>
                      <a:r>
                        <a:rPr lang="en-US" b="1">
                          <a:latin typeface="Bell MT" panose="02020503060305020303" pitchFamily="18" charset="0"/>
                        </a:rPr>
                        <a:t>Xuewei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Bell MT" panose="02020503060305020303" pitchFamily="18" charset="0"/>
                        </a:rPr>
                        <a:t>24 February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54175" y="718185"/>
            <a:ext cx="9144000" cy="1211580"/>
          </a:xfrm>
        </p:spPr>
        <p:txBody>
          <a:bodyPr/>
          <a:lstStyle/>
          <a:p>
            <a:r>
              <a:rPr lang="en-US" altLang="zh-CN" u="sng" dirty="0">
                <a:latin typeface="Algerian" panose="04020705040A02060702" pitchFamily="82" charset="0"/>
              </a:rPr>
              <a:t>C</a:t>
            </a:r>
            <a:r>
              <a:rPr lang="en-IN" altLang="en-US" u="sng" dirty="0">
                <a:latin typeface="Algerian" panose="04020705040A02060702" pitchFamily="82" charset="0"/>
              </a:rPr>
              <a:t>onclusion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524000" y="2291715"/>
            <a:ext cx="9144000" cy="4144596"/>
          </a:xfrm>
        </p:spPr>
        <p:txBody>
          <a:bodyPr/>
          <a:lstStyle/>
          <a:p>
            <a:pPr marL="0" indent="0">
              <a:buNone/>
            </a:pPr>
            <a:r>
              <a:rPr lang="en-IN" altLang="en-US" b="1" dirty="0">
                <a:latin typeface="Bell MT" panose="02020503060305020303" pitchFamily="18" charset="0"/>
              </a:rPr>
              <a:t>our project is all about identification of plants and their details .</a:t>
            </a:r>
            <a:r>
              <a:rPr b="1" dirty="0">
                <a:latin typeface="Bell MT" panose="02020503060305020303" pitchFamily="18" charset="0"/>
                <a:sym typeface="+mn-ea"/>
              </a:rPr>
              <a:t>Our developed</a:t>
            </a:r>
            <a:r>
              <a:rPr lang="en-IN" b="1" dirty="0">
                <a:latin typeface="Bell MT" panose="02020503060305020303" pitchFamily="18" charset="0"/>
                <a:sym typeface="+mn-ea"/>
              </a:rPr>
              <a:t> </a:t>
            </a:r>
            <a:r>
              <a:rPr b="1" dirty="0">
                <a:latin typeface="Bell MT" panose="02020503060305020303" pitchFamily="18" charset="0"/>
                <a:sym typeface="+mn-ea"/>
              </a:rPr>
              <a:t>application recognizes the plant in real time by using mobile camera</a:t>
            </a:r>
            <a:r>
              <a:rPr lang="en-IN" b="1" dirty="0">
                <a:latin typeface="Bell MT" panose="02020503060305020303" pitchFamily="18" charset="0"/>
                <a:sym typeface="+mn-ea"/>
              </a:rPr>
              <a:t>. and</a:t>
            </a:r>
            <a:br>
              <a:rPr lang="en-IN" b="1" dirty="0">
                <a:latin typeface="Bell MT" panose="02020503060305020303" pitchFamily="18" charset="0"/>
                <a:sym typeface="+mn-ea"/>
              </a:rPr>
            </a:br>
            <a:r>
              <a:rPr lang="en-IN" b="1" dirty="0">
                <a:latin typeface="Bell MT" panose="02020503060305020303" pitchFamily="18" charset="0"/>
                <a:sym typeface="+mn-ea"/>
              </a:rPr>
              <a:t>we can explore plants around the world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21F8E-7FDB-4A08-A6F8-6330AABEA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213" y="3323977"/>
            <a:ext cx="6477561" cy="28577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4104958" y="4437560"/>
            <a:ext cx="5967412" cy="714830"/>
          </a:xfrm>
        </p:spPr>
        <p:txBody>
          <a:bodyPr>
            <a:normAutofit/>
          </a:bodyPr>
          <a:lstStyle/>
          <a:p>
            <a:endParaRPr lang="en-IN" altLang="en-US"/>
          </a:p>
          <a:p>
            <a:endParaRPr lang="en-I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 you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9"/>
  <p:tag name="KSO_WM_SLIDE_LAYOUT" val="a_b"/>
  <p:tag name="KSO_WM_SLIDE_LAYOUT_CNT" val="1_1"/>
  <p:tag name="KSO_WM_TEMPLATE_THUMBS_INDEX" val="1、4、7、8、9、10、11、12、13、14、15"/>
  <p:tag name="KSO_WM_TEMPLATE_MASTER_THUMB_INDEX" val="1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FRESH _x000B_WORK SUMMARY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89_1*b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he text, the text is the refinement of your thought, and please try to explain the point of view as succinctly as possible.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9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89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1"/>
  <p:tag name="KSO_WM_UNIT_PRESET_TEXT" val="CONTENTS"/>
  <p:tag name="KSO_WM_UNIT_NOCLEAR" val="0"/>
  <p:tag name="KSO_WM_UNIT_VALUE" val="2"/>
  <p:tag name="KSO_WM_DIAGRAM_GROUP_CODE" val="l1-1"/>
  <p:tag name="KSO_WM_UNIT_TYPE" val="a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4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4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1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1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a*1_1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9"/>
  <p:tag name="KSO_WM_DIAGRAM_GROUP_CODE" val="l1-1"/>
  <p:tag name="KSO_WM_UNIT_TYPE" val="l_h_a"/>
  <p:tag name="KSO_WM_UNIT_INDEX" val="1_1_1"/>
  <p:tag name="KSO_WM_UNIT_PRESET_TEXT" val="Click here to add to the tit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2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2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a*1_2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9"/>
  <p:tag name="KSO_WM_DIAGRAM_GROUP_CODE" val="l1-1"/>
  <p:tag name="KSO_WM_UNIT_TYPE" val="l_h_a"/>
  <p:tag name="KSO_WM_UNIT_INDEX" val="1_2_1"/>
  <p:tag name="KSO_WM_UNIT_PRESET_TEXT" val="Click here to add to the 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3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3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f*1_3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UNIT_NOCLEAR" val="0"/>
  <p:tag name="KSO_WM_UNIT_VALUE" val="13"/>
  <p:tag name="KSO_WM_DIAGRAM_GROUP_CODE" val="l1-1"/>
  <p:tag name="KSO_WM_UNIT_TYPE" val="l_h_f"/>
  <p:tag name="KSO_WM_UNIT_INDEX" val="1_3_1"/>
  <p:tag name="KSO_WM_UNIT_PRESET_TEXT" val="Click here to add the 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9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89"/>
  <p:tag name="KSO_WM_SLIDE_TYPE" val="sectionTitle"/>
  <p:tag name="KSO_WM_SLIDE_SUBTYPE" val="pureTxt"/>
  <p:tag name="KSO_WM_SLIDE_LAYOUT" val="a_b_e"/>
  <p:tag name="KSO_WM_SLIDE_LAYOUT_CNT" val="1_1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e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4"/>
  <p:tag name="KSO_WM_UNIT_TYPE" val="e"/>
  <p:tag name="KSO_WM_UNIT_INDEX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b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8"/>
  <p:tag name="KSO_WM_UNIT_TYPE" val="b"/>
  <p:tag name="KSO_WM_UNIT_INDEX" val="1"/>
  <p:tag name="KSO_WM_UNIT_PRESET_TEXT" val="Click here to add the text, the text is the refinement of your thought, and please try to explain the point of view as succinctly as possible.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9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689"/>
  <p:tag name="KSO_WM_SLIDE_LAYOUT" val="a_d_f"/>
  <p:tag name="KSO_WM_SLIDE_LAYOUT_CNT" val="1_1_1"/>
  <p:tag name="KSO_WM_TEMPLATE_MASTER_TYPE" val="1"/>
  <p:tag name="KSO_WM_TEMPLATE_COLOR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0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Click here to add the text, the text is the extraction of your thought, please try to explain your point of view as succinctly as possible.&#10;Your text has been concise and well-written, but the information is inextricably inextricable and needs to be expressed in more words; but please refine the essence of your thought as much as possible, and express your views appropriately, often with twice the result with half the effort.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9_10*f*1"/>
  <p:tag name="KSO_WM_TEMPLATE_CATEGORY" val="custom"/>
  <p:tag name="KSO_WM_TEMPLATE_INDEX" val="20202689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9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64*429"/>
  <p:tag name="KSO_WM_SLIDE_POSITION" val="48*61"/>
  <p:tag name="KSO_WM_TAG_VERSION" val="1.0"/>
  <p:tag name="KSO_WM_BEAUTIFY_FLAG" val="#wm#"/>
  <p:tag name="KSO_WM_TEMPLATE_CATEGORY" val="custom"/>
  <p:tag name="KSO_WM_TEMPLATE_INDEX" val="20202689"/>
  <p:tag name="KSO_WM_SLIDE_LAYOUT" val="a_d_f"/>
  <p:tag name="KSO_WM_SLIDE_LAYOUT_CNT" val="1_1_1"/>
  <p:tag name="KSO_WM_TEMPLATE_MASTER_TYPE" val="1"/>
  <p:tag name="KSO_WM_TEMPLATE_COLOR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1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9_12"/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866*434"/>
  <p:tag name="KSO_WM_SLIDE_POSITION" val="46*52"/>
  <p:tag name="KSO_WM_TAG_VERSION" val="1.0"/>
  <p:tag name="KSO_WM_BEAUTIFY_FLAG" val="#wm#"/>
  <p:tag name="KSO_WM_TEMPLATE_CATEGORY" val="custom"/>
  <p:tag name="KSO_WM_TEMPLATE_INDEX" val="20202689"/>
  <p:tag name="KSO_WM_SLIDE_LAYOUT" val="a_d_f"/>
  <p:tag name="KSO_WM_SLIDE_LAYOUT_CNT" val="1_1_1"/>
  <p:tag name="KSO_WM_TEMPLATE_MASTER_TYPE" val="1"/>
  <p:tag name="KSO_WM_TEMPLATE_COLOR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2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9_12*f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Your text has been concise and well-written, but the information is inextricably inextricable and needs to be expressed in more words; but please refine the essence of your thought as much as possible, and express your views appropriately, often with twice the result with half the effort.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9_14"/>
  <p:tag name="KSO_WM_TEMPLATE_SUBCATEGORY" val="0"/>
  <p:tag name="KSO_WM_SLIDE_TYPE" val="text"/>
  <p:tag name="KSO_WM_SLIDE_SUBTYPE" val="pureTxt"/>
  <p:tag name="KSO_WM_SLIDE_ITEM_CNT" val="0"/>
  <p:tag name="KSO_WM_SLIDE_INDEX" val="14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689"/>
  <p:tag name="KSO_WM_SLIDE_LAYOUT" val="a_f"/>
  <p:tag name="KSO_WM_SLIDE_LAYOUT_CNT" val="1_1"/>
  <p:tag name="KSO_WM_TEMPLATE_MASTER_TYPE" val="1"/>
  <p:tag name="KSO_WM_TEMPLATE_COLOR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4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9_14*f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Your text has been concise and well-written, but the information is inextricably inextricable and needs to be expressed in more words; but please refine the essence of your thought as much as possible, and express your views appropriately, often with twice the result with half the effort.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9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89"/>
  <p:tag name="KSO_WM_SLIDE_TYPE" val="endPage"/>
  <p:tag name="KSO_WM_SLIDE_SUBTYPE" val="pureTxt"/>
  <p:tag name="KSO_WM_SLIDE_LAYOUT" val="a_b"/>
  <p:tag name="KSO_WM_SLIDE_LAYOUT_CNT" val="1_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15*b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6"/>
  <p:tag name="KSO_WM_UNIT_TYPE" val="b"/>
  <p:tag name="KSO_WM_UNIT_INDEX" val="1"/>
  <p:tag name="KSO_WM_UNIT_PRESET_TEXT" val="Click here to add the text, the text is the refinement of your thought, and please try to explain the point of view as succinctly as possible.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15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 you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89"/>
  <p:tag name="KSO_WM_TEMPLATE_THUMBS_INDEX" val="1、4、7、8、9、10、11、12、13、14、15"/>
  <p:tag name="KSO_WM_TEMPLATE_MASTER_THUMB_INDEX" val="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heme/theme1.xml><?xml version="1.0" encoding="utf-8"?>
<a:theme xmlns:a="http://schemas.openxmlformats.org/drawingml/2006/main" name="Office Theme">
  <a:themeElements>
    <a:clrScheme name="自定义 97">
      <a:dk1>
        <a:sysClr val="windowText" lastClr="000000"/>
      </a:dk1>
      <a:lt1>
        <a:sysClr val="window" lastClr="FFFFFF"/>
      </a:lt1>
      <a:dk2>
        <a:srgbClr val="EDF3F8"/>
      </a:dk2>
      <a:lt2>
        <a:srgbClr val="FFFFFF"/>
      </a:lt2>
      <a:accent1>
        <a:srgbClr val="5DBBBF"/>
      </a:accent1>
      <a:accent2>
        <a:srgbClr val="7BC2B0"/>
      </a:accent2>
      <a:accent3>
        <a:srgbClr val="98C8A1"/>
      </a:accent3>
      <a:accent4>
        <a:srgbClr val="B6CF91"/>
      </a:accent4>
      <a:accent5>
        <a:srgbClr val="D3D582"/>
      </a:accent5>
      <a:accent6>
        <a:srgbClr val="F1DC7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Bell MT</vt:lpstr>
      <vt:lpstr>Calibri</vt:lpstr>
      <vt:lpstr>Times New Roman</vt:lpstr>
      <vt:lpstr>Wingdings</vt:lpstr>
      <vt:lpstr>Office Theme</vt:lpstr>
      <vt:lpstr> LeafShield: Digital Solutions for Plant Health</vt:lpstr>
      <vt:lpstr>PowerPoint Presentation</vt:lpstr>
      <vt:lpstr>PowerPoint Presentation</vt:lpstr>
      <vt:lpstr>Problem Statement </vt:lpstr>
      <vt:lpstr>Literature Survey</vt:lpstr>
      <vt:lpstr>Table 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</cp:revision>
  <dcterms:created xsi:type="dcterms:W3CDTF">2019-09-03T06:41:00Z</dcterms:created>
  <dcterms:modified xsi:type="dcterms:W3CDTF">2024-01-09T15:24:03Z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1033-11.2.0.10311</vt:lpwstr>
  </property>
  <property fmtid="{D5CDD505-2E9C-101B-9397-08002B2CF9AE}" pid="3" name="ICV">
    <vt:lpwstr>1174BE002BD74DBDBD4665D4B7D6FE4B</vt:lpwstr>
  </property>
</Properties>
</file>