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322" r:id="rId5"/>
    <p:sldId id="326" r:id="rId6"/>
    <p:sldId id="323" r:id="rId7"/>
    <p:sldId id="324" r:id="rId8"/>
    <p:sldId id="325" r:id="rId9"/>
    <p:sldId id="327" r:id="rId10"/>
    <p:sldId id="328" r:id="rId11"/>
    <p:sldId id="329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81" autoAdjust="0"/>
  </p:normalViewPr>
  <p:slideViewPr>
    <p:cSldViewPr showGuides="1">
      <p:cViewPr>
        <p:scale>
          <a:sx n="100" d="100"/>
          <a:sy n="100" d="100"/>
        </p:scale>
        <p:origin x="-29" y="-634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1/24/2022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1/24/2022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Lato" panose="020B0604020202020204" pitchFamily="34" charset="0"/>
              </a:rPr>
              <a:t>Brain </a:t>
            </a:r>
            <a:r>
              <a:rPr lang="en-IN" b="0" i="0" dirty="0" err="1">
                <a:effectLst/>
                <a:latin typeface="Lato" panose="020B0604020202020204" pitchFamily="34" charset="0"/>
              </a:rPr>
              <a:t>Tumor</a:t>
            </a:r>
            <a:r>
              <a:rPr lang="en-IN" b="0" i="0" dirty="0">
                <a:effectLst/>
                <a:latin typeface="Lato" panose="020B0604020202020204" pitchFamily="34" charset="0"/>
              </a:rPr>
              <a:t> Segmentation</a:t>
            </a:r>
            <a:br>
              <a:rPr lang="en-IN" b="0" i="0" dirty="0">
                <a:effectLst/>
                <a:latin typeface="Lato" panose="020B0604020202020204" pitchFamily="34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8F18-AF5C-4F60-ADDB-23C93620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TEAM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AD07C-A6D9-49ED-9D90-7FB3BDC2C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VIYYAPU V S D SAI VAMSI</a:t>
            </a:r>
            <a:r>
              <a:rPr lang="en-IN" dirty="0"/>
              <a:t>      2010030529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3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4B19-DB04-46FE-A32B-B57452C3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1263F44-7FBC-49B6-970D-221A76D4E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598579"/>
              </p:ext>
            </p:extLst>
          </p:nvPr>
        </p:nvGraphicFramePr>
        <p:xfrm>
          <a:off x="1413892" y="2060848"/>
          <a:ext cx="913447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412">
                  <a:extLst>
                    <a:ext uri="{9D8B030D-6E8A-4147-A177-3AD203B41FA5}">
                      <a16:colId xmlns:a16="http://schemas.microsoft.com/office/drawing/2014/main" val="3799326501"/>
                    </a:ext>
                  </a:extLst>
                </a:gridCol>
                <a:gridCol w="1522412">
                  <a:extLst>
                    <a:ext uri="{9D8B030D-6E8A-4147-A177-3AD203B41FA5}">
                      <a16:colId xmlns:a16="http://schemas.microsoft.com/office/drawing/2014/main" val="2217293792"/>
                    </a:ext>
                  </a:extLst>
                </a:gridCol>
                <a:gridCol w="1522412">
                  <a:extLst>
                    <a:ext uri="{9D8B030D-6E8A-4147-A177-3AD203B41FA5}">
                      <a16:colId xmlns:a16="http://schemas.microsoft.com/office/drawing/2014/main" val="743422665"/>
                    </a:ext>
                  </a:extLst>
                </a:gridCol>
                <a:gridCol w="1522412">
                  <a:extLst>
                    <a:ext uri="{9D8B030D-6E8A-4147-A177-3AD203B41FA5}">
                      <a16:colId xmlns:a16="http://schemas.microsoft.com/office/drawing/2014/main" val="997253827"/>
                    </a:ext>
                  </a:extLst>
                </a:gridCol>
                <a:gridCol w="1522412">
                  <a:extLst>
                    <a:ext uri="{9D8B030D-6E8A-4147-A177-3AD203B41FA5}">
                      <a16:colId xmlns:a16="http://schemas.microsoft.com/office/drawing/2014/main" val="3261972960"/>
                    </a:ext>
                  </a:extLst>
                </a:gridCol>
                <a:gridCol w="1522412">
                  <a:extLst>
                    <a:ext uri="{9D8B030D-6E8A-4147-A177-3AD203B41FA5}">
                      <a16:colId xmlns:a16="http://schemas.microsoft.com/office/drawing/2014/main" val="668149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AUTHORS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PUBLISHING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TECHNIQUES AND 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9707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F3484D-A2E5-47EB-AC5B-686370A93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164097"/>
              </p:ext>
            </p:extLst>
          </p:nvPr>
        </p:nvGraphicFramePr>
        <p:xfrm>
          <a:off x="1413892" y="3068959"/>
          <a:ext cx="9134474" cy="20364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1737">
                  <a:extLst>
                    <a:ext uri="{9D8B030D-6E8A-4147-A177-3AD203B41FA5}">
                      <a16:colId xmlns:a16="http://schemas.microsoft.com/office/drawing/2014/main" val="151808685"/>
                    </a:ext>
                  </a:extLst>
                </a:gridCol>
                <a:gridCol w="1521737">
                  <a:extLst>
                    <a:ext uri="{9D8B030D-6E8A-4147-A177-3AD203B41FA5}">
                      <a16:colId xmlns:a16="http://schemas.microsoft.com/office/drawing/2014/main" val="380030755"/>
                    </a:ext>
                  </a:extLst>
                </a:gridCol>
                <a:gridCol w="1522750">
                  <a:extLst>
                    <a:ext uri="{9D8B030D-6E8A-4147-A177-3AD203B41FA5}">
                      <a16:colId xmlns:a16="http://schemas.microsoft.com/office/drawing/2014/main" val="685720900"/>
                    </a:ext>
                  </a:extLst>
                </a:gridCol>
                <a:gridCol w="1522750">
                  <a:extLst>
                    <a:ext uri="{9D8B030D-6E8A-4147-A177-3AD203B41FA5}">
                      <a16:colId xmlns:a16="http://schemas.microsoft.com/office/drawing/2014/main" val="2174323925"/>
                    </a:ext>
                  </a:extLst>
                </a:gridCol>
                <a:gridCol w="1522750">
                  <a:extLst>
                    <a:ext uri="{9D8B030D-6E8A-4147-A177-3AD203B41FA5}">
                      <a16:colId xmlns:a16="http://schemas.microsoft.com/office/drawing/2014/main" val="2655714400"/>
                    </a:ext>
                  </a:extLst>
                </a:gridCol>
                <a:gridCol w="1522750">
                  <a:extLst>
                    <a:ext uri="{9D8B030D-6E8A-4147-A177-3AD203B41FA5}">
                      <a16:colId xmlns:a16="http://schemas.microsoft.com/office/drawing/2014/main" val="2793215601"/>
                    </a:ext>
                  </a:extLst>
                </a:gridCol>
              </a:tblGrid>
              <a:tr h="2036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Loic Le Folgoc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, Matthew Lee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, Mattias Heinrich and other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Attention U-Net: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Learning Where to Look for the Pancreas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MIDL 2018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ML,DL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CT-150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ct-82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u-Net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TCIA pancreas-Ct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r>
                        <a:rPr lang="en-IN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not require a large number of model parameters as in the case of multi-model frameworks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0619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29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6A2A-1FAC-4486-9073-FE53E936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1F0F20-2F85-4BE6-BC73-6F9365C938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705219"/>
              </p:ext>
            </p:extLst>
          </p:nvPr>
        </p:nvGraphicFramePr>
        <p:xfrm>
          <a:off x="1522413" y="1916833"/>
          <a:ext cx="9179494" cy="3456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9237">
                  <a:extLst>
                    <a:ext uri="{9D8B030D-6E8A-4147-A177-3AD203B41FA5}">
                      <a16:colId xmlns:a16="http://schemas.microsoft.com/office/drawing/2014/main" val="2779282127"/>
                    </a:ext>
                  </a:extLst>
                </a:gridCol>
                <a:gridCol w="1529237">
                  <a:extLst>
                    <a:ext uri="{9D8B030D-6E8A-4147-A177-3AD203B41FA5}">
                      <a16:colId xmlns:a16="http://schemas.microsoft.com/office/drawing/2014/main" val="1220101390"/>
                    </a:ext>
                  </a:extLst>
                </a:gridCol>
                <a:gridCol w="1530255">
                  <a:extLst>
                    <a:ext uri="{9D8B030D-6E8A-4147-A177-3AD203B41FA5}">
                      <a16:colId xmlns:a16="http://schemas.microsoft.com/office/drawing/2014/main" val="3469275443"/>
                    </a:ext>
                  </a:extLst>
                </a:gridCol>
                <a:gridCol w="1530255">
                  <a:extLst>
                    <a:ext uri="{9D8B030D-6E8A-4147-A177-3AD203B41FA5}">
                      <a16:colId xmlns:a16="http://schemas.microsoft.com/office/drawing/2014/main" val="3573934915"/>
                    </a:ext>
                  </a:extLst>
                </a:gridCol>
                <a:gridCol w="1530255">
                  <a:extLst>
                    <a:ext uri="{9D8B030D-6E8A-4147-A177-3AD203B41FA5}">
                      <a16:colId xmlns:a16="http://schemas.microsoft.com/office/drawing/2014/main" val="3643653977"/>
                    </a:ext>
                  </a:extLst>
                </a:gridCol>
                <a:gridCol w="1530255">
                  <a:extLst>
                    <a:ext uri="{9D8B030D-6E8A-4147-A177-3AD203B41FA5}">
                      <a16:colId xmlns:a16="http://schemas.microsoft.com/office/drawing/2014/main" val="693182800"/>
                    </a:ext>
                  </a:extLst>
                </a:gridCol>
              </a:tblGrid>
              <a:tr h="34563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Mohammad Havaeia,1, Axel Davyb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, David Warde-Farleyc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, Antoine Biardc,d, Aaron Courvillec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, Yoshua Bengioc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, Chris Palc,e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Pierre-Marc Jodoina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, Hugo Larochellea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Brain Tumor Segmentation with Deep Neural Networks✩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In the United States alone, it is estimated that 23,000 new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cases of brain cancer will be diagnosed in 2015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Dnn and CNN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FCascadeCNN*, TwoPathCNN* and LocalCascadeCNN* BRATS-2013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N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 some </a:t>
                      </a:r>
                      <a:r>
                        <a:rPr lang="en-IN" sz="11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tumors</a:t>
                      </a:r>
                      <a:r>
                        <a:rPr lang="en-IN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such as meningiomas can be easily segmented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. By their very nature, these </a:t>
                      </a:r>
                      <a:r>
                        <a:rPr lang="en-IN" sz="11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tumors</a:t>
                      </a:r>
                      <a:r>
                        <a:rPr lang="en-IN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appear anywhere in the brain and have almost any kind of shape, size, and contrast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r>
                        <a:rPr lang="en-IN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could not report complete and fair experiments for it at the time of submitting this manuscript.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filter response is not computed for pixel positions that are less than </a:t>
                      </a:r>
                      <a:r>
                        <a:rPr lang="en-IN" sz="11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bN</a:t>
                      </a:r>
                      <a:r>
                        <a:rPr lang="en-IN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/2c pixels away from the image border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0240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5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72BA-9552-442B-B917-ED74C417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4F5CA4-9529-48D9-95E9-7D09D5DA1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550968"/>
              </p:ext>
            </p:extLst>
          </p:nvPr>
        </p:nvGraphicFramePr>
        <p:xfrm>
          <a:off x="1522414" y="2276872"/>
          <a:ext cx="9144001" cy="27445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8982">
                  <a:extLst>
                    <a:ext uri="{9D8B030D-6E8A-4147-A177-3AD203B41FA5}">
                      <a16:colId xmlns:a16="http://schemas.microsoft.com/office/drawing/2014/main" val="30164169"/>
                    </a:ext>
                  </a:extLst>
                </a:gridCol>
                <a:gridCol w="1588364">
                  <a:extLst>
                    <a:ext uri="{9D8B030D-6E8A-4147-A177-3AD203B41FA5}">
                      <a16:colId xmlns:a16="http://schemas.microsoft.com/office/drawing/2014/main" val="1996590240"/>
                    </a:ext>
                  </a:extLst>
                </a:gridCol>
                <a:gridCol w="1497935">
                  <a:extLst>
                    <a:ext uri="{9D8B030D-6E8A-4147-A177-3AD203B41FA5}">
                      <a16:colId xmlns:a16="http://schemas.microsoft.com/office/drawing/2014/main" val="3579230667"/>
                    </a:ext>
                  </a:extLst>
                </a:gridCol>
                <a:gridCol w="2458614">
                  <a:extLst>
                    <a:ext uri="{9D8B030D-6E8A-4147-A177-3AD203B41FA5}">
                      <a16:colId xmlns:a16="http://schemas.microsoft.com/office/drawing/2014/main" val="1603015288"/>
                    </a:ext>
                  </a:extLst>
                </a:gridCol>
                <a:gridCol w="1250053">
                  <a:extLst>
                    <a:ext uri="{9D8B030D-6E8A-4147-A177-3AD203B41FA5}">
                      <a16:colId xmlns:a16="http://schemas.microsoft.com/office/drawing/2014/main" val="682016632"/>
                    </a:ext>
                  </a:extLst>
                </a:gridCol>
                <a:gridCol w="1250053">
                  <a:extLst>
                    <a:ext uri="{9D8B030D-6E8A-4147-A177-3AD203B41FA5}">
                      <a16:colId xmlns:a16="http://schemas.microsoft.com/office/drawing/2014/main" val="1401825640"/>
                    </a:ext>
                  </a:extLst>
                </a:gridCol>
              </a:tblGrid>
              <a:tr h="27445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Guotai Wang, Wenqi Li, S´ebastien Ourselin, and Tom Vercautere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Automatic Brain Tumor Segmentation using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Cascaded Anisotropic Convolutional Neural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Networks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Triple Cascaded Framework,Anisotropic Convolutional Neural Network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BraTS 2017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can be categorized into two basic grades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Different sequences can provide complementary information to </a:t>
                      </a:r>
                      <a:r>
                        <a:rPr lang="en-IN" sz="11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</a:t>
                      </a:r>
                      <a:r>
                        <a:rPr lang="en-IN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different subregions of gliomas</a:t>
                      </a: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r>
                        <a:rPr lang="en-IN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One drawback of the cascade is that it is not end-to-end and requires longer time for training and testing compared with its multi-class counterparts using similar structures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7684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74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2685-EE0B-424B-84B0-CE492439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D779-7500-4F7B-B4C6-6ECD22EB1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getting the brain scanning images the machine have to identify whether the person brain is fine or has a </a:t>
            </a:r>
            <a:r>
              <a:rPr lang="en-IN" dirty="0" err="1"/>
              <a:t>tumor</a:t>
            </a:r>
            <a:r>
              <a:rPr lang="en-IN" dirty="0"/>
              <a:t> in his brain </a:t>
            </a:r>
          </a:p>
        </p:txBody>
      </p:sp>
    </p:spTree>
    <p:extLst>
      <p:ext uri="{BB962C8B-B14F-4D97-AF65-F5344CB8AC3E}">
        <p14:creationId xmlns:p14="http://schemas.microsoft.com/office/powerpoint/2010/main" val="86346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0355-5134-4534-ABBC-68CDD1CE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F871-DDAB-45BC-B95C-8A6C0620D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428" y="1904999"/>
            <a:ext cx="4418376" cy="4114801"/>
          </a:xfrm>
        </p:spPr>
        <p:txBody>
          <a:bodyPr/>
          <a:lstStyle/>
          <a:p>
            <a:r>
              <a:rPr lang="en-IN" dirty="0"/>
              <a:t>This technic is so easy whether the person suffering or not </a:t>
            </a:r>
          </a:p>
          <a:p>
            <a:r>
              <a:rPr lang="en-IN" dirty="0"/>
              <a:t>By using this technic we can understand the size of a </a:t>
            </a:r>
            <a:r>
              <a:rPr lang="en-IN" dirty="0" err="1"/>
              <a:t>tumor</a:t>
            </a:r>
            <a:r>
              <a:rPr lang="en-IN" dirty="0"/>
              <a:t> </a:t>
            </a:r>
          </a:p>
          <a:p>
            <a:r>
              <a:rPr lang="en-IN" dirty="0"/>
              <a:t>This is the fast technic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111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790C-C28F-448A-80C3-19FB34B8B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 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09FED-DA45-4386-82B3-D058914C9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7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49C11C-71DC-49B6-ACD8-27E3AE088D1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263</TotalTime>
  <Words>371</Words>
  <Application>Microsoft Office PowerPoint</Application>
  <PresentationFormat>Custom</PresentationFormat>
  <Paragraphs>62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Lato</vt:lpstr>
      <vt:lpstr>Blue atom design template</vt:lpstr>
      <vt:lpstr>Brain Tumor Segmentation </vt:lpstr>
      <vt:lpstr>                             TEAM</vt:lpstr>
      <vt:lpstr>PowerPoint Presentation</vt:lpstr>
      <vt:lpstr>PowerPoint Presentation</vt:lpstr>
      <vt:lpstr>PowerPoint Presentation</vt:lpstr>
      <vt:lpstr>PROBLEM STATEMENT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Segmentation </dc:title>
  <dc:creator>VIYYAPU sai vamsi</dc:creator>
  <cp:lastModifiedBy>VIYYAPU sai vamsi</cp:lastModifiedBy>
  <cp:revision>1</cp:revision>
  <dcterms:created xsi:type="dcterms:W3CDTF">2022-01-24T03:45:00Z</dcterms:created>
  <dcterms:modified xsi:type="dcterms:W3CDTF">2022-01-24T08:08:34Z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