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1" r:id="rId6"/>
    <p:sldId id="268" r:id="rId7"/>
    <p:sldId id="269" r:id="rId8"/>
    <p:sldId id="270" r:id="rId9"/>
    <p:sldId id="262" r:id="rId10"/>
    <p:sldId id="267"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YYAPU sai vamsi" userId="0c3bf7c0040a0a8c" providerId="LiveId" clId="{14796920-45E3-42A6-9384-1062DF74E5F3}"/>
    <pc:docChg chg="custSel modSld sldOrd">
      <pc:chgData name="VIYYAPU sai vamsi" userId="0c3bf7c0040a0a8c" providerId="LiveId" clId="{14796920-45E3-42A6-9384-1062DF74E5F3}" dt="2022-02-09T08:13:20.579" v="589" actId="20577"/>
      <pc:docMkLst>
        <pc:docMk/>
      </pc:docMkLst>
      <pc:sldChg chg="delSp modSp mod delDesignElem">
        <pc:chgData name="VIYYAPU sai vamsi" userId="0c3bf7c0040a0a8c" providerId="LiveId" clId="{14796920-45E3-42A6-9384-1062DF74E5F3}" dt="2022-02-09T08:13:20.579" v="589" actId="20577"/>
        <pc:sldMkLst>
          <pc:docMk/>
          <pc:sldMk cId="4043737824" sldId="257"/>
        </pc:sldMkLst>
        <pc:spChg chg="mod">
          <ac:chgData name="VIYYAPU sai vamsi" userId="0c3bf7c0040a0a8c" providerId="LiveId" clId="{14796920-45E3-42A6-9384-1062DF74E5F3}" dt="2022-02-09T08:13:20.579" v="589" actId="20577"/>
          <ac:spMkLst>
            <pc:docMk/>
            <pc:sldMk cId="4043737824" sldId="257"/>
            <ac:spMk id="2" creationId="{78FD68DA-43BA-4508-8DE2-BA9BB7B2FA5B}"/>
          </ac:spMkLst>
        </pc:spChg>
        <pc:spChg chg="del">
          <ac:chgData name="VIYYAPU sai vamsi" userId="0c3bf7c0040a0a8c" providerId="LiveId" clId="{14796920-45E3-42A6-9384-1062DF74E5F3}" dt="2022-02-04T06:57:51.448" v="548"/>
          <ac:spMkLst>
            <pc:docMk/>
            <pc:sldMk cId="4043737824" sldId="257"/>
            <ac:spMk id="22" creationId="{A9286AD2-18A9-4868-A4E3-7A2097A20810}"/>
          </ac:spMkLst>
        </pc:spChg>
        <pc:cxnChg chg="del">
          <ac:chgData name="VIYYAPU sai vamsi" userId="0c3bf7c0040a0a8c" providerId="LiveId" clId="{14796920-45E3-42A6-9384-1062DF74E5F3}" dt="2022-02-04T06:57:51.448" v="548"/>
          <ac:cxnSpMkLst>
            <pc:docMk/>
            <pc:sldMk cId="4043737824" sldId="257"/>
            <ac:cxnSpMk id="24" creationId="{E7A7CD63-7EC3-44F3-95D0-595C4019FF24}"/>
          </ac:cxnSpMkLst>
        </pc:cxnChg>
      </pc:sldChg>
      <pc:sldChg chg="modSp mod">
        <pc:chgData name="VIYYAPU sai vamsi" userId="0c3bf7c0040a0a8c" providerId="LiveId" clId="{14796920-45E3-42A6-9384-1062DF74E5F3}" dt="2022-02-04T06:58:54.207" v="558" actId="207"/>
        <pc:sldMkLst>
          <pc:docMk/>
          <pc:sldMk cId="3881278579" sldId="258"/>
        </pc:sldMkLst>
        <pc:spChg chg="mod">
          <ac:chgData name="VIYYAPU sai vamsi" userId="0c3bf7c0040a0a8c" providerId="LiveId" clId="{14796920-45E3-42A6-9384-1062DF74E5F3}" dt="2022-02-04T06:57:51.448" v="548"/>
          <ac:spMkLst>
            <pc:docMk/>
            <pc:sldMk cId="3881278579" sldId="258"/>
            <ac:spMk id="2" creationId="{33654CE0-7DFD-477C-AD2A-8ED99B01D064}"/>
          </ac:spMkLst>
        </pc:spChg>
        <pc:spChg chg="mod">
          <ac:chgData name="VIYYAPU sai vamsi" userId="0c3bf7c0040a0a8c" providerId="LiveId" clId="{14796920-45E3-42A6-9384-1062DF74E5F3}" dt="2022-02-04T06:58:54.207" v="558" actId="207"/>
          <ac:spMkLst>
            <pc:docMk/>
            <pc:sldMk cId="3881278579" sldId="258"/>
            <ac:spMk id="3" creationId="{0DCF0466-074C-44C0-8DC2-1B05ABFD5635}"/>
          </ac:spMkLst>
        </pc:spChg>
      </pc:sldChg>
      <pc:sldChg chg="modSp mod">
        <pc:chgData name="VIYYAPU sai vamsi" userId="0c3bf7c0040a0a8c" providerId="LiveId" clId="{14796920-45E3-42A6-9384-1062DF74E5F3}" dt="2022-02-04T06:58:45.972" v="557" actId="207"/>
        <pc:sldMkLst>
          <pc:docMk/>
          <pc:sldMk cId="3600005061" sldId="259"/>
        </pc:sldMkLst>
        <pc:spChg chg="mod">
          <ac:chgData name="VIYYAPU sai vamsi" userId="0c3bf7c0040a0a8c" providerId="LiveId" clId="{14796920-45E3-42A6-9384-1062DF74E5F3}" dt="2022-02-04T06:57:51.448" v="548"/>
          <ac:spMkLst>
            <pc:docMk/>
            <pc:sldMk cId="3600005061" sldId="259"/>
            <ac:spMk id="2" creationId="{5DEDA8F1-E66D-4B32-B804-B2C62D1F9B8F}"/>
          </ac:spMkLst>
        </pc:spChg>
        <pc:spChg chg="mod">
          <ac:chgData name="VIYYAPU sai vamsi" userId="0c3bf7c0040a0a8c" providerId="LiveId" clId="{14796920-45E3-42A6-9384-1062DF74E5F3}" dt="2022-02-04T06:58:45.972" v="557" actId="207"/>
          <ac:spMkLst>
            <pc:docMk/>
            <pc:sldMk cId="3600005061" sldId="259"/>
            <ac:spMk id="3" creationId="{BFFD458C-1843-47D7-BD6A-0FE636835E92}"/>
          </ac:spMkLst>
        </pc:spChg>
      </pc:sldChg>
      <pc:sldChg chg="modSp">
        <pc:chgData name="VIYYAPU sai vamsi" userId="0c3bf7c0040a0a8c" providerId="LiveId" clId="{14796920-45E3-42A6-9384-1062DF74E5F3}" dt="2022-02-04T06:57:51.448" v="548"/>
        <pc:sldMkLst>
          <pc:docMk/>
          <pc:sldMk cId="4138919411" sldId="260"/>
        </pc:sldMkLst>
        <pc:spChg chg="mod">
          <ac:chgData name="VIYYAPU sai vamsi" userId="0c3bf7c0040a0a8c" providerId="LiveId" clId="{14796920-45E3-42A6-9384-1062DF74E5F3}" dt="2022-02-04T06:57:51.448" v="548"/>
          <ac:spMkLst>
            <pc:docMk/>
            <pc:sldMk cId="4138919411" sldId="260"/>
            <ac:spMk id="2" creationId="{9E24ACA7-4480-4DEB-BDBD-83208015A698}"/>
          </ac:spMkLst>
        </pc:spChg>
        <pc:spChg chg="mod">
          <ac:chgData name="VIYYAPU sai vamsi" userId="0c3bf7c0040a0a8c" providerId="LiveId" clId="{14796920-45E3-42A6-9384-1062DF74E5F3}" dt="2022-02-04T06:57:51.448" v="548"/>
          <ac:spMkLst>
            <pc:docMk/>
            <pc:sldMk cId="4138919411" sldId="260"/>
            <ac:spMk id="3" creationId="{28970141-56F7-4ED0-97F9-123183BCDFF6}"/>
          </ac:spMkLst>
        </pc:spChg>
      </pc:sldChg>
      <pc:sldChg chg="modSp mod">
        <pc:chgData name="VIYYAPU sai vamsi" userId="0c3bf7c0040a0a8c" providerId="LiveId" clId="{14796920-45E3-42A6-9384-1062DF74E5F3}" dt="2022-02-04T06:57:51.448" v="548"/>
        <pc:sldMkLst>
          <pc:docMk/>
          <pc:sldMk cId="4210331086" sldId="261"/>
        </pc:sldMkLst>
        <pc:spChg chg="mod">
          <ac:chgData name="VIYYAPU sai vamsi" userId="0c3bf7c0040a0a8c" providerId="LiveId" clId="{14796920-45E3-42A6-9384-1062DF74E5F3}" dt="2022-02-04T06:57:51.448" v="548"/>
          <ac:spMkLst>
            <pc:docMk/>
            <pc:sldMk cId="4210331086" sldId="261"/>
            <ac:spMk id="2" creationId="{7F2D4AAA-E843-4B0F-B9F9-4F1C60A130D6}"/>
          </ac:spMkLst>
        </pc:spChg>
        <pc:spChg chg="mod">
          <ac:chgData name="VIYYAPU sai vamsi" userId="0c3bf7c0040a0a8c" providerId="LiveId" clId="{14796920-45E3-42A6-9384-1062DF74E5F3}" dt="2022-02-04T06:57:51.448" v="548"/>
          <ac:spMkLst>
            <pc:docMk/>
            <pc:sldMk cId="4210331086" sldId="261"/>
            <ac:spMk id="3" creationId="{994CF231-994D-4E33-A095-74A5DFAF72EE}"/>
          </ac:spMkLst>
        </pc:spChg>
      </pc:sldChg>
      <pc:sldChg chg="modSp mod">
        <pc:chgData name="VIYYAPU sai vamsi" userId="0c3bf7c0040a0a8c" providerId="LiveId" clId="{14796920-45E3-42A6-9384-1062DF74E5F3}" dt="2022-02-04T06:22:33.619" v="451" actId="20577"/>
        <pc:sldMkLst>
          <pc:docMk/>
          <pc:sldMk cId="4198821314" sldId="262"/>
        </pc:sldMkLst>
        <pc:spChg chg="mod">
          <ac:chgData name="VIYYAPU sai vamsi" userId="0c3bf7c0040a0a8c" providerId="LiveId" clId="{14796920-45E3-42A6-9384-1062DF74E5F3}" dt="2022-02-04T06:22:33.619" v="451" actId="20577"/>
          <ac:spMkLst>
            <pc:docMk/>
            <pc:sldMk cId="4198821314" sldId="262"/>
            <ac:spMk id="2" creationId="{3B0F1FFC-03ED-438A-85D0-479AEB3A9A7A}"/>
          </ac:spMkLst>
        </pc:spChg>
      </pc:sldChg>
      <pc:sldChg chg="modSp mod">
        <pc:chgData name="VIYYAPU sai vamsi" userId="0c3bf7c0040a0a8c" providerId="LiveId" clId="{14796920-45E3-42A6-9384-1062DF74E5F3}" dt="2022-02-04T06:59:07.578" v="559" actId="207"/>
        <pc:sldMkLst>
          <pc:docMk/>
          <pc:sldMk cId="1311227623" sldId="264"/>
        </pc:sldMkLst>
        <pc:spChg chg="mod">
          <ac:chgData name="VIYYAPU sai vamsi" userId="0c3bf7c0040a0a8c" providerId="LiveId" clId="{14796920-45E3-42A6-9384-1062DF74E5F3}" dt="2022-02-04T06:57:51.448" v="548"/>
          <ac:spMkLst>
            <pc:docMk/>
            <pc:sldMk cId="1311227623" sldId="264"/>
            <ac:spMk id="2" creationId="{C4BF058C-6B09-4BAC-884B-835864D9B536}"/>
          </ac:spMkLst>
        </pc:spChg>
        <pc:spChg chg="mod">
          <ac:chgData name="VIYYAPU sai vamsi" userId="0c3bf7c0040a0a8c" providerId="LiveId" clId="{14796920-45E3-42A6-9384-1062DF74E5F3}" dt="2022-02-04T06:59:07.578" v="559" actId="207"/>
          <ac:spMkLst>
            <pc:docMk/>
            <pc:sldMk cId="1311227623" sldId="264"/>
            <ac:spMk id="3" creationId="{B04A8729-07E4-42D4-A9B1-147B9139F5AC}"/>
          </ac:spMkLst>
        </pc:spChg>
      </pc:sldChg>
      <pc:sldChg chg="modSp mod">
        <pc:chgData name="VIYYAPU sai vamsi" userId="0c3bf7c0040a0a8c" providerId="LiveId" clId="{14796920-45E3-42A6-9384-1062DF74E5F3}" dt="2022-02-04T06:57:51.448" v="548"/>
        <pc:sldMkLst>
          <pc:docMk/>
          <pc:sldMk cId="2793875288" sldId="265"/>
        </pc:sldMkLst>
        <pc:spChg chg="mod">
          <ac:chgData name="VIYYAPU sai vamsi" userId="0c3bf7c0040a0a8c" providerId="LiveId" clId="{14796920-45E3-42A6-9384-1062DF74E5F3}" dt="2022-02-04T06:57:51.448" v="548"/>
          <ac:spMkLst>
            <pc:docMk/>
            <pc:sldMk cId="2793875288" sldId="265"/>
            <ac:spMk id="2" creationId="{0C603B61-6D4A-442B-BA41-B1A413C0CE1A}"/>
          </ac:spMkLst>
        </pc:spChg>
        <pc:spChg chg="mod">
          <ac:chgData name="VIYYAPU sai vamsi" userId="0c3bf7c0040a0a8c" providerId="LiveId" clId="{14796920-45E3-42A6-9384-1062DF74E5F3}" dt="2022-02-04T06:57:51.448" v="548"/>
          <ac:spMkLst>
            <pc:docMk/>
            <pc:sldMk cId="2793875288" sldId="265"/>
            <ac:spMk id="3" creationId="{E7149125-F809-4294-B20C-1B2FA2A6E59A}"/>
          </ac:spMkLst>
        </pc:spChg>
      </pc:sldChg>
      <pc:sldChg chg="modSp mod">
        <pc:chgData name="VIYYAPU sai vamsi" userId="0c3bf7c0040a0a8c" providerId="LiveId" clId="{14796920-45E3-42A6-9384-1062DF74E5F3}" dt="2022-02-04T06:59:14.361" v="560" actId="207"/>
        <pc:sldMkLst>
          <pc:docMk/>
          <pc:sldMk cId="555251937" sldId="266"/>
        </pc:sldMkLst>
        <pc:spChg chg="mod">
          <ac:chgData name="VIYYAPU sai vamsi" userId="0c3bf7c0040a0a8c" providerId="LiveId" clId="{14796920-45E3-42A6-9384-1062DF74E5F3}" dt="2022-02-04T06:57:51.448" v="548"/>
          <ac:spMkLst>
            <pc:docMk/>
            <pc:sldMk cId="555251937" sldId="266"/>
            <ac:spMk id="2" creationId="{FB4975CF-15A7-405A-9FAE-31A4386FEB28}"/>
          </ac:spMkLst>
        </pc:spChg>
        <pc:spChg chg="mod">
          <ac:chgData name="VIYYAPU sai vamsi" userId="0c3bf7c0040a0a8c" providerId="LiveId" clId="{14796920-45E3-42A6-9384-1062DF74E5F3}" dt="2022-02-04T06:59:14.361" v="560" actId="207"/>
          <ac:spMkLst>
            <pc:docMk/>
            <pc:sldMk cId="555251937" sldId="266"/>
            <ac:spMk id="3" creationId="{B3A66FD5-C554-4A2E-87D8-088DDF4A2FEE}"/>
          </ac:spMkLst>
        </pc:spChg>
      </pc:sldChg>
      <pc:sldChg chg="modSp ord">
        <pc:chgData name="VIYYAPU sai vamsi" userId="0c3bf7c0040a0a8c" providerId="LiveId" clId="{14796920-45E3-42A6-9384-1062DF74E5F3}" dt="2022-02-04T06:57:51.448" v="548"/>
        <pc:sldMkLst>
          <pc:docMk/>
          <pc:sldMk cId="2707587944" sldId="267"/>
        </pc:sldMkLst>
        <pc:spChg chg="mod">
          <ac:chgData name="VIYYAPU sai vamsi" userId="0c3bf7c0040a0a8c" providerId="LiveId" clId="{14796920-45E3-42A6-9384-1062DF74E5F3}" dt="2022-02-04T06:57:51.448" v="548"/>
          <ac:spMkLst>
            <pc:docMk/>
            <pc:sldMk cId="2707587944" sldId="267"/>
            <ac:spMk id="2" creationId="{A0EB40AD-98A9-47AD-894D-598C08DA08C1}"/>
          </ac:spMkLst>
        </pc:spChg>
      </pc:sldChg>
      <pc:sldChg chg="modSp mod">
        <pc:chgData name="VIYYAPU sai vamsi" userId="0c3bf7c0040a0a8c" providerId="LiveId" clId="{14796920-45E3-42A6-9384-1062DF74E5F3}" dt="2022-02-04T06:57:51.448" v="548"/>
        <pc:sldMkLst>
          <pc:docMk/>
          <pc:sldMk cId="2555776263" sldId="268"/>
        </pc:sldMkLst>
        <pc:spChg chg="mod">
          <ac:chgData name="VIYYAPU sai vamsi" userId="0c3bf7c0040a0a8c" providerId="LiveId" clId="{14796920-45E3-42A6-9384-1062DF74E5F3}" dt="2022-02-04T06:57:51.448" v="548"/>
          <ac:spMkLst>
            <pc:docMk/>
            <pc:sldMk cId="2555776263" sldId="268"/>
            <ac:spMk id="2" creationId="{EF519678-E2A5-4F00-B759-E83A99838EE8}"/>
          </ac:spMkLst>
        </pc:spChg>
        <pc:spChg chg="mod">
          <ac:chgData name="VIYYAPU sai vamsi" userId="0c3bf7c0040a0a8c" providerId="LiveId" clId="{14796920-45E3-42A6-9384-1062DF74E5F3}" dt="2022-02-04T06:57:51.448" v="548"/>
          <ac:spMkLst>
            <pc:docMk/>
            <pc:sldMk cId="2555776263" sldId="268"/>
            <ac:spMk id="3" creationId="{C0B614DA-E5E7-48A3-82CF-A630F70A0E26}"/>
          </ac:spMkLst>
        </pc:spChg>
      </pc:sldChg>
      <pc:sldChg chg="modSp">
        <pc:chgData name="VIYYAPU sai vamsi" userId="0c3bf7c0040a0a8c" providerId="LiveId" clId="{14796920-45E3-42A6-9384-1062DF74E5F3}" dt="2022-02-04T06:57:51.448" v="548"/>
        <pc:sldMkLst>
          <pc:docMk/>
          <pc:sldMk cId="3862040133" sldId="269"/>
        </pc:sldMkLst>
        <pc:spChg chg="mod">
          <ac:chgData name="VIYYAPU sai vamsi" userId="0c3bf7c0040a0a8c" providerId="LiveId" clId="{14796920-45E3-42A6-9384-1062DF74E5F3}" dt="2022-02-04T06:57:51.448" v="548"/>
          <ac:spMkLst>
            <pc:docMk/>
            <pc:sldMk cId="3862040133" sldId="269"/>
            <ac:spMk id="2" creationId="{AFEF7CC8-43E7-4C8A-916D-DC94992461D3}"/>
          </ac:spMkLst>
        </pc:spChg>
      </pc:sldChg>
      <pc:sldChg chg="modSp ord">
        <pc:chgData name="VIYYAPU sai vamsi" userId="0c3bf7c0040a0a8c" providerId="LiveId" clId="{14796920-45E3-42A6-9384-1062DF74E5F3}" dt="2022-02-04T06:57:51.448" v="548"/>
        <pc:sldMkLst>
          <pc:docMk/>
          <pc:sldMk cId="3513272890" sldId="270"/>
        </pc:sldMkLst>
        <pc:spChg chg="mod">
          <ac:chgData name="VIYYAPU sai vamsi" userId="0c3bf7c0040a0a8c" providerId="LiveId" clId="{14796920-45E3-42A6-9384-1062DF74E5F3}" dt="2022-02-04T06:57:51.448" v="548"/>
          <ac:spMkLst>
            <pc:docMk/>
            <pc:sldMk cId="3513272890" sldId="270"/>
            <ac:spMk id="2" creationId="{985D742F-9C83-4823-8649-353C2B2282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84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5808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66879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2460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03235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7046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4997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3402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26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82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702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378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686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19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2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9360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15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628874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paperswithcode.com/author/yue-wu" TargetMode="External"/><Relationship Id="rId13" Type="http://schemas.openxmlformats.org/officeDocument/2006/relationships/hyperlink" Target="https://paperswithcode.com/author/guotai-wang" TargetMode="External"/><Relationship Id="rId3" Type="http://schemas.openxmlformats.org/officeDocument/2006/relationships/hyperlink" Target="https://paperswithcode.com/author/philipp-kickingereder" TargetMode="External"/><Relationship Id="rId7" Type="http://schemas.openxmlformats.org/officeDocument/2006/relationships/hyperlink" Target="https://paperswithcode.com/author/lele-chen" TargetMode="External"/><Relationship Id="rId12" Type="http://schemas.openxmlformats.org/officeDocument/2006/relationships/hyperlink" Target="https://paperswithcode.com/author/chenliang-xu" TargetMode="External"/><Relationship Id="rId2" Type="http://schemas.openxmlformats.org/officeDocument/2006/relationships/hyperlink" Target="https://paperswithcode.com/author/fabian-isensee" TargetMode="External"/><Relationship Id="rId16" Type="http://schemas.openxmlformats.org/officeDocument/2006/relationships/hyperlink" Target="https://paperswithcode.com/author/tom-vercauteren" TargetMode="External"/><Relationship Id="rId1" Type="http://schemas.openxmlformats.org/officeDocument/2006/relationships/slideLayout" Target="../slideLayouts/slideLayout2.xml"/><Relationship Id="rId6" Type="http://schemas.openxmlformats.org/officeDocument/2006/relationships/hyperlink" Target="https://paperswithcode.com/author/klaus-h-maier-hein" TargetMode="External"/><Relationship Id="rId11" Type="http://schemas.openxmlformats.org/officeDocument/2006/relationships/hyperlink" Target="https://paperswithcode.com/author/axel-wismuller" TargetMode="External"/><Relationship Id="rId5" Type="http://schemas.openxmlformats.org/officeDocument/2006/relationships/hyperlink" Target="https://paperswithcode.com/author/martin-bendszus" TargetMode="External"/><Relationship Id="rId15" Type="http://schemas.openxmlformats.org/officeDocument/2006/relationships/hyperlink" Target="https://paperswithcode.com/author/sebastien-ourselin" TargetMode="External"/><Relationship Id="rId10" Type="http://schemas.openxmlformats.org/officeDocument/2006/relationships/hyperlink" Target="https://paperswithcode.com/author/anas-z-abidin" TargetMode="External"/><Relationship Id="rId4" Type="http://schemas.openxmlformats.org/officeDocument/2006/relationships/hyperlink" Target="https://paperswithcode.com/author/wolfgang-wick" TargetMode="External"/><Relationship Id="rId9" Type="http://schemas.openxmlformats.org/officeDocument/2006/relationships/hyperlink" Target="https://paperswithcode.com/author/adora-m-dsouza" TargetMode="External"/><Relationship Id="rId14" Type="http://schemas.openxmlformats.org/officeDocument/2006/relationships/hyperlink" Target="https://paperswithcode.com/author/wenqi-l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04660" y="639097"/>
            <a:ext cx="6438411" cy="3686015"/>
          </a:xfrm>
        </p:spPr>
        <p:txBody>
          <a:bodyPr>
            <a:normAutofit/>
          </a:bodyPr>
          <a:lstStyle/>
          <a:p>
            <a:r>
              <a:rPr lang="en-IN" b="0" i="0" dirty="0">
                <a:effectLst/>
                <a:latin typeface="Lato" panose="020B0604020202020204" pitchFamily="34" charset="0"/>
              </a:rPr>
              <a:t>Brain </a:t>
            </a:r>
            <a:r>
              <a:rPr lang="en-IN" b="0" i="0">
                <a:effectLst/>
                <a:latin typeface="Lato" panose="020B0604020202020204" pitchFamily="34" charset="0"/>
              </a:rPr>
              <a:t>Tumour I</a:t>
            </a:r>
            <a:r>
              <a:rPr lang="en-IN">
                <a:latin typeface="Lato" panose="020B0604020202020204" pitchFamily="34" charset="0"/>
              </a:rPr>
              <a:t>dentification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40AD-98A9-47AD-894D-598C08DA08C1}"/>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886F9B4E-84A7-4AEF-B0B8-2DF0F182BF84}"/>
              </a:ext>
            </a:extLst>
          </p:cNvPr>
          <p:cNvGraphicFramePr>
            <a:graphicFrameLocks noGrp="1"/>
          </p:cNvGraphicFramePr>
          <p:nvPr>
            <p:ph idx="1"/>
            <p:extLst>
              <p:ext uri="{D42A27DB-BD31-4B8C-83A1-F6EECF244321}">
                <p14:modId xmlns:p14="http://schemas.microsoft.com/office/powerpoint/2010/main" val="253357379"/>
              </p:ext>
            </p:extLst>
          </p:nvPr>
        </p:nvGraphicFramePr>
        <p:xfrm>
          <a:off x="1097279" y="1970842"/>
          <a:ext cx="10381548" cy="3018407"/>
        </p:xfrm>
        <a:graphic>
          <a:graphicData uri="http://schemas.openxmlformats.org/drawingml/2006/table">
            <a:tbl>
              <a:tblPr firstRow="1" firstCol="1" bandRow="1">
                <a:tableStyleId>{5C22544A-7EE6-4342-B048-85BDC9FD1C3A}</a:tableStyleId>
              </a:tblPr>
              <a:tblGrid>
                <a:gridCol w="1729490">
                  <a:extLst>
                    <a:ext uri="{9D8B030D-6E8A-4147-A177-3AD203B41FA5}">
                      <a16:colId xmlns:a16="http://schemas.microsoft.com/office/drawing/2014/main" val="3819738338"/>
                    </a:ext>
                  </a:extLst>
                </a:gridCol>
                <a:gridCol w="1729490">
                  <a:extLst>
                    <a:ext uri="{9D8B030D-6E8A-4147-A177-3AD203B41FA5}">
                      <a16:colId xmlns:a16="http://schemas.microsoft.com/office/drawing/2014/main" val="1289997300"/>
                    </a:ext>
                  </a:extLst>
                </a:gridCol>
                <a:gridCol w="1730642">
                  <a:extLst>
                    <a:ext uri="{9D8B030D-6E8A-4147-A177-3AD203B41FA5}">
                      <a16:colId xmlns:a16="http://schemas.microsoft.com/office/drawing/2014/main" val="3332231250"/>
                    </a:ext>
                  </a:extLst>
                </a:gridCol>
                <a:gridCol w="1730642">
                  <a:extLst>
                    <a:ext uri="{9D8B030D-6E8A-4147-A177-3AD203B41FA5}">
                      <a16:colId xmlns:a16="http://schemas.microsoft.com/office/drawing/2014/main" val="3946413142"/>
                    </a:ext>
                  </a:extLst>
                </a:gridCol>
                <a:gridCol w="1730642">
                  <a:extLst>
                    <a:ext uri="{9D8B030D-6E8A-4147-A177-3AD203B41FA5}">
                      <a16:colId xmlns:a16="http://schemas.microsoft.com/office/drawing/2014/main" val="2811059467"/>
                    </a:ext>
                  </a:extLst>
                </a:gridCol>
                <a:gridCol w="1730642">
                  <a:extLst>
                    <a:ext uri="{9D8B030D-6E8A-4147-A177-3AD203B41FA5}">
                      <a16:colId xmlns:a16="http://schemas.microsoft.com/office/drawing/2014/main" val="522339069"/>
                    </a:ext>
                  </a:extLst>
                </a:gridCol>
              </a:tblGrid>
              <a:tr h="3018407">
                <a:tc>
                  <a:txBody>
                    <a:bodyPr/>
                    <a:lstStyle/>
                    <a:p>
                      <a:pPr>
                        <a:lnSpc>
                          <a:spcPct val="107000"/>
                        </a:lnSpc>
                        <a:spcAft>
                          <a:spcPts val="800"/>
                        </a:spcAft>
                      </a:pPr>
                      <a:r>
                        <a:rPr lang="en-IN" sz="1100">
                          <a:effectLst/>
                        </a:rPr>
                        <a:t>Automatic Brain Tumor Segmentation using Cascaded Anisotropic Convolutional Neural Networks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BRATS-2017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to segment multi-modal Magnetic Resonance (MR) images with brain tumor into background and three hierarchical regions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The tumor area is divided in 3 parts the core part, and the other two parts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305285"/>
                  </a:ext>
                </a:extLst>
              </a:tr>
            </a:tbl>
          </a:graphicData>
        </a:graphic>
      </p:graphicFrame>
    </p:spTree>
    <p:extLst>
      <p:ext uri="{BB962C8B-B14F-4D97-AF65-F5344CB8AC3E}">
        <p14:creationId xmlns:p14="http://schemas.microsoft.com/office/powerpoint/2010/main" val="270758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058C-6B09-4BAC-884B-835864D9B536}"/>
              </a:ext>
            </a:extLst>
          </p:cNvPr>
          <p:cNvSpPr>
            <a:spLocks noGrp="1"/>
          </p:cNvSpPr>
          <p:nvPr>
            <p:ph type="title"/>
          </p:nvPr>
        </p:nvSpPr>
        <p:spPr/>
        <p:txBody>
          <a:bodyPr/>
          <a:lstStyle/>
          <a:p>
            <a:r>
              <a:rPr lang="en-US" dirty="0"/>
              <a:t>TECHNIQUES</a:t>
            </a:r>
            <a:endParaRPr lang="en-IN" dirty="0"/>
          </a:p>
        </p:txBody>
      </p:sp>
      <p:sp>
        <p:nvSpPr>
          <p:cNvPr id="3" name="Content Placeholder 2">
            <a:extLst>
              <a:ext uri="{FF2B5EF4-FFF2-40B4-BE49-F238E27FC236}">
                <a16:creationId xmlns:a16="http://schemas.microsoft.com/office/drawing/2014/main" id="{B04A8729-07E4-42D4-A9B1-147B9139F5AC}"/>
              </a:ext>
            </a:extLst>
          </p:cNvPr>
          <p:cNvSpPr>
            <a:spLocks noGrp="1"/>
          </p:cNvSpPr>
          <p:nvPr>
            <p:ph idx="1"/>
          </p:nvPr>
        </p:nvSpPr>
        <p:spPr/>
        <p:txBody>
          <a:bodyPr/>
          <a:lstStyle/>
          <a:p>
            <a:pPr>
              <a:spcBef>
                <a:spcPts val="0"/>
              </a:spcBef>
              <a:spcAft>
                <a:spcPts val="0"/>
              </a:spcAft>
            </a:pPr>
            <a:r>
              <a:rPr lang="en-IN" dirty="0">
                <a:effectLst/>
              </a:rPr>
              <a:t>First, we have to give a brain MRI image to the project and it analyses whether the brain have tumours cells or not </a:t>
            </a:r>
          </a:p>
          <a:p>
            <a:pPr>
              <a:spcBef>
                <a:spcPts val="0"/>
              </a:spcBef>
              <a:spcAft>
                <a:spcPts val="0"/>
              </a:spcAft>
            </a:pPr>
            <a:endParaRPr lang="en-IN" dirty="0">
              <a:effectLst/>
            </a:endParaRPr>
          </a:p>
          <a:p>
            <a:pPr>
              <a:spcBef>
                <a:spcPts val="0"/>
              </a:spcBef>
              <a:spcAft>
                <a:spcPts val="0"/>
              </a:spcAft>
            </a:pPr>
            <a:r>
              <a:rPr lang="en-IN" dirty="0">
                <a:effectLst/>
              </a:rPr>
              <a:t> We use Artificial neural networks (ANNs), usually simply called neural networks (NNs), which are </a:t>
            </a:r>
            <a:r>
              <a:rPr lang="en-IN" b="1" dirty="0">
                <a:effectLst/>
              </a:rPr>
              <a:t>computing systems inspired by the biological neural networks that constitute animal brains</a:t>
            </a:r>
            <a:r>
              <a:rPr lang="en-IN" dirty="0">
                <a:effectLst/>
              </a:rPr>
              <a:t>. An ANN is based on a collection of connected units or nodes called artificial neurons, which loosely model the neurons in a biological brain. </a:t>
            </a:r>
          </a:p>
          <a:p>
            <a:pPr>
              <a:spcBef>
                <a:spcPts val="0"/>
              </a:spcBef>
              <a:spcAft>
                <a:spcPts val="0"/>
              </a:spcAft>
            </a:pPr>
            <a:endParaRPr lang="en-IN" dirty="0">
              <a:effectLst/>
            </a:endParaRPr>
          </a:p>
          <a:p>
            <a:pPr>
              <a:spcBef>
                <a:spcPts val="0"/>
              </a:spcBef>
              <a:spcAft>
                <a:spcPts val="0"/>
              </a:spcAft>
            </a:pPr>
            <a:r>
              <a:rPr lang="en-IN" dirty="0">
                <a:effectLst/>
              </a:rPr>
              <a:t> Using this we can do the job </a:t>
            </a:r>
          </a:p>
          <a:p>
            <a:pPr>
              <a:spcBef>
                <a:spcPts val="0"/>
              </a:spcBef>
              <a:spcAft>
                <a:spcPts val="0"/>
              </a:spcAft>
            </a:pPr>
            <a:endParaRPr lang="en-IN" dirty="0">
              <a:solidFill>
                <a:srgbClr val="0E101A"/>
              </a:solidFill>
              <a:effectLst/>
            </a:endParaRPr>
          </a:p>
        </p:txBody>
      </p:sp>
    </p:spTree>
    <p:extLst>
      <p:ext uri="{BB962C8B-B14F-4D97-AF65-F5344CB8AC3E}">
        <p14:creationId xmlns:p14="http://schemas.microsoft.com/office/powerpoint/2010/main" val="131122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3B61-6D4A-442B-BA41-B1A413C0CE1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7149125-F809-4294-B20C-1B2FA2A6E59A}"/>
              </a:ext>
            </a:extLst>
          </p:cNvPr>
          <p:cNvSpPr>
            <a:spLocks noGrp="1"/>
          </p:cNvSpPr>
          <p:nvPr>
            <p:ph idx="1"/>
          </p:nvPr>
        </p:nvSpPr>
        <p:spPr/>
        <p:txBody>
          <a:bodyPr/>
          <a:lstStyle/>
          <a:p>
            <a:r>
              <a:rPr lang="en-IN" dirty="0"/>
              <a:t>This technic is so easy whether the person suffering or not </a:t>
            </a:r>
          </a:p>
          <a:p>
            <a:r>
              <a:rPr lang="en-IN" dirty="0"/>
              <a:t>By using this technic we can understand the size of a tumour</a:t>
            </a:r>
          </a:p>
          <a:p>
            <a:r>
              <a:rPr lang="en-IN" dirty="0"/>
              <a:t>This is the fast technique</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79387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75CF-15A7-405A-9FAE-31A4386FEB2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3A66FD5-C554-4A2E-87D8-088DDF4A2FEE}"/>
              </a:ext>
            </a:extLst>
          </p:cNvPr>
          <p:cNvSpPr>
            <a:spLocks noGrp="1"/>
          </p:cNvSpPr>
          <p:nvPr>
            <p:ph idx="1"/>
          </p:nvPr>
        </p:nvSpPr>
        <p:spPr/>
        <p:txBody>
          <a:bodyPr/>
          <a:lstStyle/>
          <a:p>
            <a:r>
              <a:rPr lang="en-IN" b="0" i="0" dirty="0">
                <a:effectLst/>
                <a:latin typeface="Lato" panose="020F0502020204030203" pitchFamily="34" charset="0"/>
              </a:rPr>
              <a:t>28 Feb 2018  ·  </a:t>
            </a:r>
            <a:r>
              <a:rPr lang="en-IN" b="0" i="0" u="none" strike="noStrike" dirty="0">
                <a:solidFill>
                  <a:srgbClr val="58C1BA"/>
                </a:solidFill>
                <a:effectLst/>
                <a:latin typeface="Lato" panose="020F0502020204030203" pitchFamily="34" charset="0"/>
                <a:hlinkClick r:id="rId2">
                  <a:extLst>
                    <a:ext uri="{A12FA001-AC4F-418D-AE19-62706E023703}">
                      <ahyp:hlinkClr xmlns:ahyp="http://schemas.microsoft.com/office/drawing/2018/hyperlinkcolor" val="tx"/>
                    </a:ext>
                  </a:extLst>
                </a:hlinkClick>
              </a:rPr>
              <a:t>Fabian </a:t>
            </a:r>
            <a:r>
              <a:rPr lang="en-IN" b="0" i="0" u="none" strike="noStrike" dirty="0" err="1">
                <a:effectLst/>
                <a:latin typeface="Lato" panose="020F0502020204030203" pitchFamily="34" charset="0"/>
                <a:hlinkClick r:id="rId2">
                  <a:extLst>
                    <a:ext uri="{A12FA001-AC4F-418D-AE19-62706E023703}">
                      <ahyp:hlinkClr xmlns:ahyp="http://schemas.microsoft.com/office/drawing/2018/hyperlinkcolor" val="tx"/>
                    </a:ext>
                  </a:extLst>
                </a:hlinkClick>
              </a:rPr>
              <a:t>Isensee</a:t>
            </a:r>
            <a:r>
              <a:rPr lang="en-IN" b="0" i="0" dirty="0">
                <a:effectLst/>
                <a:latin typeface="Lato" panose="020F0502020204030203" pitchFamily="34" charset="0"/>
              </a:rPr>
              <a:t>, </a:t>
            </a:r>
            <a:r>
              <a:rPr lang="en-IN" b="0" i="0" u="none" strike="noStrike" dirty="0">
                <a:solidFill>
                  <a:srgbClr val="58C1BA"/>
                </a:solidFill>
                <a:effectLst/>
                <a:latin typeface="Lato" panose="020F0502020204030203" pitchFamily="34" charset="0"/>
                <a:hlinkClick r:id="rId3">
                  <a:extLst>
                    <a:ext uri="{A12FA001-AC4F-418D-AE19-62706E023703}">
                      <ahyp:hlinkClr xmlns:ahyp="http://schemas.microsoft.com/office/drawing/2018/hyperlinkcolor" val="tx"/>
                    </a:ext>
                  </a:extLst>
                </a:hlinkClick>
              </a:rPr>
              <a:t>Philipp </a:t>
            </a:r>
            <a:r>
              <a:rPr lang="en-IN" b="0" i="0" u="none" strike="noStrike" dirty="0" err="1">
                <a:effectLst/>
                <a:latin typeface="Lato" panose="020F0502020204030203" pitchFamily="34" charset="0"/>
                <a:hlinkClick r:id="rId3">
                  <a:extLst>
                    <a:ext uri="{A12FA001-AC4F-418D-AE19-62706E023703}">
                      <ahyp:hlinkClr xmlns:ahyp="http://schemas.microsoft.com/office/drawing/2018/hyperlinkcolor" val="tx"/>
                    </a:ext>
                  </a:extLst>
                </a:hlinkClick>
              </a:rPr>
              <a:t>Kickingereder</a:t>
            </a:r>
            <a:r>
              <a:rPr lang="en-IN" b="0" i="0" dirty="0">
                <a:effectLst/>
                <a:latin typeface="Lato" panose="020F0502020204030203" pitchFamily="34" charset="0"/>
              </a:rPr>
              <a:t>, </a:t>
            </a:r>
            <a:r>
              <a:rPr lang="en-IN" b="0" i="0" u="none" strike="noStrike" dirty="0">
                <a:effectLst/>
                <a:latin typeface="Lato" panose="020F0502020204030203" pitchFamily="34" charset="0"/>
                <a:hlinkClick r:id="rId4">
                  <a:extLst>
                    <a:ext uri="{A12FA001-AC4F-418D-AE19-62706E023703}">
                      <ahyp:hlinkClr xmlns:ahyp="http://schemas.microsoft.com/office/drawing/2018/hyperlinkcolor" val="tx"/>
                    </a:ext>
                  </a:extLst>
                </a:hlinkClick>
              </a:rPr>
              <a:t>Wolfgang Wick</a:t>
            </a:r>
            <a:r>
              <a:rPr lang="en-IN" b="0" i="0" dirty="0">
                <a:effectLst/>
                <a:latin typeface="Lato" panose="020F0502020204030203" pitchFamily="34" charset="0"/>
              </a:rPr>
              <a:t>, </a:t>
            </a:r>
            <a:r>
              <a:rPr lang="en-IN" b="0" i="0" u="none" strike="noStrike" dirty="0">
                <a:solidFill>
                  <a:srgbClr val="58C1BA"/>
                </a:solidFill>
                <a:effectLst/>
                <a:latin typeface="Lato" panose="020F0502020204030203" pitchFamily="34" charset="0"/>
                <a:hlinkClick r:id="rId5">
                  <a:extLst>
                    <a:ext uri="{A12FA001-AC4F-418D-AE19-62706E023703}">
                      <ahyp:hlinkClr xmlns:ahyp="http://schemas.microsoft.com/office/drawing/2018/hyperlinkcolor" val="tx"/>
                    </a:ext>
                  </a:extLst>
                </a:hlinkClick>
              </a:rPr>
              <a:t>Martin </a:t>
            </a:r>
            <a:r>
              <a:rPr lang="en-IN" b="0" i="0" u="none" strike="noStrike" dirty="0" err="1">
                <a:effectLst/>
                <a:latin typeface="Lato" panose="020F0502020204030203" pitchFamily="34" charset="0"/>
                <a:hlinkClick r:id="rId5">
                  <a:extLst>
                    <a:ext uri="{A12FA001-AC4F-418D-AE19-62706E023703}">
                      <ahyp:hlinkClr xmlns:ahyp="http://schemas.microsoft.com/office/drawing/2018/hyperlinkcolor" val="tx"/>
                    </a:ext>
                  </a:extLst>
                </a:hlinkClick>
              </a:rPr>
              <a:t>Bendszus</a:t>
            </a:r>
            <a:r>
              <a:rPr lang="en-IN" b="0" i="0" dirty="0">
                <a:effectLst/>
                <a:latin typeface="Lato" panose="020F0502020204030203" pitchFamily="34" charset="0"/>
              </a:rPr>
              <a:t>, </a:t>
            </a:r>
            <a:r>
              <a:rPr lang="en-IN" b="0" i="0" u="none" strike="noStrike" dirty="0">
                <a:effectLst/>
                <a:latin typeface="Lato" panose="020F0502020204030203" pitchFamily="34" charset="0"/>
                <a:hlinkClick r:id="rId6">
                  <a:extLst>
                    <a:ext uri="{A12FA001-AC4F-418D-AE19-62706E023703}">
                      <ahyp:hlinkClr xmlns:ahyp="http://schemas.microsoft.com/office/drawing/2018/hyperlinkcolor" val="tx"/>
                    </a:ext>
                  </a:extLst>
                </a:hlinkClick>
              </a:rPr>
              <a:t>Klaus H. Maier-Hein</a:t>
            </a:r>
            <a:endParaRPr lang="en-IN" b="0" i="0" u="none" strike="noStrike" dirty="0">
              <a:effectLst/>
              <a:latin typeface="Lato" panose="020F0502020204030203" pitchFamily="34" charset="0"/>
            </a:endParaRPr>
          </a:p>
          <a:p>
            <a:r>
              <a:rPr lang="en-IN" b="0" i="0" dirty="0">
                <a:effectLst/>
                <a:latin typeface="Lato" panose="020F0502020204030203" pitchFamily="34" charset="0"/>
              </a:rPr>
              <a:t>18 Jan 2018  ·  </a:t>
            </a:r>
            <a:r>
              <a:rPr lang="en-IN" b="0" i="0" u="none" strike="noStrike" dirty="0" err="1">
                <a:solidFill>
                  <a:srgbClr val="58C1BA"/>
                </a:solidFill>
                <a:effectLst/>
                <a:latin typeface="Lato" panose="020F0502020204030203" pitchFamily="34" charset="0"/>
                <a:hlinkClick r:id="rId7">
                  <a:extLst>
                    <a:ext uri="{A12FA001-AC4F-418D-AE19-62706E023703}">
                      <ahyp:hlinkClr xmlns:ahyp="http://schemas.microsoft.com/office/drawing/2018/hyperlinkcolor" val="tx"/>
                    </a:ext>
                  </a:extLst>
                </a:hlinkClick>
              </a:rPr>
              <a:t>Lele</a:t>
            </a:r>
            <a:r>
              <a:rPr lang="en-IN" b="0" i="0" u="none" strike="noStrike" dirty="0">
                <a:effectLst/>
                <a:latin typeface="Lato" panose="020F0502020204030203" pitchFamily="34" charset="0"/>
                <a:hlinkClick r:id="rId7">
                  <a:extLst>
                    <a:ext uri="{A12FA001-AC4F-418D-AE19-62706E023703}">
                      <ahyp:hlinkClr xmlns:ahyp="http://schemas.microsoft.com/office/drawing/2018/hyperlinkcolor" val="tx"/>
                    </a:ext>
                  </a:extLst>
                </a:hlinkClick>
              </a:rPr>
              <a:t> Chen</a:t>
            </a:r>
            <a:r>
              <a:rPr lang="en-IN" b="0" i="0" dirty="0">
                <a:effectLst/>
                <a:latin typeface="Lato" panose="020F0502020204030203" pitchFamily="34" charset="0"/>
              </a:rPr>
              <a:t>, </a:t>
            </a:r>
            <a:r>
              <a:rPr lang="en-IN" b="0" i="0" u="none" strike="noStrike" dirty="0">
                <a:effectLst/>
                <a:latin typeface="Lato" panose="020F0502020204030203" pitchFamily="34" charset="0"/>
                <a:hlinkClick r:id="rId8">
                  <a:extLst>
                    <a:ext uri="{A12FA001-AC4F-418D-AE19-62706E023703}">
                      <ahyp:hlinkClr xmlns:ahyp="http://schemas.microsoft.com/office/drawing/2018/hyperlinkcolor" val="tx"/>
                    </a:ext>
                  </a:extLst>
                </a:hlinkClick>
              </a:rPr>
              <a:t>Yue Wu</a:t>
            </a:r>
            <a:r>
              <a:rPr lang="en-IN" b="0" i="0" dirty="0">
                <a:effectLst/>
                <a:latin typeface="Lato" panose="020F0502020204030203" pitchFamily="34" charset="0"/>
              </a:rPr>
              <a:t>, </a:t>
            </a:r>
            <a:r>
              <a:rPr lang="en-IN" b="0" i="0" u="none" strike="noStrike" dirty="0">
                <a:solidFill>
                  <a:srgbClr val="58C1BA"/>
                </a:solidFill>
                <a:effectLst/>
                <a:latin typeface="Lato" panose="020F0502020204030203" pitchFamily="34" charset="0"/>
                <a:hlinkClick r:id="rId9">
                  <a:extLst>
                    <a:ext uri="{A12FA001-AC4F-418D-AE19-62706E023703}">
                      <ahyp:hlinkClr xmlns:ahyp="http://schemas.microsoft.com/office/drawing/2018/hyperlinkcolor" val="tx"/>
                    </a:ext>
                  </a:extLst>
                </a:hlinkClick>
              </a:rPr>
              <a:t>Adora M. </a:t>
            </a:r>
            <a:r>
              <a:rPr lang="en-IN" b="0" i="0" u="none" strike="noStrike" dirty="0" err="1">
                <a:effectLst/>
                <a:latin typeface="Lato" panose="020F0502020204030203" pitchFamily="34" charset="0"/>
                <a:hlinkClick r:id="rId9">
                  <a:extLst>
                    <a:ext uri="{A12FA001-AC4F-418D-AE19-62706E023703}">
                      <ahyp:hlinkClr xmlns:ahyp="http://schemas.microsoft.com/office/drawing/2018/hyperlinkcolor" val="tx"/>
                    </a:ext>
                  </a:extLst>
                </a:hlinkClick>
              </a:rPr>
              <a:t>DSouza</a:t>
            </a:r>
            <a:r>
              <a:rPr lang="en-IN" b="0" i="0" dirty="0">
                <a:effectLst/>
                <a:latin typeface="Lato" panose="020F0502020204030203" pitchFamily="34" charset="0"/>
              </a:rPr>
              <a:t>, </a:t>
            </a:r>
            <a:r>
              <a:rPr lang="en-IN" b="0" i="0" u="none" strike="noStrike" dirty="0">
                <a:effectLst/>
                <a:latin typeface="Lato" panose="020F0502020204030203" pitchFamily="34" charset="0"/>
                <a:hlinkClick r:id="rId10">
                  <a:extLst>
                    <a:ext uri="{A12FA001-AC4F-418D-AE19-62706E023703}">
                      <ahyp:hlinkClr xmlns:ahyp="http://schemas.microsoft.com/office/drawing/2018/hyperlinkcolor" val="tx"/>
                    </a:ext>
                  </a:extLst>
                </a:hlinkClick>
              </a:rPr>
              <a:t>Anas Z. Abidin</a:t>
            </a:r>
            <a:r>
              <a:rPr lang="en-IN" b="0" i="0" dirty="0">
                <a:effectLst/>
                <a:latin typeface="Lato" panose="020F0502020204030203" pitchFamily="34" charset="0"/>
              </a:rPr>
              <a:t>, </a:t>
            </a:r>
            <a:r>
              <a:rPr lang="en-IN" b="0" i="0" u="none" strike="noStrike" dirty="0">
                <a:solidFill>
                  <a:srgbClr val="58C1BA"/>
                </a:solidFill>
                <a:effectLst/>
                <a:latin typeface="Lato" panose="020F0502020204030203" pitchFamily="34" charset="0"/>
                <a:hlinkClick r:id="rId11">
                  <a:extLst>
                    <a:ext uri="{A12FA001-AC4F-418D-AE19-62706E023703}">
                      <ahyp:hlinkClr xmlns:ahyp="http://schemas.microsoft.com/office/drawing/2018/hyperlinkcolor" val="tx"/>
                    </a:ext>
                  </a:extLst>
                </a:hlinkClick>
              </a:rPr>
              <a:t>Axel </a:t>
            </a:r>
            <a:r>
              <a:rPr lang="en-IN" b="0" i="0" u="none" strike="noStrike" dirty="0" err="1">
                <a:effectLst/>
                <a:latin typeface="Lato" panose="020F0502020204030203" pitchFamily="34" charset="0"/>
                <a:hlinkClick r:id="rId11">
                  <a:extLst>
                    <a:ext uri="{A12FA001-AC4F-418D-AE19-62706E023703}">
                      <ahyp:hlinkClr xmlns:ahyp="http://schemas.microsoft.com/office/drawing/2018/hyperlinkcolor" val="tx"/>
                    </a:ext>
                  </a:extLst>
                </a:hlinkClick>
              </a:rPr>
              <a:t>Wismuller</a:t>
            </a:r>
            <a:r>
              <a:rPr lang="en-IN" b="0" i="0" dirty="0">
                <a:effectLst/>
                <a:latin typeface="Lato" panose="020F0502020204030203" pitchFamily="34" charset="0"/>
              </a:rPr>
              <a:t>, </a:t>
            </a:r>
            <a:r>
              <a:rPr lang="en-IN" b="0" i="0" u="none" strike="noStrike" dirty="0" err="1">
                <a:solidFill>
                  <a:srgbClr val="58C1BA"/>
                </a:solidFill>
                <a:effectLst/>
                <a:latin typeface="Lato" panose="020F0502020204030203" pitchFamily="34" charset="0"/>
                <a:hlinkClick r:id="rId12">
                  <a:extLst>
                    <a:ext uri="{A12FA001-AC4F-418D-AE19-62706E023703}">
                      <ahyp:hlinkClr xmlns:ahyp="http://schemas.microsoft.com/office/drawing/2018/hyperlinkcolor" val="tx"/>
                    </a:ext>
                  </a:extLst>
                </a:hlinkClick>
              </a:rPr>
              <a:t>Chenliang</a:t>
            </a:r>
            <a:r>
              <a:rPr lang="en-IN" b="0" i="0" u="none" strike="noStrike" dirty="0">
                <a:effectLst/>
                <a:latin typeface="Lato" panose="020F0502020204030203" pitchFamily="34" charset="0"/>
                <a:hlinkClick r:id="rId12">
                  <a:extLst>
                    <a:ext uri="{A12FA001-AC4F-418D-AE19-62706E023703}">
                      <ahyp:hlinkClr xmlns:ahyp="http://schemas.microsoft.com/office/drawing/2018/hyperlinkcolor" val="tx"/>
                    </a:ext>
                  </a:extLst>
                </a:hlinkClick>
              </a:rPr>
              <a:t> Xu</a:t>
            </a:r>
            <a:endParaRPr lang="en-IN" dirty="0">
              <a:latin typeface="Lato" panose="020F0502020204030203" pitchFamily="34" charset="0"/>
            </a:endParaRPr>
          </a:p>
          <a:p>
            <a:r>
              <a:rPr lang="en-IN" b="0" i="0" dirty="0">
                <a:effectLst/>
                <a:latin typeface="Lato" panose="020F0502020204030203" pitchFamily="34" charset="0"/>
              </a:rPr>
              <a:t>1 Sep 2017  ·  </a:t>
            </a:r>
            <a:r>
              <a:rPr lang="en-IN" b="0" i="0" u="none" strike="noStrike" dirty="0" err="1">
                <a:solidFill>
                  <a:srgbClr val="58C1BA"/>
                </a:solidFill>
                <a:effectLst/>
                <a:latin typeface="Lato" panose="020F0502020204030203" pitchFamily="34" charset="0"/>
                <a:hlinkClick r:id="rId13">
                  <a:extLst>
                    <a:ext uri="{A12FA001-AC4F-418D-AE19-62706E023703}">
                      <ahyp:hlinkClr xmlns:ahyp="http://schemas.microsoft.com/office/drawing/2018/hyperlinkcolor" val="tx"/>
                    </a:ext>
                  </a:extLst>
                </a:hlinkClick>
              </a:rPr>
              <a:t>Guotai</a:t>
            </a:r>
            <a:r>
              <a:rPr lang="en-IN" b="0" i="0" u="none" strike="noStrike" dirty="0">
                <a:effectLst/>
                <a:latin typeface="Lato" panose="020F0502020204030203" pitchFamily="34" charset="0"/>
                <a:hlinkClick r:id="rId13">
                  <a:extLst>
                    <a:ext uri="{A12FA001-AC4F-418D-AE19-62706E023703}">
                      <ahyp:hlinkClr xmlns:ahyp="http://schemas.microsoft.com/office/drawing/2018/hyperlinkcolor" val="tx"/>
                    </a:ext>
                  </a:extLst>
                </a:hlinkClick>
              </a:rPr>
              <a:t> Wang</a:t>
            </a:r>
            <a:r>
              <a:rPr lang="en-IN" b="0" i="0" dirty="0">
                <a:effectLst/>
                <a:latin typeface="Lato" panose="020F0502020204030203" pitchFamily="34" charset="0"/>
              </a:rPr>
              <a:t>, </a:t>
            </a:r>
            <a:r>
              <a:rPr lang="en-IN" b="0" i="0" u="none" strike="noStrike" dirty="0" err="1">
                <a:solidFill>
                  <a:srgbClr val="58C1BA"/>
                </a:solidFill>
                <a:effectLst/>
                <a:latin typeface="Lato" panose="020F0502020204030203" pitchFamily="34" charset="0"/>
                <a:hlinkClick r:id="rId14">
                  <a:extLst>
                    <a:ext uri="{A12FA001-AC4F-418D-AE19-62706E023703}">
                      <ahyp:hlinkClr xmlns:ahyp="http://schemas.microsoft.com/office/drawing/2018/hyperlinkcolor" val="tx"/>
                    </a:ext>
                  </a:extLst>
                </a:hlinkClick>
              </a:rPr>
              <a:t>Wenqi</a:t>
            </a:r>
            <a:r>
              <a:rPr lang="en-IN" b="0" i="0" u="none" strike="noStrike" dirty="0">
                <a:effectLst/>
                <a:latin typeface="Lato" panose="020F0502020204030203" pitchFamily="34" charset="0"/>
                <a:hlinkClick r:id="rId14">
                  <a:extLst>
                    <a:ext uri="{A12FA001-AC4F-418D-AE19-62706E023703}">
                      <ahyp:hlinkClr xmlns:ahyp="http://schemas.microsoft.com/office/drawing/2018/hyperlinkcolor" val="tx"/>
                    </a:ext>
                  </a:extLst>
                </a:hlinkClick>
              </a:rPr>
              <a:t> Li</a:t>
            </a:r>
            <a:r>
              <a:rPr lang="en-IN" b="0" i="0" dirty="0">
                <a:effectLst/>
                <a:latin typeface="Lato" panose="020F0502020204030203" pitchFamily="34" charset="0"/>
              </a:rPr>
              <a:t>, </a:t>
            </a:r>
            <a:r>
              <a:rPr lang="en-IN" b="0" i="0" u="none" strike="noStrike" dirty="0">
                <a:solidFill>
                  <a:srgbClr val="58C1BA"/>
                </a:solidFill>
                <a:effectLst/>
                <a:latin typeface="Lato" panose="020F0502020204030203" pitchFamily="34" charset="0"/>
                <a:hlinkClick r:id="rId15">
                  <a:extLst>
                    <a:ext uri="{A12FA001-AC4F-418D-AE19-62706E023703}">
                      <ahyp:hlinkClr xmlns:ahyp="http://schemas.microsoft.com/office/drawing/2018/hyperlinkcolor" val="tx"/>
                    </a:ext>
                  </a:extLst>
                </a:hlinkClick>
              </a:rPr>
              <a:t>Sebastien </a:t>
            </a:r>
            <a:r>
              <a:rPr lang="en-IN" b="0" i="0" u="none" strike="noStrike" dirty="0" err="1">
                <a:effectLst/>
                <a:latin typeface="Lato" panose="020F0502020204030203" pitchFamily="34" charset="0"/>
                <a:hlinkClick r:id="rId15">
                  <a:extLst>
                    <a:ext uri="{A12FA001-AC4F-418D-AE19-62706E023703}">
                      <ahyp:hlinkClr xmlns:ahyp="http://schemas.microsoft.com/office/drawing/2018/hyperlinkcolor" val="tx"/>
                    </a:ext>
                  </a:extLst>
                </a:hlinkClick>
              </a:rPr>
              <a:t>Ourselin</a:t>
            </a:r>
            <a:r>
              <a:rPr lang="en-IN" b="0" i="0" dirty="0">
                <a:effectLst/>
                <a:latin typeface="Lato" panose="020F0502020204030203" pitchFamily="34" charset="0"/>
              </a:rPr>
              <a:t>, </a:t>
            </a:r>
            <a:r>
              <a:rPr lang="en-IN" b="0" i="0" u="none" strike="noStrike" dirty="0">
                <a:solidFill>
                  <a:srgbClr val="58C1BA"/>
                </a:solidFill>
                <a:effectLst/>
                <a:latin typeface="Lato" panose="020F0502020204030203" pitchFamily="34" charset="0"/>
                <a:hlinkClick r:id="rId16">
                  <a:extLst>
                    <a:ext uri="{A12FA001-AC4F-418D-AE19-62706E023703}">
                      <ahyp:hlinkClr xmlns:ahyp="http://schemas.microsoft.com/office/drawing/2018/hyperlinkcolor" val="tx"/>
                    </a:ext>
                  </a:extLst>
                </a:hlinkClick>
              </a:rPr>
              <a:t>Tom </a:t>
            </a:r>
            <a:r>
              <a:rPr lang="en-IN" b="0" i="0" u="none" strike="noStrike" dirty="0" err="1">
                <a:effectLst/>
                <a:latin typeface="Lato" panose="020F0502020204030203" pitchFamily="34" charset="0"/>
                <a:hlinkClick r:id="rId16">
                  <a:extLst>
                    <a:ext uri="{A12FA001-AC4F-418D-AE19-62706E023703}">
                      <ahyp:hlinkClr xmlns:ahyp="http://schemas.microsoft.com/office/drawing/2018/hyperlinkcolor" val="tx"/>
                    </a:ext>
                  </a:extLst>
                </a:hlinkClick>
              </a:rPr>
              <a:t>Vercauteren</a:t>
            </a:r>
            <a:r>
              <a:rPr lang="en-IN" b="0" i="0" dirty="0">
                <a:effectLst/>
                <a:latin typeface="Lato" panose="020F0502020204030203" pitchFamily="34" charset="0"/>
              </a:rPr>
              <a:t> </a:t>
            </a:r>
            <a:endParaRPr lang="en-IN" dirty="0"/>
          </a:p>
        </p:txBody>
      </p:sp>
    </p:spTree>
    <p:extLst>
      <p:ext uri="{BB962C8B-B14F-4D97-AF65-F5344CB8AC3E}">
        <p14:creationId xmlns:p14="http://schemas.microsoft.com/office/powerpoint/2010/main" val="55525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4CE0-7DFD-477C-AD2A-8ED99B01D06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DCF0466-074C-44C0-8DC2-1B05ABFD5635}"/>
              </a:ext>
            </a:extLst>
          </p:cNvPr>
          <p:cNvSpPr>
            <a:spLocks noGrp="1"/>
          </p:cNvSpPr>
          <p:nvPr>
            <p:ph idx="1"/>
          </p:nvPr>
        </p:nvSpPr>
        <p:spPr/>
        <p:txBody>
          <a:bodyPr/>
          <a:lstStyle/>
          <a:p>
            <a:pPr>
              <a:spcBef>
                <a:spcPts val="0"/>
              </a:spcBef>
              <a:spcAft>
                <a:spcPts val="0"/>
              </a:spcAft>
            </a:pPr>
            <a:r>
              <a:rPr lang="en-IN" dirty="0">
                <a:effectLst/>
              </a:rPr>
              <a:t>MRI Imaging plays an important role in brain tumour for analysis, diagnosis, and treatment planning. It’s helpful to doctors for determining the previous steps of brain tumour.</a:t>
            </a:r>
          </a:p>
          <a:p>
            <a:pPr marL="0" indent="0">
              <a:spcBef>
                <a:spcPts val="0"/>
              </a:spcBef>
              <a:spcAft>
                <a:spcPts val="0"/>
              </a:spcAft>
              <a:buNone/>
            </a:pPr>
            <a:endParaRPr lang="en-IN" dirty="0">
              <a:effectLst/>
            </a:endParaRPr>
          </a:p>
          <a:p>
            <a:pPr>
              <a:spcBef>
                <a:spcPts val="0"/>
              </a:spcBef>
              <a:spcAft>
                <a:spcPts val="0"/>
              </a:spcAft>
            </a:pPr>
            <a:r>
              <a:rPr lang="en-IN" dirty="0">
                <a:effectLst/>
              </a:rPr>
              <a:t>  Brain tumour detections are using MRI images is a</a:t>
            </a:r>
            <a:r>
              <a:rPr lang="en-IN" b="1" dirty="0">
                <a:effectLst/>
              </a:rPr>
              <a:t> challenging task</a:t>
            </a:r>
            <a:r>
              <a:rPr lang="en-IN" dirty="0">
                <a:effectLst/>
              </a:rPr>
              <a:t>, because of the complex structure of the brain.</a:t>
            </a:r>
          </a:p>
          <a:p>
            <a:pPr>
              <a:spcBef>
                <a:spcPts val="0"/>
              </a:spcBef>
              <a:spcAft>
                <a:spcPts val="0"/>
              </a:spcAft>
            </a:pPr>
            <a:endParaRPr lang="en-IN" dirty="0">
              <a:effectLst/>
            </a:endParaRPr>
          </a:p>
          <a:p>
            <a:pPr>
              <a:spcBef>
                <a:spcPts val="0"/>
              </a:spcBef>
              <a:spcAft>
                <a:spcPts val="0"/>
              </a:spcAft>
            </a:pPr>
            <a:r>
              <a:rPr lang="en-IN" dirty="0">
                <a:effectLst/>
              </a:rPr>
              <a:t>  The brain tumour is an abnormal growth of cells of the brain.</a:t>
            </a:r>
          </a:p>
          <a:p>
            <a:pPr>
              <a:spcBef>
                <a:spcPts val="0"/>
              </a:spcBef>
              <a:spcAft>
                <a:spcPts val="0"/>
              </a:spcAft>
            </a:pPr>
            <a:endParaRPr lang="en-IN" dirty="0">
              <a:effectLst/>
            </a:endParaRPr>
          </a:p>
          <a:p>
            <a:pPr>
              <a:spcBef>
                <a:spcPts val="0"/>
              </a:spcBef>
              <a:spcAft>
                <a:spcPts val="0"/>
              </a:spcAft>
            </a:pPr>
            <a:r>
              <a:rPr lang="en-IN" dirty="0">
                <a:effectLst/>
              </a:rPr>
              <a:t>  MRI images offer better difference concerns of various soft tissues of the human body.</a:t>
            </a:r>
          </a:p>
        </p:txBody>
      </p:sp>
    </p:spTree>
    <p:extLst>
      <p:ext uri="{BB962C8B-B14F-4D97-AF65-F5344CB8AC3E}">
        <p14:creationId xmlns:p14="http://schemas.microsoft.com/office/powerpoint/2010/main" val="388127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A8F1-E66D-4B32-B804-B2C62D1F9B8F}"/>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BFFD458C-1843-47D7-BD6A-0FE636835E92}"/>
              </a:ext>
            </a:extLst>
          </p:cNvPr>
          <p:cNvSpPr>
            <a:spLocks noGrp="1"/>
          </p:cNvSpPr>
          <p:nvPr>
            <p:ph idx="1"/>
          </p:nvPr>
        </p:nvSpPr>
        <p:spPr/>
        <p:txBody>
          <a:bodyPr/>
          <a:lstStyle/>
          <a:p>
            <a:r>
              <a:rPr lang="en-IN" b="0" i="0" dirty="0">
                <a:solidFill>
                  <a:srgbClr val="212121"/>
                </a:solidFill>
                <a:effectLst/>
                <a:latin typeface="BlinkMacSystemFont"/>
              </a:rPr>
              <a:t> </a:t>
            </a:r>
            <a:r>
              <a:rPr lang="en-IN" b="0" i="0" dirty="0">
                <a:effectLst/>
                <a:latin typeface="BlinkMacSystemFont"/>
              </a:rPr>
              <a:t>It is required to detect the brain tumour as early as possible and to provide the patient with the required treatment to avoid any fatal situation</a:t>
            </a:r>
            <a:endParaRPr lang="en-IN" dirty="0"/>
          </a:p>
          <a:p>
            <a:r>
              <a:rPr lang="en-IN" dirty="0"/>
              <a:t>After getting the brain scanning images the machine have to identify whether the person brain is fine or has a tumour in his brain </a:t>
            </a:r>
          </a:p>
          <a:p>
            <a:r>
              <a:rPr lang="en-IN" dirty="0"/>
              <a:t>Using ML we can also identify at what stage the tumour is spread </a:t>
            </a:r>
          </a:p>
          <a:p>
            <a:r>
              <a:rPr lang="en-IN" b="0" i="0" dirty="0">
                <a:effectLst/>
                <a:latin typeface="BlinkMacSystemFont"/>
              </a:rPr>
              <a:t> Machine learning and deep learning techniques have gained significance among researchers in medical fields, especially convolutional neural networks (CNN), due to their ability to analyse large amounts of complex image data and perform classification.</a:t>
            </a:r>
            <a:endParaRPr lang="en-IN" dirty="0"/>
          </a:p>
        </p:txBody>
      </p:sp>
    </p:spTree>
    <p:extLst>
      <p:ext uri="{BB962C8B-B14F-4D97-AF65-F5344CB8AC3E}">
        <p14:creationId xmlns:p14="http://schemas.microsoft.com/office/powerpoint/2010/main" val="360000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ACA7-4480-4DEB-BDBD-83208015A698}"/>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28970141-56F7-4ED0-97F9-123183BCDFF6}"/>
              </a:ext>
            </a:extLst>
          </p:cNvPr>
          <p:cNvSpPr>
            <a:spLocks noGrp="1"/>
          </p:cNvSpPr>
          <p:nvPr>
            <p:ph idx="1"/>
          </p:nvPr>
        </p:nvSpPr>
        <p:spPr/>
        <p:txBody>
          <a:bodyPr/>
          <a:lstStyle/>
          <a:p>
            <a:r>
              <a:rPr lang="en-US" dirty="0"/>
              <a:t>The main motive of this project is to detect the tumor cells or the tumor region in the brain and identifying the core and other layers of the tumor so we can understand at what level the patient currently in </a:t>
            </a:r>
            <a:endParaRPr lang="en-IN" dirty="0"/>
          </a:p>
        </p:txBody>
      </p:sp>
    </p:spTree>
    <p:extLst>
      <p:ext uri="{BB962C8B-B14F-4D97-AF65-F5344CB8AC3E}">
        <p14:creationId xmlns:p14="http://schemas.microsoft.com/office/powerpoint/2010/main" val="41389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4AAA-E843-4B0F-B9F9-4F1C60A130D6}"/>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94CF231-994D-4E33-A095-74A5DFAF72EE}"/>
              </a:ext>
            </a:extLst>
          </p:cNvPr>
          <p:cNvSpPr>
            <a:spLocks noGrp="1"/>
          </p:cNvSpPr>
          <p:nvPr>
            <p:ph idx="1"/>
          </p:nvPr>
        </p:nvSpPr>
        <p:spPr/>
        <p:txBody>
          <a:bodyPr/>
          <a:lstStyle/>
          <a:p>
            <a:r>
              <a:rPr lang="en-IN" dirty="0"/>
              <a:t> The main objective of the project is to detect whether the patient is suffering from a brain tumour or not and identify the tumour region on the brain</a:t>
            </a:r>
          </a:p>
        </p:txBody>
      </p:sp>
    </p:spTree>
    <p:extLst>
      <p:ext uri="{BB962C8B-B14F-4D97-AF65-F5344CB8AC3E}">
        <p14:creationId xmlns:p14="http://schemas.microsoft.com/office/powerpoint/2010/main" val="421033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9678-E2A5-4F00-B759-E83A99838EE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C0B614DA-E5E7-48A3-82CF-A630F70A0E26}"/>
              </a:ext>
            </a:extLst>
          </p:cNvPr>
          <p:cNvSpPr>
            <a:spLocks noGrp="1"/>
          </p:cNvSpPr>
          <p:nvPr>
            <p:ph idx="1"/>
          </p:nvPr>
        </p:nvSpPr>
        <p:spPr/>
        <p:txBody>
          <a:bodyPr/>
          <a:lstStyle/>
          <a:p>
            <a:endParaRPr lang="en-IN" dirty="0"/>
          </a:p>
        </p:txBody>
      </p:sp>
      <p:graphicFrame>
        <p:nvGraphicFramePr>
          <p:cNvPr id="4" name="Table 7">
            <a:extLst>
              <a:ext uri="{FF2B5EF4-FFF2-40B4-BE49-F238E27FC236}">
                <a16:creationId xmlns:a16="http://schemas.microsoft.com/office/drawing/2014/main" id="{02A43F79-7E36-4BFC-BCA5-80144AFD27C2}"/>
              </a:ext>
            </a:extLst>
          </p:cNvPr>
          <p:cNvGraphicFramePr>
            <a:graphicFrameLocks/>
          </p:cNvGraphicFramePr>
          <p:nvPr>
            <p:extLst>
              <p:ext uri="{D42A27DB-BD31-4B8C-83A1-F6EECF244321}">
                <p14:modId xmlns:p14="http://schemas.microsoft.com/office/powerpoint/2010/main" val="3164078851"/>
              </p:ext>
            </p:extLst>
          </p:nvPr>
        </p:nvGraphicFramePr>
        <p:xfrm>
          <a:off x="1097280" y="2108200"/>
          <a:ext cx="10058406" cy="865235"/>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val="3799326501"/>
                    </a:ext>
                  </a:extLst>
                </a:gridCol>
                <a:gridCol w="1676401">
                  <a:extLst>
                    <a:ext uri="{9D8B030D-6E8A-4147-A177-3AD203B41FA5}">
                      <a16:colId xmlns:a16="http://schemas.microsoft.com/office/drawing/2014/main" val="2217293792"/>
                    </a:ext>
                  </a:extLst>
                </a:gridCol>
                <a:gridCol w="1676401">
                  <a:extLst>
                    <a:ext uri="{9D8B030D-6E8A-4147-A177-3AD203B41FA5}">
                      <a16:colId xmlns:a16="http://schemas.microsoft.com/office/drawing/2014/main" val="743422665"/>
                    </a:ext>
                  </a:extLst>
                </a:gridCol>
                <a:gridCol w="1676401">
                  <a:extLst>
                    <a:ext uri="{9D8B030D-6E8A-4147-A177-3AD203B41FA5}">
                      <a16:colId xmlns:a16="http://schemas.microsoft.com/office/drawing/2014/main" val="997253827"/>
                    </a:ext>
                  </a:extLst>
                </a:gridCol>
                <a:gridCol w="1676401">
                  <a:extLst>
                    <a:ext uri="{9D8B030D-6E8A-4147-A177-3AD203B41FA5}">
                      <a16:colId xmlns:a16="http://schemas.microsoft.com/office/drawing/2014/main" val="3261972960"/>
                    </a:ext>
                  </a:extLst>
                </a:gridCol>
                <a:gridCol w="1676401">
                  <a:extLst>
                    <a:ext uri="{9D8B030D-6E8A-4147-A177-3AD203B41FA5}">
                      <a16:colId xmlns:a16="http://schemas.microsoft.com/office/drawing/2014/main" val="668149555"/>
                    </a:ext>
                  </a:extLst>
                </a:gridCol>
              </a:tblGrid>
              <a:tr h="865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AUTHORS</a:t>
                      </a:r>
                      <a:endParaRPr lang="en-IN" dirty="0"/>
                    </a:p>
                    <a:p>
                      <a:endParaRPr lang="en-IN" dirty="0"/>
                    </a:p>
                  </a:txBody>
                  <a:tcPr/>
                </a:tc>
                <a:tc>
                  <a:txBody>
                    <a:bodyPr/>
                    <a:lstStyle/>
                    <a:p>
                      <a:r>
                        <a:rPr lang="en-US" dirty="0"/>
                        <a:t>TITLE</a:t>
                      </a:r>
                      <a:endParaRPr lang="en-IN" dirty="0"/>
                    </a:p>
                  </a:txBody>
                  <a:tcPr/>
                </a:tc>
                <a:tc>
                  <a:txBody>
                    <a:bodyPr/>
                    <a:lstStyle/>
                    <a:p>
                      <a:r>
                        <a:rPr lang="en-US" dirty="0"/>
                        <a:t>PUBLISHING</a:t>
                      </a:r>
                      <a:endParaRPr lang="en-IN" dirty="0"/>
                    </a:p>
                  </a:txBody>
                  <a:tcPr/>
                </a:tc>
                <a:tc>
                  <a:txBody>
                    <a:bodyPr/>
                    <a:lstStyle/>
                    <a:p>
                      <a:r>
                        <a:rPr lang="en-US" dirty="0"/>
                        <a:t>TECHNIQUES AND DATASET</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3180970712"/>
                  </a:ext>
                </a:extLst>
              </a:tr>
            </a:tbl>
          </a:graphicData>
        </a:graphic>
      </p:graphicFrame>
      <p:graphicFrame>
        <p:nvGraphicFramePr>
          <p:cNvPr id="5" name="Table 4">
            <a:extLst>
              <a:ext uri="{FF2B5EF4-FFF2-40B4-BE49-F238E27FC236}">
                <a16:creationId xmlns:a16="http://schemas.microsoft.com/office/drawing/2014/main" id="{AC449E0B-5946-43FA-B431-287FD2DA796B}"/>
              </a:ext>
            </a:extLst>
          </p:cNvPr>
          <p:cNvGraphicFramePr>
            <a:graphicFrameLocks noGrp="1"/>
          </p:cNvGraphicFramePr>
          <p:nvPr>
            <p:extLst>
              <p:ext uri="{D42A27DB-BD31-4B8C-83A1-F6EECF244321}">
                <p14:modId xmlns:p14="http://schemas.microsoft.com/office/powerpoint/2010/main" val="2601903682"/>
              </p:ext>
            </p:extLst>
          </p:nvPr>
        </p:nvGraphicFramePr>
        <p:xfrm>
          <a:off x="1097280" y="3116312"/>
          <a:ext cx="10058400" cy="2752780"/>
        </p:xfrm>
        <a:graphic>
          <a:graphicData uri="http://schemas.openxmlformats.org/drawingml/2006/table">
            <a:tbl>
              <a:tblPr firstRow="1" firstCol="1" bandRow="1">
                <a:tableStyleId>{5C22544A-7EE6-4342-B048-85BDC9FD1C3A}</a:tableStyleId>
              </a:tblPr>
              <a:tblGrid>
                <a:gridCol w="1675656">
                  <a:extLst>
                    <a:ext uri="{9D8B030D-6E8A-4147-A177-3AD203B41FA5}">
                      <a16:colId xmlns:a16="http://schemas.microsoft.com/office/drawing/2014/main" val="151808685"/>
                    </a:ext>
                  </a:extLst>
                </a:gridCol>
                <a:gridCol w="1675656">
                  <a:extLst>
                    <a:ext uri="{9D8B030D-6E8A-4147-A177-3AD203B41FA5}">
                      <a16:colId xmlns:a16="http://schemas.microsoft.com/office/drawing/2014/main" val="380030755"/>
                    </a:ext>
                  </a:extLst>
                </a:gridCol>
                <a:gridCol w="1676772">
                  <a:extLst>
                    <a:ext uri="{9D8B030D-6E8A-4147-A177-3AD203B41FA5}">
                      <a16:colId xmlns:a16="http://schemas.microsoft.com/office/drawing/2014/main" val="685720900"/>
                    </a:ext>
                  </a:extLst>
                </a:gridCol>
                <a:gridCol w="1676772">
                  <a:extLst>
                    <a:ext uri="{9D8B030D-6E8A-4147-A177-3AD203B41FA5}">
                      <a16:colId xmlns:a16="http://schemas.microsoft.com/office/drawing/2014/main" val="2174323925"/>
                    </a:ext>
                  </a:extLst>
                </a:gridCol>
                <a:gridCol w="1676772">
                  <a:extLst>
                    <a:ext uri="{9D8B030D-6E8A-4147-A177-3AD203B41FA5}">
                      <a16:colId xmlns:a16="http://schemas.microsoft.com/office/drawing/2014/main" val="2655714400"/>
                    </a:ext>
                  </a:extLst>
                </a:gridCol>
                <a:gridCol w="1676772">
                  <a:extLst>
                    <a:ext uri="{9D8B030D-6E8A-4147-A177-3AD203B41FA5}">
                      <a16:colId xmlns:a16="http://schemas.microsoft.com/office/drawing/2014/main" val="2793215601"/>
                    </a:ext>
                  </a:extLst>
                </a:gridCol>
              </a:tblGrid>
              <a:tr h="2752780">
                <a:tc>
                  <a:txBody>
                    <a:bodyPr/>
                    <a:lstStyle/>
                    <a:p>
                      <a:pPr>
                        <a:lnSpc>
                          <a:spcPct val="107000"/>
                        </a:lnSpc>
                        <a:spcAft>
                          <a:spcPts val="800"/>
                        </a:spcAft>
                      </a:pPr>
                      <a:r>
                        <a:rPr lang="en-IN" sz="1100">
                          <a:effectLst/>
                        </a:rPr>
                        <a:t>Loic Le Folgoc</a:t>
                      </a:r>
                    </a:p>
                    <a:p>
                      <a:pPr>
                        <a:lnSpc>
                          <a:spcPct val="107000"/>
                        </a:lnSpc>
                        <a:spcAft>
                          <a:spcPts val="800"/>
                        </a:spcAft>
                      </a:pPr>
                      <a:r>
                        <a:rPr lang="en-IN" sz="1100">
                          <a:effectLst/>
                        </a:rPr>
                        <a:t>, Matthew Lee</a:t>
                      </a:r>
                    </a:p>
                    <a:p>
                      <a:pPr>
                        <a:lnSpc>
                          <a:spcPct val="107000"/>
                        </a:lnSpc>
                        <a:spcAft>
                          <a:spcPts val="800"/>
                        </a:spcAft>
                      </a:pPr>
                      <a:r>
                        <a:rPr lang="en-IN" sz="1100">
                          <a:effectLst/>
                        </a:rPr>
                        <a:t>, Mattias Heinrich and 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Attention U-Net:</a:t>
                      </a:r>
                    </a:p>
                    <a:p>
                      <a:pPr>
                        <a:lnSpc>
                          <a:spcPct val="107000"/>
                        </a:lnSpc>
                        <a:spcAft>
                          <a:spcPts val="800"/>
                        </a:spcAft>
                      </a:pPr>
                      <a:r>
                        <a:rPr lang="en-IN" sz="1100">
                          <a:effectLst/>
                        </a:rPr>
                        <a:t>Learning Where to Look for the Pancreas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 </a:t>
                      </a:r>
                    </a:p>
                    <a:p>
                      <a:pPr algn="ctr">
                        <a:lnSpc>
                          <a:spcPct val="107000"/>
                        </a:lnSpc>
                        <a:spcAft>
                          <a:spcPts val="800"/>
                        </a:spcAft>
                      </a:pPr>
                      <a:r>
                        <a:rPr lang="en-IN" sz="1100">
                          <a:effectLst/>
                        </a:rPr>
                        <a:t>MIDL 2018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ML,DL </a:t>
                      </a:r>
                    </a:p>
                    <a:p>
                      <a:pPr>
                        <a:lnSpc>
                          <a:spcPct val="107000"/>
                        </a:lnSpc>
                        <a:spcAft>
                          <a:spcPts val="800"/>
                        </a:spcAft>
                      </a:pPr>
                      <a:r>
                        <a:rPr lang="en-IN" sz="1100">
                          <a:effectLst/>
                        </a:rPr>
                        <a:t> </a:t>
                      </a:r>
                    </a:p>
                    <a:p>
                      <a:pPr>
                        <a:lnSpc>
                          <a:spcPct val="107000"/>
                        </a:lnSpc>
                        <a:spcAft>
                          <a:spcPts val="800"/>
                        </a:spcAft>
                      </a:pPr>
                      <a:r>
                        <a:rPr lang="en-IN" sz="1100">
                          <a:effectLst/>
                        </a:rPr>
                        <a:t>CT-150 </a:t>
                      </a:r>
                    </a:p>
                    <a:p>
                      <a:pPr>
                        <a:lnSpc>
                          <a:spcPct val="107000"/>
                        </a:lnSpc>
                        <a:spcAft>
                          <a:spcPts val="800"/>
                        </a:spcAft>
                      </a:pPr>
                      <a:r>
                        <a:rPr lang="en-IN" sz="1100">
                          <a:effectLst/>
                        </a:rPr>
                        <a:t>ct-82</a:t>
                      </a:r>
                    </a:p>
                    <a:p>
                      <a:pPr>
                        <a:lnSpc>
                          <a:spcPct val="107000"/>
                        </a:lnSpc>
                        <a:spcAft>
                          <a:spcPts val="800"/>
                        </a:spcAft>
                      </a:pPr>
                      <a:r>
                        <a:rPr lang="en-IN" sz="1100">
                          <a:effectLst/>
                        </a:rPr>
                        <a:t>u-Net</a:t>
                      </a:r>
                    </a:p>
                    <a:p>
                      <a:pPr>
                        <a:lnSpc>
                          <a:spcPct val="107000"/>
                        </a:lnSpc>
                        <a:spcAft>
                          <a:spcPts val="800"/>
                        </a:spcAft>
                      </a:pPr>
                      <a:r>
                        <a:rPr lang="en-IN" sz="1100">
                          <a:effectLst/>
                        </a:rPr>
                        <a:t>TCIA pancreas-Ct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a:t>
                      </a:r>
                      <a:r>
                        <a:rPr lang="en-IN" sz="1100" b="1" kern="1200" dirty="0">
                          <a:solidFill>
                            <a:schemeClr val="lt1"/>
                          </a:solidFill>
                          <a:effectLst/>
                          <a:latin typeface="+mn-lt"/>
                          <a:ea typeface="+mn-ea"/>
                          <a:cs typeface="+mn-cs"/>
                        </a:rPr>
                        <a:t>do not require a large number of model parameters as in the case of multi-model frameworks</a:t>
                      </a:r>
                      <a:r>
                        <a:rPr lang="en-IN" sz="1800" b="1" kern="1200" dirty="0">
                          <a:solidFill>
                            <a:schemeClr val="lt1"/>
                          </a:solidFill>
                          <a:effectLst/>
                          <a:latin typeface="+mn-lt"/>
                          <a:ea typeface="+mn-ea"/>
                          <a:cs typeface="+mn-cs"/>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0619324"/>
                  </a:ext>
                </a:extLst>
              </a:tr>
            </a:tbl>
          </a:graphicData>
        </a:graphic>
      </p:graphicFrame>
    </p:spTree>
    <p:extLst>
      <p:ext uri="{BB962C8B-B14F-4D97-AF65-F5344CB8AC3E}">
        <p14:creationId xmlns:p14="http://schemas.microsoft.com/office/powerpoint/2010/main" val="255577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7CC8-43E7-4C8A-916D-DC94992461D3}"/>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0EA7D96B-3E0D-4F85-A933-E9DF8F8D9533}"/>
              </a:ext>
            </a:extLst>
          </p:cNvPr>
          <p:cNvGraphicFramePr>
            <a:graphicFrameLocks noGrp="1"/>
          </p:cNvGraphicFramePr>
          <p:nvPr>
            <p:ph idx="1"/>
            <p:extLst>
              <p:ext uri="{D42A27DB-BD31-4B8C-83A1-F6EECF244321}">
                <p14:modId xmlns:p14="http://schemas.microsoft.com/office/powerpoint/2010/main" val="3656299300"/>
              </p:ext>
            </p:extLst>
          </p:nvPr>
        </p:nvGraphicFramePr>
        <p:xfrm>
          <a:off x="1097280" y="2022474"/>
          <a:ext cx="10058400" cy="4111995"/>
        </p:xfrm>
        <a:graphic>
          <a:graphicData uri="http://schemas.openxmlformats.org/drawingml/2006/table">
            <a:tbl>
              <a:tblPr firstRow="1" firstCol="1" bandRow="1">
                <a:tableStyleId>{5C22544A-7EE6-4342-B048-85BDC9FD1C3A}</a:tableStyleId>
              </a:tblPr>
              <a:tblGrid>
                <a:gridCol w="1675656">
                  <a:extLst>
                    <a:ext uri="{9D8B030D-6E8A-4147-A177-3AD203B41FA5}">
                      <a16:colId xmlns:a16="http://schemas.microsoft.com/office/drawing/2014/main" val="2428245471"/>
                    </a:ext>
                  </a:extLst>
                </a:gridCol>
                <a:gridCol w="1675656">
                  <a:extLst>
                    <a:ext uri="{9D8B030D-6E8A-4147-A177-3AD203B41FA5}">
                      <a16:colId xmlns:a16="http://schemas.microsoft.com/office/drawing/2014/main" val="1333890555"/>
                    </a:ext>
                  </a:extLst>
                </a:gridCol>
                <a:gridCol w="1676772">
                  <a:extLst>
                    <a:ext uri="{9D8B030D-6E8A-4147-A177-3AD203B41FA5}">
                      <a16:colId xmlns:a16="http://schemas.microsoft.com/office/drawing/2014/main" val="2760067313"/>
                    </a:ext>
                  </a:extLst>
                </a:gridCol>
                <a:gridCol w="1676772">
                  <a:extLst>
                    <a:ext uri="{9D8B030D-6E8A-4147-A177-3AD203B41FA5}">
                      <a16:colId xmlns:a16="http://schemas.microsoft.com/office/drawing/2014/main" val="1925908376"/>
                    </a:ext>
                  </a:extLst>
                </a:gridCol>
                <a:gridCol w="1676772">
                  <a:extLst>
                    <a:ext uri="{9D8B030D-6E8A-4147-A177-3AD203B41FA5}">
                      <a16:colId xmlns:a16="http://schemas.microsoft.com/office/drawing/2014/main" val="2050507917"/>
                    </a:ext>
                  </a:extLst>
                </a:gridCol>
                <a:gridCol w="1676772">
                  <a:extLst>
                    <a:ext uri="{9D8B030D-6E8A-4147-A177-3AD203B41FA5}">
                      <a16:colId xmlns:a16="http://schemas.microsoft.com/office/drawing/2014/main" val="2871255613"/>
                    </a:ext>
                  </a:extLst>
                </a:gridCol>
              </a:tblGrid>
              <a:tr h="4111995">
                <a:tc>
                  <a:txBody>
                    <a:bodyPr/>
                    <a:lstStyle/>
                    <a:p>
                      <a:pPr>
                        <a:lnSpc>
                          <a:spcPct val="107000"/>
                        </a:lnSpc>
                        <a:spcAft>
                          <a:spcPts val="800"/>
                        </a:spcAft>
                      </a:pPr>
                      <a:r>
                        <a:rPr lang="en-IN" sz="1100">
                          <a:effectLst/>
                        </a:rPr>
                        <a:t>Mohammad Havaeia,1, Axel Davyb</a:t>
                      </a:r>
                    </a:p>
                    <a:p>
                      <a:pPr>
                        <a:lnSpc>
                          <a:spcPct val="107000"/>
                        </a:lnSpc>
                        <a:spcAft>
                          <a:spcPts val="800"/>
                        </a:spcAft>
                      </a:pPr>
                      <a:r>
                        <a:rPr lang="en-IN" sz="1100">
                          <a:effectLst/>
                        </a:rPr>
                        <a:t>, David Warde-Farleyc</a:t>
                      </a:r>
                    </a:p>
                    <a:p>
                      <a:pPr>
                        <a:lnSpc>
                          <a:spcPct val="107000"/>
                        </a:lnSpc>
                        <a:spcAft>
                          <a:spcPts val="800"/>
                        </a:spcAft>
                      </a:pPr>
                      <a:r>
                        <a:rPr lang="en-IN" sz="1100">
                          <a:effectLst/>
                        </a:rPr>
                        <a:t>, Antoine Biardc,d, Aaron Courvillec</a:t>
                      </a:r>
                    </a:p>
                    <a:p>
                      <a:pPr>
                        <a:lnSpc>
                          <a:spcPct val="107000"/>
                        </a:lnSpc>
                        <a:spcAft>
                          <a:spcPts val="800"/>
                        </a:spcAft>
                      </a:pPr>
                      <a:r>
                        <a:rPr lang="en-IN" sz="1100">
                          <a:effectLst/>
                        </a:rPr>
                        <a:t>, Yoshua Bengioc</a:t>
                      </a:r>
                    </a:p>
                    <a:p>
                      <a:pPr>
                        <a:lnSpc>
                          <a:spcPct val="107000"/>
                        </a:lnSpc>
                        <a:spcAft>
                          <a:spcPts val="800"/>
                        </a:spcAft>
                      </a:pPr>
                      <a:r>
                        <a:rPr lang="en-IN" sz="1100">
                          <a:effectLst/>
                        </a:rPr>
                        <a:t>, Chris Palc,e</a:t>
                      </a:r>
                    </a:p>
                    <a:p>
                      <a:pPr>
                        <a:lnSpc>
                          <a:spcPct val="107000"/>
                        </a:lnSpc>
                        <a:spcAft>
                          <a:spcPts val="800"/>
                        </a:spcAft>
                      </a:pPr>
                      <a:r>
                        <a:rPr lang="en-IN" sz="1100">
                          <a:effectLst/>
                        </a:rPr>
                        <a:t>,</a:t>
                      </a:r>
                    </a:p>
                    <a:p>
                      <a:pPr>
                        <a:lnSpc>
                          <a:spcPct val="107000"/>
                        </a:lnSpc>
                        <a:spcAft>
                          <a:spcPts val="800"/>
                        </a:spcAft>
                      </a:pPr>
                      <a:r>
                        <a:rPr lang="en-IN" sz="1100">
                          <a:effectLst/>
                        </a:rPr>
                        <a:t>Pierre-Marc Jodoina</a:t>
                      </a:r>
                    </a:p>
                    <a:p>
                      <a:pPr>
                        <a:lnSpc>
                          <a:spcPct val="107000"/>
                        </a:lnSpc>
                        <a:spcAft>
                          <a:spcPts val="800"/>
                        </a:spcAft>
                      </a:pPr>
                      <a:r>
                        <a:rPr lang="en-IN" sz="1100">
                          <a:effectLst/>
                        </a:rPr>
                        <a:t>, Hugo Larochellea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0" marR="65590" marT="0" marB="0"/>
                </a:tc>
                <a:tc>
                  <a:txBody>
                    <a:bodyPr/>
                    <a:lstStyle/>
                    <a:p>
                      <a:pPr>
                        <a:lnSpc>
                          <a:spcPct val="107000"/>
                        </a:lnSpc>
                        <a:spcAft>
                          <a:spcPts val="800"/>
                        </a:spcAft>
                      </a:pPr>
                      <a:r>
                        <a:rPr lang="en-IN" sz="1100">
                          <a:effectLst/>
                        </a:rPr>
                        <a:t>Brain Tumor Segmentation with Deep Neural Networks✩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0" marR="65590" marT="0" marB="0"/>
                </a:tc>
                <a:tc>
                  <a:txBody>
                    <a:bodyPr/>
                    <a:lstStyle/>
                    <a:p>
                      <a:pPr>
                        <a:lnSpc>
                          <a:spcPct val="107000"/>
                        </a:lnSpc>
                        <a:spcAft>
                          <a:spcPts val="800"/>
                        </a:spcAft>
                      </a:pPr>
                      <a:r>
                        <a:rPr lang="en-IN" sz="1100">
                          <a:effectLst/>
                        </a:rPr>
                        <a:t>In the United States alone, it is estimated that 23,000 new</a:t>
                      </a:r>
                    </a:p>
                    <a:p>
                      <a:pPr>
                        <a:lnSpc>
                          <a:spcPct val="107000"/>
                        </a:lnSpc>
                        <a:spcAft>
                          <a:spcPts val="800"/>
                        </a:spcAft>
                      </a:pPr>
                      <a:r>
                        <a:rPr lang="en-IN" sz="1100">
                          <a:effectLst/>
                        </a:rPr>
                        <a:t>cases of brain cancer will be diagnosed in 2015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0" marR="65590" marT="0" marB="0"/>
                </a:tc>
                <a:tc>
                  <a:txBody>
                    <a:bodyPr/>
                    <a:lstStyle/>
                    <a:p>
                      <a:pPr>
                        <a:lnSpc>
                          <a:spcPct val="107000"/>
                        </a:lnSpc>
                        <a:spcAft>
                          <a:spcPts val="800"/>
                        </a:spcAft>
                      </a:pPr>
                      <a:r>
                        <a:rPr lang="en-IN" sz="1100">
                          <a:effectLst/>
                        </a:rPr>
                        <a:t>Dnn and CNN</a:t>
                      </a:r>
                    </a:p>
                    <a:p>
                      <a:pPr>
                        <a:lnSpc>
                          <a:spcPct val="107000"/>
                        </a:lnSpc>
                        <a:spcAft>
                          <a:spcPts val="800"/>
                        </a:spcAft>
                      </a:pPr>
                      <a:r>
                        <a:rPr lang="en-IN" sz="1100">
                          <a:effectLst/>
                        </a:rPr>
                        <a:t> </a:t>
                      </a:r>
                    </a:p>
                    <a:p>
                      <a:pPr>
                        <a:lnSpc>
                          <a:spcPct val="107000"/>
                        </a:lnSpc>
                        <a:spcAft>
                          <a:spcPts val="800"/>
                        </a:spcAft>
                      </a:pPr>
                      <a:r>
                        <a:rPr lang="en-IN" sz="1100">
                          <a:effectLst/>
                        </a:rPr>
                        <a:t>FCascadeCNN*, TwoPathCNN* and LocalCascadeCNN* BRATS-2013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0" marR="65590" marT="0" marB="0"/>
                </a:tc>
                <a:tc>
                  <a:txBody>
                    <a:bodyPr/>
                    <a:lstStyle/>
                    <a:p>
                      <a:pPr>
                        <a:lnSpc>
                          <a:spcPct val="107000"/>
                        </a:lnSpc>
                        <a:spcAft>
                          <a:spcPts val="800"/>
                        </a:spcAft>
                      </a:pPr>
                      <a:r>
                        <a:rPr lang="en-IN" sz="1100">
                          <a:effectLst/>
                        </a:rPr>
                        <a:t> . While some tumors such as meningiomas can be easily segmented</a:t>
                      </a:r>
                    </a:p>
                    <a:p>
                      <a:pPr>
                        <a:lnSpc>
                          <a:spcPct val="107000"/>
                        </a:lnSpc>
                        <a:spcAft>
                          <a:spcPts val="800"/>
                        </a:spcAft>
                      </a:pPr>
                      <a:r>
                        <a:rPr lang="en-IN" sz="1100">
                          <a:effectLst/>
                        </a:rPr>
                        <a:t>. . By their very nature, these tumors can appear anywhere in the brain and have almost any kind of shape, size, and contrast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590" marR="65590" marT="0" marB="0"/>
                </a:tc>
                <a:tc>
                  <a:txBody>
                    <a:bodyPr/>
                    <a:lstStyle/>
                    <a:p>
                      <a:pPr>
                        <a:lnSpc>
                          <a:spcPct val="107000"/>
                        </a:lnSpc>
                        <a:spcAft>
                          <a:spcPts val="800"/>
                        </a:spcAft>
                      </a:pPr>
                      <a:r>
                        <a:rPr lang="en-IN" sz="1100" dirty="0">
                          <a:effectLst/>
                        </a:rPr>
                        <a:t> we could not report complete and fair experiments for it at the time of submitting this manuscript.</a:t>
                      </a:r>
                    </a:p>
                    <a:p>
                      <a:pPr>
                        <a:lnSpc>
                          <a:spcPct val="107000"/>
                        </a:lnSpc>
                        <a:spcAft>
                          <a:spcPts val="800"/>
                        </a:spcAft>
                      </a:pPr>
                      <a:r>
                        <a:rPr lang="en-IN" sz="1100" dirty="0">
                          <a:effectLst/>
                        </a:rPr>
                        <a:t>. filter response is not computed for pixel positions that are less than </a:t>
                      </a:r>
                      <a:r>
                        <a:rPr lang="en-IN" sz="1100" dirty="0" err="1">
                          <a:effectLst/>
                        </a:rPr>
                        <a:t>bN</a:t>
                      </a:r>
                      <a:r>
                        <a:rPr lang="en-IN" sz="1100" dirty="0">
                          <a:effectLst/>
                        </a:rPr>
                        <a:t>/2c pixels away from the image border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590" marR="65590" marT="0" marB="0"/>
                </a:tc>
                <a:extLst>
                  <a:ext uri="{0D108BD9-81ED-4DB2-BD59-A6C34878D82A}">
                    <a16:rowId xmlns:a16="http://schemas.microsoft.com/office/drawing/2014/main" val="648864095"/>
                  </a:ext>
                </a:extLst>
              </a:tr>
            </a:tbl>
          </a:graphicData>
        </a:graphic>
      </p:graphicFrame>
    </p:spTree>
    <p:extLst>
      <p:ext uri="{BB962C8B-B14F-4D97-AF65-F5344CB8AC3E}">
        <p14:creationId xmlns:p14="http://schemas.microsoft.com/office/powerpoint/2010/main" val="386204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742F-9C83-4823-8649-353C2B22827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A4E908F2-C7D0-41B7-8F58-E1FC5E9A48FB}"/>
              </a:ext>
            </a:extLst>
          </p:cNvPr>
          <p:cNvGraphicFramePr>
            <a:graphicFrameLocks noGrp="1"/>
          </p:cNvGraphicFramePr>
          <p:nvPr>
            <p:ph idx="1"/>
            <p:extLst>
              <p:ext uri="{D42A27DB-BD31-4B8C-83A1-F6EECF244321}">
                <p14:modId xmlns:p14="http://schemas.microsoft.com/office/powerpoint/2010/main" val="3175661913"/>
              </p:ext>
            </p:extLst>
          </p:nvPr>
        </p:nvGraphicFramePr>
        <p:xfrm>
          <a:off x="1097280" y="2050742"/>
          <a:ext cx="10141850" cy="3622089"/>
        </p:xfrm>
        <a:graphic>
          <a:graphicData uri="http://schemas.openxmlformats.org/drawingml/2006/table">
            <a:tbl>
              <a:tblPr firstRow="1" firstCol="1" bandRow="1">
                <a:tableStyleId>{5C22544A-7EE6-4342-B048-85BDC9FD1C3A}</a:tableStyleId>
              </a:tblPr>
              <a:tblGrid>
                <a:gridCol w="1620942">
                  <a:extLst>
                    <a:ext uri="{9D8B030D-6E8A-4147-A177-3AD203B41FA5}">
                      <a16:colId xmlns:a16="http://schemas.microsoft.com/office/drawing/2014/main" val="1614255398"/>
                    </a:ext>
                  </a:extLst>
                </a:gridCol>
                <a:gridCol w="1653563">
                  <a:extLst>
                    <a:ext uri="{9D8B030D-6E8A-4147-A177-3AD203B41FA5}">
                      <a16:colId xmlns:a16="http://schemas.microsoft.com/office/drawing/2014/main" val="985833551"/>
                    </a:ext>
                  </a:extLst>
                </a:gridCol>
                <a:gridCol w="1614192">
                  <a:extLst>
                    <a:ext uri="{9D8B030D-6E8A-4147-A177-3AD203B41FA5}">
                      <a16:colId xmlns:a16="http://schemas.microsoft.com/office/drawing/2014/main" val="3418659932"/>
                    </a:ext>
                  </a:extLst>
                </a:gridCol>
                <a:gridCol w="2145132">
                  <a:extLst>
                    <a:ext uri="{9D8B030D-6E8A-4147-A177-3AD203B41FA5}">
                      <a16:colId xmlns:a16="http://schemas.microsoft.com/office/drawing/2014/main" val="3761012818"/>
                    </a:ext>
                  </a:extLst>
                </a:gridCol>
                <a:gridCol w="1601818">
                  <a:extLst>
                    <a:ext uri="{9D8B030D-6E8A-4147-A177-3AD203B41FA5}">
                      <a16:colId xmlns:a16="http://schemas.microsoft.com/office/drawing/2014/main" val="4025195324"/>
                    </a:ext>
                  </a:extLst>
                </a:gridCol>
                <a:gridCol w="1506203">
                  <a:extLst>
                    <a:ext uri="{9D8B030D-6E8A-4147-A177-3AD203B41FA5}">
                      <a16:colId xmlns:a16="http://schemas.microsoft.com/office/drawing/2014/main" val="254908532"/>
                    </a:ext>
                  </a:extLst>
                </a:gridCol>
              </a:tblGrid>
              <a:tr h="3622089">
                <a:tc>
                  <a:txBody>
                    <a:bodyPr/>
                    <a:lstStyle/>
                    <a:p>
                      <a:pPr>
                        <a:lnSpc>
                          <a:spcPct val="107000"/>
                        </a:lnSpc>
                        <a:spcAft>
                          <a:spcPts val="800"/>
                        </a:spcAft>
                      </a:pPr>
                      <a:r>
                        <a:rPr lang="en-IN" sz="1100">
                          <a:effectLst/>
                        </a:rPr>
                        <a:t>Guotai Wang, Wenqi Li, S´ebastien Ourselin, and Tom Vercautere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Automatic Brain Tumor Segmentation using</a:t>
                      </a:r>
                    </a:p>
                    <a:p>
                      <a:pPr>
                        <a:lnSpc>
                          <a:spcPct val="107000"/>
                        </a:lnSpc>
                        <a:spcAft>
                          <a:spcPts val="800"/>
                        </a:spcAft>
                      </a:pPr>
                      <a:r>
                        <a:rPr lang="en-IN" sz="1100">
                          <a:effectLst/>
                        </a:rPr>
                        <a:t>Cascaded Anisotropic Convolutional Neural</a:t>
                      </a:r>
                    </a:p>
                    <a:p>
                      <a:pPr>
                        <a:lnSpc>
                          <a:spcPct val="107000"/>
                        </a:lnSpc>
                        <a:spcAft>
                          <a:spcPts val="800"/>
                        </a:spcAft>
                      </a:pPr>
                      <a:r>
                        <a:rPr lang="en-IN" sz="1100">
                          <a:effectLst/>
                        </a:rPr>
                        <a:t>Networks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Triple Cascaded Framework,Anisotropic Convolutional Neural Network</a:t>
                      </a:r>
                    </a:p>
                    <a:p>
                      <a:pPr>
                        <a:lnSpc>
                          <a:spcPct val="107000"/>
                        </a:lnSpc>
                        <a:spcAft>
                          <a:spcPts val="800"/>
                        </a:spcAft>
                      </a:pPr>
                      <a:r>
                        <a:rPr lang="en-IN" sz="1100">
                          <a:effectLst/>
                        </a:rPr>
                        <a:t> </a:t>
                      </a:r>
                    </a:p>
                    <a:p>
                      <a:pPr>
                        <a:lnSpc>
                          <a:spcPct val="107000"/>
                        </a:lnSpc>
                        <a:spcAft>
                          <a:spcPts val="800"/>
                        </a:spcAft>
                      </a:pPr>
                      <a:r>
                        <a:rPr lang="en-IN" sz="1100">
                          <a:effectLst/>
                        </a:rPr>
                        <a:t>BraTS 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They can be categorized into two basic grades</a:t>
                      </a:r>
                    </a:p>
                    <a:p>
                      <a:pPr>
                        <a:lnSpc>
                          <a:spcPct val="107000"/>
                        </a:lnSpc>
                        <a:spcAft>
                          <a:spcPts val="800"/>
                        </a:spcAft>
                      </a:pPr>
                      <a:r>
                        <a:rPr lang="en-IN" sz="1100">
                          <a:effectLst/>
                        </a:rPr>
                        <a:t>. Different sequences can provide complementary information to analyze different subregions of gliomas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 . One drawback of the cascade is that it is not end-to-end and requires longer time for training and testing compared with its multi-class counterparts using similar structures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9728015"/>
                  </a:ext>
                </a:extLst>
              </a:tr>
            </a:tbl>
          </a:graphicData>
        </a:graphic>
      </p:graphicFrame>
    </p:spTree>
    <p:extLst>
      <p:ext uri="{BB962C8B-B14F-4D97-AF65-F5344CB8AC3E}">
        <p14:creationId xmlns:p14="http://schemas.microsoft.com/office/powerpoint/2010/main" val="351327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1FFC-03ED-438A-85D0-479AEB3A9A7A}"/>
              </a:ext>
            </a:extLst>
          </p:cNvPr>
          <p:cNvSpPr>
            <a:spLocks noGrp="1"/>
          </p:cNvSpPr>
          <p:nvPr>
            <p:ph type="title"/>
          </p:nvPr>
        </p:nvSpPr>
        <p:spPr>
          <a:xfrm>
            <a:off x="1097280" y="240883"/>
            <a:ext cx="10058400" cy="1450757"/>
          </a:xfrm>
        </p:spPr>
        <p:txBody>
          <a:bodyPr/>
          <a:lstStyle/>
          <a:p>
            <a:r>
              <a:rPr lang="en-US" dirty="0"/>
              <a:t>LITERATURE SURVEY DATASET</a:t>
            </a:r>
            <a:endParaRPr lang="en-IN" dirty="0"/>
          </a:p>
        </p:txBody>
      </p:sp>
      <p:graphicFrame>
        <p:nvGraphicFramePr>
          <p:cNvPr id="11" name="Content Placeholder 10">
            <a:extLst>
              <a:ext uri="{FF2B5EF4-FFF2-40B4-BE49-F238E27FC236}">
                <a16:creationId xmlns:a16="http://schemas.microsoft.com/office/drawing/2014/main" id="{FE0BC64F-9930-4849-A3C7-488C917C4A83}"/>
              </a:ext>
            </a:extLst>
          </p:cNvPr>
          <p:cNvGraphicFramePr>
            <a:graphicFrameLocks noGrp="1"/>
          </p:cNvGraphicFramePr>
          <p:nvPr>
            <p:ph idx="1"/>
            <p:extLst>
              <p:ext uri="{D42A27DB-BD31-4B8C-83A1-F6EECF244321}">
                <p14:modId xmlns:p14="http://schemas.microsoft.com/office/powerpoint/2010/main" val="4039580255"/>
              </p:ext>
            </p:extLst>
          </p:nvPr>
        </p:nvGraphicFramePr>
        <p:xfrm>
          <a:off x="1764792" y="1943831"/>
          <a:ext cx="8951978" cy="4420393"/>
        </p:xfrm>
        <a:graphic>
          <a:graphicData uri="http://schemas.openxmlformats.org/drawingml/2006/table">
            <a:tbl>
              <a:tblPr firstRow="1" firstCol="1" bandRow="1">
                <a:tableStyleId>{5C22544A-7EE6-4342-B048-85BDC9FD1C3A}</a:tableStyleId>
              </a:tblPr>
              <a:tblGrid>
                <a:gridCol w="1491335">
                  <a:extLst>
                    <a:ext uri="{9D8B030D-6E8A-4147-A177-3AD203B41FA5}">
                      <a16:colId xmlns:a16="http://schemas.microsoft.com/office/drawing/2014/main" val="193314564"/>
                    </a:ext>
                  </a:extLst>
                </a:gridCol>
                <a:gridCol w="1491335">
                  <a:extLst>
                    <a:ext uri="{9D8B030D-6E8A-4147-A177-3AD203B41FA5}">
                      <a16:colId xmlns:a16="http://schemas.microsoft.com/office/drawing/2014/main" val="4244948213"/>
                    </a:ext>
                  </a:extLst>
                </a:gridCol>
                <a:gridCol w="1492327">
                  <a:extLst>
                    <a:ext uri="{9D8B030D-6E8A-4147-A177-3AD203B41FA5}">
                      <a16:colId xmlns:a16="http://schemas.microsoft.com/office/drawing/2014/main" val="2057448196"/>
                    </a:ext>
                  </a:extLst>
                </a:gridCol>
                <a:gridCol w="1492327">
                  <a:extLst>
                    <a:ext uri="{9D8B030D-6E8A-4147-A177-3AD203B41FA5}">
                      <a16:colId xmlns:a16="http://schemas.microsoft.com/office/drawing/2014/main" val="723222024"/>
                    </a:ext>
                  </a:extLst>
                </a:gridCol>
                <a:gridCol w="1492327">
                  <a:extLst>
                    <a:ext uri="{9D8B030D-6E8A-4147-A177-3AD203B41FA5}">
                      <a16:colId xmlns:a16="http://schemas.microsoft.com/office/drawing/2014/main" val="4156785237"/>
                    </a:ext>
                  </a:extLst>
                </a:gridCol>
                <a:gridCol w="1492327">
                  <a:extLst>
                    <a:ext uri="{9D8B030D-6E8A-4147-A177-3AD203B41FA5}">
                      <a16:colId xmlns:a16="http://schemas.microsoft.com/office/drawing/2014/main" val="2209351665"/>
                    </a:ext>
                  </a:extLst>
                </a:gridCol>
              </a:tblGrid>
              <a:tr h="321775">
                <a:tc>
                  <a:txBody>
                    <a:bodyPr/>
                    <a:lstStyle/>
                    <a:p>
                      <a:pPr>
                        <a:lnSpc>
                          <a:spcPct val="107000"/>
                        </a:lnSpc>
                        <a:spcAft>
                          <a:spcPts val="800"/>
                        </a:spcAft>
                      </a:pPr>
                      <a:r>
                        <a:rPr lang="en-IN" sz="900">
                          <a:effectLst/>
                        </a:rPr>
                        <a:t>Title of the study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Model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Dataset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Evolution criteria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result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ref</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extLst>
                  <a:ext uri="{0D108BD9-81ED-4DB2-BD59-A6C34878D82A}">
                    <a16:rowId xmlns:a16="http://schemas.microsoft.com/office/drawing/2014/main" val="2568863713"/>
                  </a:ext>
                </a:extLst>
              </a:tr>
              <a:tr h="1144409">
                <a:tc>
                  <a:txBody>
                    <a:bodyPr/>
                    <a:lstStyle/>
                    <a:p>
                      <a:pPr>
                        <a:lnSpc>
                          <a:spcPct val="107000"/>
                        </a:lnSpc>
                        <a:spcAft>
                          <a:spcPts val="800"/>
                        </a:spcAft>
                      </a:pPr>
                      <a:r>
                        <a:rPr lang="en-IN" sz="900">
                          <a:effectLst/>
                        </a:rPr>
                        <a:t>Brain Tumor Segmentation and Radiomics Survival Prediction:\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Inspired form U-Net</a:t>
                      </a:r>
                    </a:p>
                    <a:p>
                      <a:pPr>
                        <a:lnSpc>
                          <a:spcPct val="107000"/>
                        </a:lnSpc>
                        <a:spcAft>
                          <a:spcPts val="800"/>
                        </a:spcAft>
                      </a:pPr>
                      <a:r>
                        <a:rPr lang="en-IN" sz="900">
                          <a:effectLst/>
                        </a:rPr>
                        <a:t>BRATS-2017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Network architecture Our network is inspired by the U-Net architecture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 robust segmentation algorithm in the form of a convolutional neural network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remove outliers so non brain region set to 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extLst>
                  <a:ext uri="{0D108BD9-81ED-4DB2-BD59-A6C34878D82A}">
                    <a16:rowId xmlns:a16="http://schemas.microsoft.com/office/drawing/2014/main" val="68574886"/>
                  </a:ext>
                </a:extLst>
              </a:tr>
              <a:tr h="2954209">
                <a:tc>
                  <a:txBody>
                    <a:bodyPr/>
                    <a:lstStyle/>
                    <a:p>
                      <a:pPr>
                        <a:lnSpc>
                          <a:spcPct val="107000"/>
                        </a:lnSpc>
                        <a:spcAft>
                          <a:spcPts val="800"/>
                        </a:spcAft>
                      </a:pPr>
                      <a:r>
                        <a:rPr lang="en-IN" sz="900">
                          <a:effectLst/>
                        </a:rPr>
                        <a:t>MRI Tumor Segmentation with Densely Connected 3D CNN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BRATS-2017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In this work, we try to address this problem by developing a 3D Convolutional Neural Network (3D CNN) based model to automatically segment gliomas.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We train our model with a patch-wise training schema to mitigate the class imbalance problem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a:effectLst/>
                        </a:rPr>
                        <a:t>These results are comparable to the reported state-of-the-art results, and our method is better than existing 3D-based methods in terms of compactness, time and space efficiency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tc>
                  <a:txBody>
                    <a:bodyPr/>
                    <a:lstStyle/>
                    <a:p>
                      <a:pPr>
                        <a:lnSpc>
                          <a:spcPct val="107000"/>
                        </a:lnSpc>
                        <a:spcAft>
                          <a:spcPts val="800"/>
                        </a:spcAft>
                      </a:pPr>
                      <a:r>
                        <a:rPr lang="en-IN" sz="900" dirty="0">
                          <a:effectLst/>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13" marR="53513" marT="0" marB="0"/>
                </a:tc>
                <a:extLst>
                  <a:ext uri="{0D108BD9-81ED-4DB2-BD59-A6C34878D82A}">
                    <a16:rowId xmlns:a16="http://schemas.microsoft.com/office/drawing/2014/main" val="1240725380"/>
                  </a:ext>
                </a:extLst>
              </a:tr>
            </a:tbl>
          </a:graphicData>
        </a:graphic>
      </p:graphicFrame>
      <p:sp>
        <p:nvSpPr>
          <p:cNvPr id="5" name="Rectangle 1">
            <a:extLst>
              <a:ext uri="{FF2B5EF4-FFF2-40B4-BE49-F238E27FC236}">
                <a16:creationId xmlns:a16="http://schemas.microsoft.com/office/drawing/2014/main" id="{1AA674CE-85F9-47A2-B1F2-3EB5F287E01B}"/>
              </a:ext>
            </a:extLst>
          </p:cNvPr>
          <p:cNvSpPr>
            <a:spLocks noChangeArrowheads="1"/>
          </p:cNvSpPr>
          <p:nvPr/>
        </p:nvSpPr>
        <p:spPr bwMode="auto">
          <a:xfrm>
            <a:off x="-6379991" y="0"/>
            <a:ext cx="27999577" cy="45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98821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TotalTime>
  <Words>935</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BlinkMacSystemFont</vt:lpstr>
      <vt:lpstr>Calibri</vt:lpstr>
      <vt:lpstr>Century Gothic</vt:lpstr>
      <vt:lpstr>Lato</vt:lpstr>
      <vt:lpstr>Wingdings 3</vt:lpstr>
      <vt:lpstr>Ion</vt:lpstr>
      <vt:lpstr>Brain Tumour Identification</vt:lpstr>
      <vt:lpstr>INTRODUCTION</vt:lpstr>
      <vt:lpstr>PROBLEM STATEMENT </vt:lpstr>
      <vt:lpstr>MOTIVATION</vt:lpstr>
      <vt:lpstr>OBJECTIVE</vt:lpstr>
      <vt:lpstr>LITERATURE SURVEY</vt:lpstr>
      <vt:lpstr>PowerPoint Presentation</vt:lpstr>
      <vt:lpstr>PowerPoint Presentation</vt:lpstr>
      <vt:lpstr>LITERATURE SURVEY DATASET</vt:lpstr>
      <vt:lpstr>PowerPoint Presentation</vt:lpstr>
      <vt:lpstr>TECHNIQUES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Segmentation</dc:title>
  <dc:creator>VIYYAPU sai vamsi</dc:creator>
  <cp:lastModifiedBy>VIYYAPU sai vamsi</cp:lastModifiedBy>
  <cp:revision>3</cp:revision>
  <dcterms:created xsi:type="dcterms:W3CDTF">2022-02-04T03:07:42Z</dcterms:created>
  <dcterms:modified xsi:type="dcterms:W3CDTF">2022-02-09T08:13:24Z</dcterms:modified>
</cp:coreProperties>
</file>